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diagrams/colors11.xml" ContentType="application/vnd.openxmlformats-officedocument.drawingml.diagramColors+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ableStyles.xml" ContentType="application/vnd.openxmlformats-officedocument.presentationml.tableStyles+xml"/>
  <Override PartName="/ppt/slides/slide99.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diagrams/colors4.xml" ContentType="application/vnd.openxmlformats-officedocument.drawingml.diagramColors+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diagrams/layout6.xml" ContentType="application/vnd.openxmlformats-officedocument.drawingml.diagramLayout+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diagrams/data7.xml" ContentType="application/vnd.openxmlformats-officedocument.drawingml.diagramData+xml"/>
  <Override PartName="/ppt/diagrams/colors9.xml" ContentType="application/vnd.openxmlformats-officedocument.drawingml.diagramColors+xml"/>
  <Override PartName="/ppt/notesSlides/notesSlide13.xml" ContentType="application/vnd.openxmlformats-officedocument.presentationml.notesSlide+xml"/>
  <Override PartName="/ppt/diagrams/quickStyle14.xml" ContentType="application/vnd.openxmlformats-officedocument.drawingml.diagramStyle+xml"/>
  <Override PartName="/ppt/slides/slide119.xml" ContentType="application/vnd.openxmlformats-officedocument.presentationml.slide+xml"/>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Default Extension="vml" ContentType="application/vnd.openxmlformats-officedocument.vmlDrawing"/>
  <Override PartName="/ppt/diagrams/drawing8.xml" ContentType="application/vnd.ms-office.drawingml.diagramDrawing+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diagrams/layout14.xml" ContentType="application/vnd.openxmlformats-officedocument.drawingml.diagramLayout+xml"/>
  <Override PartName="/ppt/diagrams/drawing11.xml" ContentType="application/vnd.ms-office.drawingml.diagramDrawing+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commentAuthors.xml" ContentType="application/vnd.openxmlformats-officedocument.presentationml.commentAuthors+xml"/>
  <Override PartName="/ppt/diagrams/layout3.xml" ContentType="application/vnd.openxmlformats-officedocument.drawingml.diagramLayout+xml"/>
  <Override PartName="/ppt/diagrams/data4.xml" ContentType="application/vnd.openxmlformats-officedocument.drawingml.diagramData+xml"/>
  <Override PartName="/ppt/notesSlides/notesSlide9.xml" ContentType="application/vnd.openxmlformats-officedocument.presentationml.notesSlide+xml"/>
  <Override PartName="/ppt/diagrams/drawing9.xml" ContentType="application/vnd.ms-office.drawingml.diagramDrawing+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drawing12.xml" ContentType="application/vnd.ms-office.drawingml.diagramDrawing+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layout11.xml" ContentType="application/vnd.openxmlformats-officedocument.drawingml.diagramLayout+xml"/>
  <Override PartName="/ppt/diagrams/colors14.xml" ContentType="application/vnd.openxmlformats-officedocument.drawingml.diagramColors+xml"/>
  <Override PartName="/ppt/diagrams/drawing5.xml" ContentType="application/vnd.ms-office.drawingml.diagramDrawing+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diagrams/colors10.xml" ContentType="application/vnd.openxmlformats-officedocument.drawingml.diagramColors+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diagrams/data9.xml" ContentType="application/vnd.openxmlformats-officedocument.drawingml.diagramData+xml"/>
  <Override PartName="/ppt/slides/slide20.xml" ContentType="application/vnd.openxmlformats-officedocument.presentationml.slide+xml"/>
  <Override PartName="/ppt/diagrams/layout4.xml" ContentType="application/vnd.openxmlformats-officedocument.drawingml.diagramLayout+xml"/>
  <Override PartName="/ppt/diagrams/data5.xml" ContentType="application/vnd.openxmlformats-officedocument.drawingml.diagramData+xml"/>
  <Override PartName="/ppt/notesSlides/notesSlide11.xml" ContentType="application/vnd.openxmlformats-officedocument.presentationml.notesSlide+xml"/>
  <Override PartName="/ppt/diagrams/colors7.xml" ContentType="application/vnd.openxmlformats-officedocument.drawingml.diagramColors+xml"/>
  <Override PartName="/ppt/diagrams/quickStyle12.xml" ContentType="application/vnd.openxmlformats-officedocument.drawingml.diagramStyle+xml"/>
  <Override PartName="/ppt/diagrams/drawing13.xml" ContentType="application/vnd.ms-office.drawingml.diagramDrawing+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Default Extension="fntdata" ContentType="application/x-fontdata"/>
  <Override PartName="/ppt/slides/slide10.xml" ContentType="application/vnd.openxmlformats-officedocument.presentationml.slide+xml"/>
  <Override PartName="/ppt/slides/slide21.xml" ContentType="application/vnd.openxmlformats-officedocument.presentationml.slide+xml"/>
  <Override PartName="/ppt/diagrams/layout5.xml" ContentType="application/vnd.openxmlformats-officedocument.drawingml.diagramLayout+xml"/>
  <Override PartName="/ppt/diagrams/data6.xml" ContentType="application/vnd.openxmlformats-officedocument.drawingml.diagramData+xml"/>
  <Override PartName="/ppt/slides/slide129.xml" ContentType="application/vnd.openxmlformats-officedocument.presentationml.slide+xml"/>
  <Override PartName="/ppt/diagrams/colors8.xml" ContentType="application/vnd.openxmlformats-officedocument.drawingml.diagramColors+xml"/>
  <Override PartName="/ppt/notesSlides/notesSlide12.xml" ContentType="application/vnd.openxmlformats-officedocument.presentationml.notesSlide+xml"/>
  <Override PartName="/ppt/diagrams/quickStyle13.xml" ContentType="application/vnd.openxmlformats-officedocument.drawingml.diagramStyle+xml"/>
  <Override PartName="/ppt/diagrams/drawing14.xml" ContentType="application/vnd.ms-office.drawingml.diagramDrawing+xml"/>
  <Override PartName="/ppt/slides/slide118.xml" ContentType="application/vnd.openxmlformats-officedocument.presentationml.slide+xml"/>
  <Override PartName="/ppt/diagrams/layout13.xml" ContentType="application/vnd.openxmlformats-officedocument.drawingml.diagramLayout+xml"/>
  <Override PartName="/ppt/diagrams/drawing7.xml" ContentType="application/vnd.ms-office.drawingml.diagramDrawing+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diagrams/quickStyle7.xml" ContentType="application/vnd.openxmlformats-officedocument.drawingml.diagramStyl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diagrams/colors12.xml" ContentType="application/vnd.openxmlformats-officedocument.drawingml.diagramCol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saveSubsetFonts="1">
  <p:sldMasterIdLst>
    <p:sldMasterId id="2147483696" r:id="rId1"/>
  </p:sldMasterIdLst>
  <p:notesMasterIdLst>
    <p:notesMasterId r:id="rId134"/>
  </p:notesMasterIdLst>
  <p:handoutMasterIdLst>
    <p:handoutMasterId r:id="rId135"/>
  </p:handoutMasterIdLst>
  <p:sldIdLst>
    <p:sldId id="256" r:id="rId2"/>
    <p:sldId id="280" r:id="rId3"/>
    <p:sldId id="401" r:id="rId4"/>
    <p:sldId id="257" r:id="rId5"/>
    <p:sldId id="258" r:id="rId6"/>
    <p:sldId id="259" r:id="rId7"/>
    <p:sldId id="260" r:id="rId8"/>
    <p:sldId id="262" r:id="rId9"/>
    <p:sldId id="330" r:id="rId10"/>
    <p:sldId id="263" r:id="rId11"/>
    <p:sldId id="261" r:id="rId12"/>
    <p:sldId id="264" r:id="rId13"/>
    <p:sldId id="265" r:id="rId14"/>
    <p:sldId id="321" r:id="rId15"/>
    <p:sldId id="322" r:id="rId16"/>
    <p:sldId id="346" r:id="rId17"/>
    <p:sldId id="266" r:id="rId18"/>
    <p:sldId id="328" r:id="rId19"/>
    <p:sldId id="267" r:id="rId20"/>
    <p:sldId id="365" r:id="rId21"/>
    <p:sldId id="366" r:id="rId22"/>
    <p:sldId id="329" r:id="rId23"/>
    <p:sldId id="349" r:id="rId24"/>
    <p:sldId id="367" r:id="rId25"/>
    <p:sldId id="368" r:id="rId26"/>
    <p:sldId id="320" r:id="rId27"/>
    <p:sldId id="269" r:id="rId28"/>
    <p:sldId id="270" r:id="rId29"/>
    <p:sldId id="359" r:id="rId30"/>
    <p:sldId id="271" r:id="rId31"/>
    <p:sldId id="272" r:id="rId32"/>
    <p:sldId id="369" r:id="rId33"/>
    <p:sldId id="370" r:id="rId34"/>
    <p:sldId id="273" r:id="rId35"/>
    <p:sldId id="374" r:id="rId36"/>
    <p:sldId id="274" r:id="rId37"/>
    <p:sldId id="372" r:id="rId38"/>
    <p:sldId id="373" r:id="rId39"/>
    <p:sldId id="323" r:id="rId40"/>
    <p:sldId id="324" r:id="rId41"/>
    <p:sldId id="275" r:id="rId42"/>
    <p:sldId id="276" r:id="rId43"/>
    <p:sldId id="371" r:id="rId44"/>
    <p:sldId id="277" r:id="rId45"/>
    <p:sldId id="396" r:id="rId46"/>
    <p:sldId id="278" r:id="rId47"/>
    <p:sldId id="333" r:id="rId48"/>
    <p:sldId id="376" r:id="rId49"/>
    <p:sldId id="283" r:id="rId50"/>
    <p:sldId id="282" r:id="rId51"/>
    <p:sldId id="327" r:id="rId52"/>
    <p:sldId id="326" r:id="rId53"/>
    <p:sldId id="284" r:id="rId54"/>
    <p:sldId id="285" r:id="rId55"/>
    <p:sldId id="341" r:id="rId56"/>
    <p:sldId id="377" r:id="rId57"/>
    <p:sldId id="378" r:id="rId58"/>
    <p:sldId id="335" r:id="rId59"/>
    <p:sldId id="336" r:id="rId60"/>
    <p:sldId id="398" r:id="rId61"/>
    <p:sldId id="379" r:id="rId62"/>
    <p:sldId id="337" r:id="rId63"/>
    <p:sldId id="380" r:id="rId64"/>
    <p:sldId id="338" r:id="rId65"/>
    <p:sldId id="381" r:id="rId66"/>
    <p:sldId id="339" r:id="rId67"/>
    <p:sldId id="382" r:id="rId68"/>
    <p:sldId id="340" r:id="rId69"/>
    <p:sldId id="383" r:id="rId70"/>
    <p:sldId id="342" r:id="rId71"/>
    <p:sldId id="385" r:id="rId72"/>
    <p:sldId id="375" r:id="rId73"/>
    <p:sldId id="344" r:id="rId74"/>
    <p:sldId id="356" r:id="rId75"/>
    <p:sldId id="287" r:id="rId76"/>
    <p:sldId id="360" r:id="rId77"/>
    <p:sldId id="290" r:id="rId78"/>
    <p:sldId id="361" r:id="rId79"/>
    <p:sldId id="357" r:id="rId80"/>
    <p:sldId id="289" r:id="rId81"/>
    <p:sldId id="292" r:id="rId82"/>
    <p:sldId id="293" r:id="rId83"/>
    <p:sldId id="294" r:id="rId84"/>
    <p:sldId id="363" r:id="rId85"/>
    <p:sldId id="295" r:id="rId86"/>
    <p:sldId id="355" r:id="rId87"/>
    <p:sldId id="296" r:id="rId88"/>
    <p:sldId id="362" r:id="rId89"/>
    <p:sldId id="358" r:id="rId90"/>
    <p:sldId id="354" r:id="rId91"/>
    <p:sldId id="364" r:id="rId92"/>
    <p:sldId id="297" r:id="rId93"/>
    <p:sldId id="298" r:id="rId94"/>
    <p:sldId id="345" r:id="rId95"/>
    <p:sldId id="300" r:id="rId96"/>
    <p:sldId id="386" r:id="rId97"/>
    <p:sldId id="387" r:id="rId98"/>
    <p:sldId id="388" r:id="rId99"/>
    <p:sldId id="389" r:id="rId100"/>
    <p:sldId id="390" r:id="rId101"/>
    <p:sldId id="299" r:id="rId102"/>
    <p:sldId id="350" r:id="rId103"/>
    <p:sldId id="301" r:id="rId104"/>
    <p:sldId id="302" r:id="rId105"/>
    <p:sldId id="303" r:id="rId106"/>
    <p:sldId id="348" r:id="rId107"/>
    <p:sldId id="351" r:id="rId108"/>
    <p:sldId id="352" r:id="rId109"/>
    <p:sldId id="353" r:id="rId110"/>
    <p:sldId id="392" r:id="rId111"/>
    <p:sldId id="393" r:id="rId112"/>
    <p:sldId id="394" r:id="rId113"/>
    <p:sldId id="304" r:id="rId114"/>
    <p:sldId id="305" r:id="rId115"/>
    <p:sldId id="395" r:id="rId116"/>
    <p:sldId id="308" r:id="rId117"/>
    <p:sldId id="306" r:id="rId118"/>
    <p:sldId id="309" r:id="rId119"/>
    <p:sldId id="312" r:id="rId120"/>
    <p:sldId id="313" r:id="rId121"/>
    <p:sldId id="310" r:id="rId122"/>
    <p:sldId id="311" r:id="rId123"/>
    <p:sldId id="391" r:id="rId124"/>
    <p:sldId id="314" r:id="rId125"/>
    <p:sldId id="315" r:id="rId126"/>
    <p:sldId id="400" r:id="rId127"/>
    <p:sldId id="316" r:id="rId128"/>
    <p:sldId id="397" r:id="rId129"/>
    <p:sldId id="317" r:id="rId130"/>
    <p:sldId id="318" r:id="rId131"/>
    <p:sldId id="307" r:id="rId132"/>
    <p:sldId id="319" r:id="rId133"/>
  </p:sldIdLst>
  <p:sldSz cx="9144000" cy="6858000" type="screen4x3"/>
  <p:notesSz cx="6858000" cy="9144000"/>
  <p:embeddedFontLst>
    <p:embeddedFont>
      <p:font typeface="Tahoma" pitchFamily="34" charset="0"/>
      <p:regular r:id="rId136"/>
      <p:bold r:id="rId137"/>
    </p:embeddedFont>
    <p:embeddedFont>
      <p:font typeface="Lotus Linotype" pitchFamily="2" charset="-78"/>
      <p:regular r:id="rId138"/>
      <p:bold r:id="rId139"/>
    </p:embeddedFont>
    <p:embeddedFont>
      <p:font typeface="Trebuchet MS" pitchFamily="34" charset="0"/>
      <p:regular r:id="rId140"/>
      <p:bold r:id="rId141"/>
      <p:italic r:id="rId142"/>
      <p:boldItalic r:id="rId143"/>
    </p:embeddedFont>
    <p:embeddedFont>
      <p:font typeface="Kufi08 Zukhruf" pitchFamily="2" charset="-78"/>
      <p:regular r:id="rId144"/>
    </p:embeddedFont>
    <p:embeddedFont>
      <p:font typeface="Wingdings 2" pitchFamily="18" charset="2"/>
      <p:regular r:id="rId145"/>
    </p:embeddedFont>
    <p:embeddedFont>
      <p:font typeface="AL-Mateen" pitchFamily="2" charset="-78"/>
      <p:regular r:id="rId146"/>
    </p:embeddedFont>
    <p:embeddedFont>
      <p:font typeface="Swis721 BlkCn BT"/>
      <p:regular r:id="rId147"/>
      <p:italic r:id="rId148"/>
    </p:embeddedFont>
    <p:embeddedFont>
      <p:font typeface="AF_Diwani" pitchFamily="2" charset="-78"/>
      <p:regular r:id="rId149"/>
    </p:embeddedFont>
    <p:embeddedFont>
      <p:font typeface="Kufi20 Normal" pitchFamily="2" charset="-78"/>
      <p:regular r:id="rId150"/>
    </p:embeddedFont>
    <p:embeddedFont>
      <p:font typeface="Almagro" pitchFamily="2" charset="0"/>
      <p:regular r:id="rId151"/>
    </p:embeddedFont>
    <p:embeddedFont>
      <p:font typeface="Alawi Kufi" pitchFamily="2" charset="-78"/>
      <p:regular r:id="rId152"/>
    </p:embeddedFont>
    <p:embeddedFont>
      <p:font typeface="Calibri" pitchFamily="34" charset="0"/>
      <p:regular r:id="rId153"/>
      <p:bold r:id="rId154"/>
      <p:italic r:id="rId155"/>
      <p:boldItalic r:id="rId156"/>
    </p:embeddedFont>
  </p:embeddedFontLst>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4hvtOWeVsRIgPa8mpznzGg" hashData="j+tkBGeBzT8jUXeBwZWyi0mTqmg" cryptProvider="" algIdExt="0" algIdExtSource="" cryptProviderTypeExt="0" cryptProviderTypeExtSource=""/>
  <p:extLst>
    <p:ext uri="{521415D9-36F7-43E2-AB2F-B90AF26B5E84}">
      <p14:sectionLst xmlns="" xmlns:p14="http://schemas.microsoft.com/office/powerpoint/2010/main">
        <p14:section name="مقطع افتراضي" id="{5E345FB1-4BEA-4C66-9DCA-BFD83F85E8DB}">
          <p14:sldIdLst>
            <p14:sldId id="256"/>
            <p14:sldId id="280"/>
            <p14:sldId id="399"/>
          </p14:sldIdLst>
        </p14:section>
        <p14:section name="مقطع بدون عنوان" id="{79E3AC19-8ADE-484B-BAB7-AD501237ACBA}">
          <p14:sldIdLst>
            <p14:sldId id="257"/>
            <p14:sldId id="258"/>
            <p14:sldId id="259"/>
            <p14:sldId id="260"/>
            <p14:sldId id="262"/>
            <p14:sldId id="330"/>
            <p14:sldId id="263"/>
          </p14:sldIdLst>
        </p14:section>
        <p14:section name="مقطع بدون عنوان" id="{C2833920-9D05-40C8-9B72-295243A76D3C}">
          <p14:sldIdLst>
            <p14:sldId id="261"/>
            <p14:sldId id="264"/>
            <p14:sldId id="265"/>
            <p14:sldId id="321"/>
            <p14:sldId id="322"/>
            <p14:sldId id="346"/>
            <p14:sldId id="266"/>
            <p14:sldId id="328"/>
            <p14:sldId id="267"/>
            <p14:sldId id="365"/>
            <p14:sldId id="366"/>
            <p14:sldId id="329"/>
            <p14:sldId id="349"/>
            <p14:sldId id="367"/>
            <p14:sldId id="368"/>
            <p14:sldId id="320"/>
            <p14:sldId id="269"/>
            <p14:sldId id="270"/>
            <p14:sldId id="359"/>
            <p14:sldId id="271"/>
            <p14:sldId id="272"/>
            <p14:sldId id="369"/>
            <p14:sldId id="370"/>
            <p14:sldId id="273"/>
            <p14:sldId id="374"/>
            <p14:sldId id="274"/>
            <p14:sldId id="372"/>
            <p14:sldId id="373"/>
            <p14:sldId id="347"/>
            <p14:sldId id="323"/>
            <p14:sldId id="324"/>
            <p14:sldId id="275"/>
            <p14:sldId id="276"/>
            <p14:sldId id="371"/>
            <p14:sldId id="277"/>
            <p14:sldId id="396"/>
            <p14:sldId id="278"/>
            <p14:sldId id="333"/>
            <p14:sldId id="376"/>
            <p14:sldId id="283"/>
            <p14:sldId id="282"/>
            <p14:sldId id="327"/>
            <p14:sldId id="326"/>
            <p14:sldId id="284"/>
            <p14:sldId id="285"/>
            <p14:sldId id="341"/>
            <p14:sldId id="377"/>
            <p14:sldId id="378"/>
            <p14:sldId id="335"/>
            <p14:sldId id="336"/>
            <p14:sldId id="398"/>
            <p14:sldId id="379"/>
            <p14:sldId id="337"/>
            <p14:sldId id="380"/>
            <p14:sldId id="338"/>
            <p14:sldId id="381"/>
            <p14:sldId id="339"/>
            <p14:sldId id="382"/>
            <p14:sldId id="340"/>
            <p14:sldId id="383"/>
            <p14:sldId id="342"/>
            <p14:sldId id="385"/>
            <p14:sldId id="375"/>
            <p14:sldId id="344"/>
            <p14:sldId id="356"/>
            <p14:sldId id="287"/>
            <p14:sldId id="360"/>
            <p14:sldId id="290"/>
            <p14:sldId id="361"/>
            <p14:sldId id="357"/>
            <p14:sldId id="289"/>
            <p14:sldId id="292"/>
            <p14:sldId id="293"/>
            <p14:sldId id="294"/>
            <p14:sldId id="363"/>
            <p14:sldId id="295"/>
            <p14:sldId id="355"/>
          </p14:sldIdLst>
        </p14:section>
        <p14:section name="مقطع بدون عنوان" id="{D408B144-744E-4CD0-BB14-6009ADC2E5D9}">
          <p14:sldIdLst>
            <p14:sldId id="296"/>
            <p14:sldId id="362"/>
            <p14:sldId id="358"/>
            <p14:sldId id="354"/>
            <p14:sldId id="364"/>
            <p14:sldId id="297"/>
            <p14:sldId id="298"/>
            <p14:sldId id="345"/>
            <p14:sldId id="300"/>
            <p14:sldId id="386"/>
            <p14:sldId id="387"/>
            <p14:sldId id="388"/>
            <p14:sldId id="389"/>
            <p14:sldId id="390"/>
            <p14:sldId id="299"/>
            <p14:sldId id="350"/>
            <p14:sldId id="301"/>
            <p14:sldId id="302"/>
            <p14:sldId id="303"/>
            <p14:sldId id="348"/>
            <p14:sldId id="351"/>
            <p14:sldId id="352"/>
            <p14:sldId id="353"/>
            <p14:sldId id="392"/>
            <p14:sldId id="393"/>
            <p14:sldId id="394"/>
            <p14:sldId id="304"/>
            <p14:sldId id="305"/>
            <p14:sldId id="395"/>
            <p14:sldId id="308"/>
            <p14:sldId id="306"/>
            <p14:sldId id="309"/>
            <p14:sldId id="312"/>
          </p14:sldIdLst>
        </p14:section>
        <p14:section name="مقطع بدون عنوان" id="{180B9F53-DC0D-48D3-AF5E-61501B30F4D2}">
          <p14:sldIdLst>
            <p14:sldId id="313"/>
            <p14:sldId id="310"/>
            <p14:sldId id="311"/>
            <p14:sldId id="391"/>
            <p14:sldId id="314"/>
            <p14:sldId id="315"/>
            <p14:sldId id="400"/>
            <p14:sldId id="316"/>
            <p14:sldId id="397"/>
            <p14:sldId id="317"/>
            <p14:sldId id="318"/>
            <p14:sldId id="307"/>
            <p14:sldId id="319"/>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boraya" initials="a"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vertBarState="minimized">
    <p:restoredLeft sz="65441" autoAdjust="0"/>
    <p:restoredTop sz="86388" autoAdjust="0"/>
  </p:normalViewPr>
  <p:slideViewPr>
    <p:cSldViewPr>
      <p:cViewPr varScale="1">
        <p:scale>
          <a:sx n="63" d="100"/>
          <a:sy n="63" d="100"/>
        </p:scale>
        <p:origin x="-133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690"/>
    </p:cViewPr>
  </p:sorterViewPr>
  <p:notesViewPr>
    <p:cSldViewPr>
      <p:cViewPr varScale="1">
        <p:scale>
          <a:sx n="56" d="100"/>
          <a:sy n="56" d="100"/>
        </p:scale>
        <p:origin x="-2886" y="-84"/>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font" Target="fonts/font3.fntdata"/><Relationship Id="rId154" Type="http://schemas.openxmlformats.org/officeDocument/2006/relationships/font" Target="fonts/font19.fntdata"/><Relationship Id="rId159"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font" Target="fonts/font9.fntdata"/><Relationship Id="rId149" Type="http://schemas.openxmlformats.org/officeDocument/2006/relationships/font" Target="fonts/font14.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notesMaster" Target="notesMasters/notesMaster1.xml"/><Relationship Id="rId139" Type="http://schemas.openxmlformats.org/officeDocument/2006/relationships/font" Target="fonts/font4.fntdata"/><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font" Target="fonts/font15.fntdata"/><Relationship Id="rId155" Type="http://schemas.openxmlformats.org/officeDocument/2006/relationships/font" Target="fonts/font20.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font" Target="fonts/font5.fntdata"/><Relationship Id="rId145" Type="http://schemas.openxmlformats.org/officeDocument/2006/relationships/font" Target="fonts/font10.fntdata"/><Relationship Id="rId153" Type="http://schemas.openxmlformats.org/officeDocument/2006/relationships/font" Target="fonts/font18.fntdata"/><Relationship Id="rId16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handoutMaster" Target="handoutMasters/handoutMaster1.xml"/><Relationship Id="rId143" Type="http://schemas.openxmlformats.org/officeDocument/2006/relationships/font" Target="fonts/font8.fntdata"/><Relationship Id="rId148" Type="http://schemas.openxmlformats.org/officeDocument/2006/relationships/font" Target="fonts/font13.fntdata"/><Relationship Id="rId151" Type="http://schemas.openxmlformats.org/officeDocument/2006/relationships/font" Target="fonts/font16.fntdata"/><Relationship Id="rId156" Type="http://schemas.openxmlformats.org/officeDocument/2006/relationships/font" Target="fonts/font21.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font" Target="fonts/font6.fntdata"/><Relationship Id="rId146" Type="http://schemas.openxmlformats.org/officeDocument/2006/relationships/font" Target="fonts/font11.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font" Target="fonts/font1.fntdata"/><Relationship Id="rId157"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font" Target="fonts/font17.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font" Target="fonts/font7.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font" Target="fonts/font2.fntdata"/><Relationship Id="rId15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A91FBA-5181-4369-97A8-E21A1E7299F9}" type="doc">
      <dgm:prSet loTypeId="urn:microsoft.com/office/officeart/2005/8/layout/process4" loCatId="list" qsTypeId="urn:microsoft.com/office/officeart/2005/8/quickstyle/simple1" qsCatId="simple" csTypeId="urn:microsoft.com/office/officeart/2005/8/colors/accent1_2" csCatId="accent1" phldr="1"/>
      <dgm:spPr/>
      <dgm:t>
        <a:bodyPr/>
        <a:lstStyle/>
        <a:p>
          <a:pPr rtl="1"/>
          <a:endParaRPr lang="ar-SA"/>
        </a:p>
      </dgm:t>
    </dgm:pt>
    <dgm:pt modelId="{E6C7F3E5-6936-44DF-93CE-F0B11DDBEBA6}">
      <dgm:prSet phldrT="[نص]">
        <dgm:style>
          <a:lnRef idx="1">
            <a:schemeClr val="accent6"/>
          </a:lnRef>
          <a:fillRef idx="2">
            <a:schemeClr val="accent6"/>
          </a:fillRef>
          <a:effectRef idx="1">
            <a:schemeClr val="accent6"/>
          </a:effectRef>
          <a:fontRef idx="minor">
            <a:schemeClr val="dk1"/>
          </a:fontRef>
        </dgm:style>
      </dgm:prSet>
      <dgm:spPr/>
      <dgm:t>
        <a:bodyPr/>
        <a:lstStyle/>
        <a:p>
          <a:pPr rtl="1"/>
          <a:r>
            <a:rPr lang="ar-KW" dirty="0" smtClean="0"/>
            <a:t>عنكم</a:t>
          </a:r>
          <a:endParaRPr lang="ar-SA" dirty="0"/>
        </a:p>
      </dgm:t>
    </dgm:pt>
    <dgm:pt modelId="{EE2DC5C6-1326-473D-A626-B16D3B5149F5}" type="parTrans" cxnId="{46B82B07-BC2E-481F-B4E5-2FA85C257206}">
      <dgm:prSet/>
      <dgm:spPr/>
      <dgm:t>
        <a:bodyPr/>
        <a:lstStyle/>
        <a:p>
          <a:pPr rtl="1"/>
          <a:endParaRPr lang="ar-SA"/>
        </a:p>
      </dgm:t>
    </dgm:pt>
    <dgm:pt modelId="{D3D2D3E8-D4B0-4E36-AB84-E895C8FA95C0}" type="sibTrans" cxnId="{46B82B07-BC2E-481F-B4E5-2FA85C257206}">
      <dgm:prSet/>
      <dgm:spPr/>
      <dgm:t>
        <a:bodyPr/>
        <a:lstStyle/>
        <a:p>
          <a:pPr rtl="1"/>
          <a:endParaRPr lang="ar-SA"/>
        </a:p>
      </dgm:t>
    </dgm:pt>
    <dgm:pt modelId="{7C54BE7D-6FAD-4D22-826A-5F2441A2C130}">
      <dgm:prSet phldrT="[نص]"/>
      <dgm:spPr/>
      <dgm:t>
        <a:bodyPr/>
        <a:lstStyle/>
        <a:p>
          <a:pPr rtl="1"/>
          <a:r>
            <a:rPr lang="ar-KW" dirty="0" smtClean="0"/>
            <a:t>عانكم</a:t>
          </a:r>
          <a:endParaRPr lang="ar-SA" dirty="0"/>
        </a:p>
      </dgm:t>
    </dgm:pt>
    <dgm:pt modelId="{107FB1D4-E446-4C59-B346-0497E4F8592B}" type="parTrans" cxnId="{A11C6DD8-E315-4DFB-B41F-F4DB389950BF}">
      <dgm:prSet/>
      <dgm:spPr/>
      <dgm:t>
        <a:bodyPr/>
        <a:lstStyle/>
        <a:p>
          <a:pPr rtl="1"/>
          <a:endParaRPr lang="ar-SA"/>
        </a:p>
      </dgm:t>
    </dgm:pt>
    <dgm:pt modelId="{9D39E86D-8D71-4AB2-8A47-BA32F7C4B90B}" type="sibTrans" cxnId="{A11C6DD8-E315-4DFB-B41F-F4DB389950BF}">
      <dgm:prSet/>
      <dgm:spPr/>
      <dgm:t>
        <a:bodyPr/>
        <a:lstStyle/>
        <a:p>
          <a:pPr rtl="1"/>
          <a:endParaRPr lang="ar-SA"/>
        </a:p>
      </dgm:t>
    </dgm:pt>
    <dgm:pt modelId="{3FD15807-2FA4-4064-8592-CEE2E0B3246F}" type="pres">
      <dgm:prSet presAssocID="{95A91FBA-5181-4369-97A8-E21A1E7299F9}" presName="Name0" presStyleCnt="0">
        <dgm:presLayoutVars>
          <dgm:dir/>
          <dgm:animLvl val="lvl"/>
          <dgm:resizeHandles val="exact"/>
        </dgm:presLayoutVars>
      </dgm:prSet>
      <dgm:spPr/>
      <dgm:t>
        <a:bodyPr/>
        <a:lstStyle/>
        <a:p>
          <a:pPr rtl="1"/>
          <a:endParaRPr lang="ar-SA"/>
        </a:p>
      </dgm:t>
    </dgm:pt>
    <dgm:pt modelId="{1406DF52-9144-4F6A-B1CD-AFE09C126E23}" type="pres">
      <dgm:prSet presAssocID="{E6C7F3E5-6936-44DF-93CE-F0B11DDBEBA6}" presName="boxAndChildren" presStyleCnt="0"/>
      <dgm:spPr/>
    </dgm:pt>
    <dgm:pt modelId="{A4782F5F-A3A5-4744-8FBE-A4250F58EFA9}" type="pres">
      <dgm:prSet presAssocID="{E6C7F3E5-6936-44DF-93CE-F0B11DDBEBA6}" presName="parentTextBox" presStyleLbl="node1" presStyleIdx="0" presStyleCnt="1"/>
      <dgm:spPr/>
      <dgm:t>
        <a:bodyPr/>
        <a:lstStyle/>
        <a:p>
          <a:pPr rtl="1"/>
          <a:endParaRPr lang="ar-SA"/>
        </a:p>
      </dgm:t>
    </dgm:pt>
    <dgm:pt modelId="{9E25BBD3-6FF6-4D1F-A20D-70C9BCDA4077}" type="pres">
      <dgm:prSet presAssocID="{E6C7F3E5-6936-44DF-93CE-F0B11DDBEBA6}" presName="entireBox" presStyleLbl="node1" presStyleIdx="0" presStyleCnt="1" custLinFactNeighborX="-128" custLinFactNeighborY="4089"/>
      <dgm:spPr/>
      <dgm:t>
        <a:bodyPr/>
        <a:lstStyle/>
        <a:p>
          <a:pPr rtl="1"/>
          <a:endParaRPr lang="ar-SA"/>
        </a:p>
      </dgm:t>
    </dgm:pt>
    <dgm:pt modelId="{0BC44AC3-8685-4013-9A08-98CA3345EBC5}" type="pres">
      <dgm:prSet presAssocID="{E6C7F3E5-6936-44DF-93CE-F0B11DDBEBA6}" presName="descendantBox" presStyleCnt="0"/>
      <dgm:spPr/>
    </dgm:pt>
    <dgm:pt modelId="{2A305104-DA7F-45FE-86C0-91B630BD354C}" type="pres">
      <dgm:prSet presAssocID="{7C54BE7D-6FAD-4D22-826A-5F2441A2C130}" presName="childTextBox" presStyleLbl="fgAccFollowNode1" presStyleIdx="0" presStyleCnt="1" custLinFactNeighborX="-738" custLinFactNeighborY="13236">
        <dgm:presLayoutVars>
          <dgm:bulletEnabled val="1"/>
        </dgm:presLayoutVars>
      </dgm:prSet>
      <dgm:spPr/>
      <dgm:t>
        <a:bodyPr/>
        <a:lstStyle/>
        <a:p>
          <a:pPr rtl="1"/>
          <a:endParaRPr lang="ar-SA"/>
        </a:p>
      </dgm:t>
    </dgm:pt>
  </dgm:ptLst>
  <dgm:cxnLst>
    <dgm:cxn modelId="{46B82B07-BC2E-481F-B4E5-2FA85C257206}" srcId="{95A91FBA-5181-4369-97A8-E21A1E7299F9}" destId="{E6C7F3E5-6936-44DF-93CE-F0B11DDBEBA6}" srcOrd="0" destOrd="0" parTransId="{EE2DC5C6-1326-473D-A626-B16D3B5149F5}" sibTransId="{D3D2D3E8-D4B0-4E36-AB84-E895C8FA95C0}"/>
    <dgm:cxn modelId="{91481269-B953-4EC5-B31E-A2D88A04C8C6}" type="presOf" srcId="{7C54BE7D-6FAD-4D22-826A-5F2441A2C130}" destId="{2A305104-DA7F-45FE-86C0-91B630BD354C}" srcOrd="0" destOrd="0" presId="urn:microsoft.com/office/officeart/2005/8/layout/process4"/>
    <dgm:cxn modelId="{CACCA3D2-B1AF-456B-B602-E2BF0CB673CD}" type="presOf" srcId="{E6C7F3E5-6936-44DF-93CE-F0B11DDBEBA6}" destId="{9E25BBD3-6FF6-4D1F-A20D-70C9BCDA4077}" srcOrd="1" destOrd="0" presId="urn:microsoft.com/office/officeart/2005/8/layout/process4"/>
    <dgm:cxn modelId="{E28532C3-7400-4950-9FBB-1BA6F5AE1C59}" type="presOf" srcId="{E6C7F3E5-6936-44DF-93CE-F0B11DDBEBA6}" destId="{A4782F5F-A3A5-4744-8FBE-A4250F58EFA9}" srcOrd="0" destOrd="0" presId="urn:microsoft.com/office/officeart/2005/8/layout/process4"/>
    <dgm:cxn modelId="{A11C6DD8-E315-4DFB-B41F-F4DB389950BF}" srcId="{E6C7F3E5-6936-44DF-93CE-F0B11DDBEBA6}" destId="{7C54BE7D-6FAD-4D22-826A-5F2441A2C130}" srcOrd="0" destOrd="0" parTransId="{107FB1D4-E446-4C59-B346-0497E4F8592B}" sibTransId="{9D39E86D-8D71-4AB2-8A47-BA32F7C4B90B}"/>
    <dgm:cxn modelId="{ED2C3F5C-28BF-43BC-AAEB-21DE53867ED0}" type="presOf" srcId="{95A91FBA-5181-4369-97A8-E21A1E7299F9}" destId="{3FD15807-2FA4-4064-8592-CEE2E0B3246F}" srcOrd="0" destOrd="0" presId="urn:microsoft.com/office/officeart/2005/8/layout/process4"/>
    <dgm:cxn modelId="{07FE0847-79C9-4894-960A-0BD6211DA9FD}" type="presParOf" srcId="{3FD15807-2FA4-4064-8592-CEE2E0B3246F}" destId="{1406DF52-9144-4F6A-B1CD-AFE09C126E23}" srcOrd="0" destOrd="0" presId="urn:microsoft.com/office/officeart/2005/8/layout/process4"/>
    <dgm:cxn modelId="{5FF63365-3490-4E18-AD27-9F38F4E40401}" type="presParOf" srcId="{1406DF52-9144-4F6A-B1CD-AFE09C126E23}" destId="{A4782F5F-A3A5-4744-8FBE-A4250F58EFA9}" srcOrd="0" destOrd="0" presId="urn:microsoft.com/office/officeart/2005/8/layout/process4"/>
    <dgm:cxn modelId="{4DC60C2C-55D2-45C1-A79E-A7115C2810E0}" type="presParOf" srcId="{1406DF52-9144-4F6A-B1CD-AFE09C126E23}" destId="{9E25BBD3-6FF6-4D1F-A20D-70C9BCDA4077}" srcOrd="1" destOrd="0" presId="urn:microsoft.com/office/officeart/2005/8/layout/process4"/>
    <dgm:cxn modelId="{33B22200-9EDD-4878-A5E4-432488F04913}" type="presParOf" srcId="{1406DF52-9144-4F6A-B1CD-AFE09C126E23}" destId="{0BC44AC3-8685-4013-9A08-98CA3345EBC5}" srcOrd="2" destOrd="0" presId="urn:microsoft.com/office/officeart/2005/8/layout/process4"/>
    <dgm:cxn modelId="{6AA1EA4F-BDEE-4667-A1EC-5884B5E22901}" type="presParOf" srcId="{0BC44AC3-8685-4013-9A08-98CA3345EBC5}" destId="{2A305104-DA7F-45FE-86C0-91B630BD354C}" srcOrd="0" destOrd="0" presId="urn:microsoft.com/office/officeart/2005/8/layout/process4"/>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128B309-416E-4E0A-8D67-2A90FA574636}" type="doc">
      <dgm:prSet loTypeId="urn:microsoft.com/office/officeart/2008/layout/RadialCluster" loCatId="cycle" qsTypeId="urn:microsoft.com/office/officeart/2005/8/quickstyle/simple3" qsCatId="simple" csTypeId="urn:microsoft.com/office/officeart/2005/8/colors/accent1_2" csCatId="accent1" phldr="1"/>
      <dgm:spPr/>
      <dgm:t>
        <a:bodyPr/>
        <a:lstStyle/>
        <a:p>
          <a:pPr rtl="1"/>
          <a:endParaRPr lang="ar-EG"/>
        </a:p>
      </dgm:t>
    </dgm:pt>
    <dgm:pt modelId="{29C7ADCC-DC9A-4398-956E-D60E046CE2D5}">
      <dgm:prSet phldrT="[نص]"/>
      <dgm:spPr/>
      <dgm:t>
        <a:bodyPr/>
        <a:lstStyle/>
        <a:p>
          <a:pPr rtl="1"/>
          <a:r>
            <a:rPr lang="ar-EG" dirty="0" smtClean="0"/>
            <a:t>أحوال الواو والياء</a:t>
          </a:r>
          <a:endParaRPr lang="ar-EG" dirty="0"/>
        </a:p>
      </dgm:t>
    </dgm:pt>
    <dgm:pt modelId="{9D904BD3-5604-460A-9DF0-D2A8295A652D}" type="parTrans" cxnId="{9EEC6E29-A883-4236-9B4A-4DF05DBDE49C}">
      <dgm:prSet/>
      <dgm:spPr/>
      <dgm:t>
        <a:bodyPr/>
        <a:lstStyle/>
        <a:p>
          <a:pPr rtl="1"/>
          <a:endParaRPr lang="ar-EG"/>
        </a:p>
      </dgm:t>
    </dgm:pt>
    <dgm:pt modelId="{0A08AE62-E459-433A-BB17-F83C0F4B6289}" type="sibTrans" cxnId="{9EEC6E29-A883-4236-9B4A-4DF05DBDE49C}">
      <dgm:prSet/>
      <dgm:spPr/>
      <dgm:t>
        <a:bodyPr/>
        <a:lstStyle/>
        <a:p>
          <a:pPr rtl="1"/>
          <a:endParaRPr lang="ar-EG"/>
        </a:p>
      </dgm:t>
    </dgm:pt>
    <dgm:pt modelId="{102491E7-6E04-4B27-AEBB-96D3FD074683}">
      <dgm:prSet phldrT="[نص]"/>
      <dgm:spPr/>
      <dgm:t>
        <a:bodyPr/>
        <a:lstStyle/>
        <a:p>
          <a:pPr rtl="1"/>
          <a:r>
            <a:rPr lang="ar-EG" dirty="0" smtClean="0"/>
            <a:t>مد ولين </a:t>
          </a:r>
          <a:endParaRPr lang="ar-EG" dirty="0"/>
        </a:p>
      </dgm:t>
    </dgm:pt>
    <dgm:pt modelId="{B19DF3BF-FFAE-4CFC-9675-12FB81476BD3}" type="parTrans" cxnId="{387AF295-160F-4BD1-914C-B39EF323A4CF}">
      <dgm:prSet/>
      <dgm:spPr/>
      <dgm:t>
        <a:bodyPr/>
        <a:lstStyle/>
        <a:p>
          <a:pPr rtl="1"/>
          <a:endParaRPr lang="ar-EG"/>
        </a:p>
      </dgm:t>
    </dgm:pt>
    <dgm:pt modelId="{B756A7E4-9AAC-4112-8D91-9AAD9B630983}" type="sibTrans" cxnId="{387AF295-160F-4BD1-914C-B39EF323A4CF}">
      <dgm:prSet/>
      <dgm:spPr/>
      <dgm:t>
        <a:bodyPr/>
        <a:lstStyle/>
        <a:p>
          <a:pPr rtl="1"/>
          <a:endParaRPr lang="ar-EG"/>
        </a:p>
      </dgm:t>
    </dgm:pt>
    <dgm:pt modelId="{2BD2555C-7C6D-41EB-9EBD-D8C3E97243A3}">
      <dgm:prSet phldrT="[نص]"/>
      <dgm:spPr/>
      <dgm:t>
        <a:bodyPr/>
        <a:lstStyle/>
        <a:p>
          <a:pPr rtl="1"/>
          <a:r>
            <a:rPr lang="ar-EG" dirty="0" smtClean="0"/>
            <a:t>لين</a:t>
          </a:r>
          <a:endParaRPr lang="ar-EG" dirty="0"/>
        </a:p>
      </dgm:t>
    </dgm:pt>
    <dgm:pt modelId="{606539BF-587E-4C2F-ACA3-42AF3B94F7AA}" type="parTrans" cxnId="{C2AF84D3-E656-485C-8CC2-3011C98841A5}">
      <dgm:prSet/>
      <dgm:spPr/>
      <dgm:t>
        <a:bodyPr/>
        <a:lstStyle/>
        <a:p>
          <a:pPr rtl="1"/>
          <a:endParaRPr lang="ar-EG"/>
        </a:p>
      </dgm:t>
    </dgm:pt>
    <dgm:pt modelId="{81FB16BA-E67A-4D04-A814-99F39E266FB1}" type="sibTrans" cxnId="{C2AF84D3-E656-485C-8CC2-3011C98841A5}">
      <dgm:prSet/>
      <dgm:spPr/>
      <dgm:t>
        <a:bodyPr/>
        <a:lstStyle/>
        <a:p>
          <a:pPr rtl="1"/>
          <a:endParaRPr lang="ar-EG"/>
        </a:p>
      </dgm:t>
    </dgm:pt>
    <dgm:pt modelId="{8CC51A71-782C-4592-933B-ADDE1A18807B}">
      <dgm:prSet phldrT="[نص]"/>
      <dgm:spPr/>
      <dgm:t>
        <a:bodyPr/>
        <a:lstStyle/>
        <a:p>
          <a:pPr rtl="1"/>
          <a:r>
            <a:rPr lang="ar-EG" dirty="0" smtClean="0"/>
            <a:t>علة ( المتحرك)</a:t>
          </a:r>
          <a:endParaRPr lang="ar-EG" dirty="0"/>
        </a:p>
      </dgm:t>
    </dgm:pt>
    <dgm:pt modelId="{0F2DA072-BA5F-4C5F-AC30-897A3E1975E7}" type="parTrans" cxnId="{53E77520-B2A0-4141-84E8-9B686C774404}">
      <dgm:prSet/>
      <dgm:spPr/>
      <dgm:t>
        <a:bodyPr/>
        <a:lstStyle/>
        <a:p>
          <a:pPr rtl="1"/>
          <a:endParaRPr lang="ar-EG"/>
        </a:p>
      </dgm:t>
    </dgm:pt>
    <dgm:pt modelId="{5F56D64D-CAEC-4A47-B070-C8FBB85D1167}" type="sibTrans" cxnId="{53E77520-B2A0-4141-84E8-9B686C774404}">
      <dgm:prSet/>
      <dgm:spPr/>
      <dgm:t>
        <a:bodyPr/>
        <a:lstStyle/>
        <a:p>
          <a:pPr rtl="1"/>
          <a:endParaRPr lang="ar-EG"/>
        </a:p>
      </dgm:t>
    </dgm:pt>
    <dgm:pt modelId="{9C666200-A06E-4625-A1DF-4445CFBE4DBA}" type="pres">
      <dgm:prSet presAssocID="{C128B309-416E-4E0A-8D67-2A90FA574636}" presName="Name0" presStyleCnt="0">
        <dgm:presLayoutVars>
          <dgm:chMax val="1"/>
          <dgm:chPref val="1"/>
          <dgm:dir/>
          <dgm:animOne val="branch"/>
          <dgm:animLvl val="lvl"/>
        </dgm:presLayoutVars>
      </dgm:prSet>
      <dgm:spPr/>
      <dgm:t>
        <a:bodyPr/>
        <a:lstStyle/>
        <a:p>
          <a:pPr rtl="1"/>
          <a:endParaRPr lang="ar-EG"/>
        </a:p>
      </dgm:t>
    </dgm:pt>
    <dgm:pt modelId="{1120DB5D-F08D-4283-9D62-D85188D4D786}" type="pres">
      <dgm:prSet presAssocID="{29C7ADCC-DC9A-4398-956E-D60E046CE2D5}" presName="singleCycle" presStyleCnt="0"/>
      <dgm:spPr/>
    </dgm:pt>
    <dgm:pt modelId="{C26A5A6C-7F0B-473D-AA08-F2E8D73E7F2F}" type="pres">
      <dgm:prSet presAssocID="{29C7ADCC-DC9A-4398-956E-D60E046CE2D5}" presName="singleCenter" presStyleLbl="node1" presStyleIdx="0" presStyleCnt="4" custScaleX="235524" custScaleY="45826" custLinFactNeighborX="2454" custLinFactNeighborY="-43936">
        <dgm:presLayoutVars>
          <dgm:chMax val="7"/>
          <dgm:chPref val="7"/>
        </dgm:presLayoutVars>
      </dgm:prSet>
      <dgm:spPr/>
      <dgm:t>
        <a:bodyPr/>
        <a:lstStyle/>
        <a:p>
          <a:pPr rtl="1"/>
          <a:endParaRPr lang="ar-EG"/>
        </a:p>
      </dgm:t>
    </dgm:pt>
    <dgm:pt modelId="{6D3C5CAB-189D-4088-8C32-79436B2F6C87}" type="pres">
      <dgm:prSet presAssocID="{B19DF3BF-FFAE-4CFC-9675-12FB81476BD3}" presName="Name56" presStyleLbl="parChTrans1D2" presStyleIdx="0" presStyleCnt="3"/>
      <dgm:spPr/>
      <dgm:t>
        <a:bodyPr/>
        <a:lstStyle/>
        <a:p>
          <a:pPr rtl="1"/>
          <a:endParaRPr lang="ar-EG"/>
        </a:p>
      </dgm:t>
    </dgm:pt>
    <dgm:pt modelId="{C4BDB3CC-4205-41A2-8399-97A7B85C15C7}" type="pres">
      <dgm:prSet presAssocID="{102491E7-6E04-4B27-AEBB-96D3FD074683}" presName="text0" presStyleLbl="node1" presStyleIdx="1" presStyleCnt="4" custScaleX="173605" custScaleY="79228" custRadScaleRad="116912" custRadScaleInc="144846">
        <dgm:presLayoutVars>
          <dgm:bulletEnabled val="1"/>
        </dgm:presLayoutVars>
      </dgm:prSet>
      <dgm:spPr/>
      <dgm:t>
        <a:bodyPr/>
        <a:lstStyle/>
        <a:p>
          <a:pPr rtl="1"/>
          <a:endParaRPr lang="ar-EG"/>
        </a:p>
      </dgm:t>
    </dgm:pt>
    <dgm:pt modelId="{01BEDE28-5F05-4EF7-997D-1AB09EF83F88}" type="pres">
      <dgm:prSet presAssocID="{606539BF-587E-4C2F-ACA3-42AF3B94F7AA}" presName="Name56" presStyleLbl="parChTrans1D2" presStyleIdx="1" presStyleCnt="3"/>
      <dgm:spPr/>
      <dgm:t>
        <a:bodyPr/>
        <a:lstStyle/>
        <a:p>
          <a:pPr rtl="1"/>
          <a:endParaRPr lang="ar-EG"/>
        </a:p>
      </dgm:t>
    </dgm:pt>
    <dgm:pt modelId="{BEDBA12B-3B55-455D-8AD3-7D24877AD5B8}" type="pres">
      <dgm:prSet presAssocID="{2BD2555C-7C6D-41EB-9EBD-D8C3E97243A3}" presName="text0" presStyleLbl="node1" presStyleIdx="2" presStyleCnt="4" custScaleX="193049" custScaleY="82355" custRadScaleRad="10303" custRadScaleInc="-154517">
        <dgm:presLayoutVars>
          <dgm:bulletEnabled val="1"/>
        </dgm:presLayoutVars>
      </dgm:prSet>
      <dgm:spPr/>
      <dgm:t>
        <a:bodyPr/>
        <a:lstStyle/>
        <a:p>
          <a:pPr rtl="1"/>
          <a:endParaRPr lang="ar-EG"/>
        </a:p>
      </dgm:t>
    </dgm:pt>
    <dgm:pt modelId="{4EA47727-672C-4A60-B961-010B0D045C88}" type="pres">
      <dgm:prSet presAssocID="{0F2DA072-BA5F-4C5F-AC30-897A3E1975E7}" presName="Name56" presStyleLbl="parChTrans1D2" presStyleIdx="2" presStyleCnt="3"/>
      <dgm:spPr/>
      <dgm:t>
        <a:bodyPr/>
        <a:lstStyle/>
        <a:p>
          <a:pPr rtl="1"/>
          <a:endParaRPr lang="ar-EG"/>
        </a:p>
      </dgm:t>
    </dgm:pt>
    <dgm:pt modelId="{5F74D1E8-BC5E-4056-AE67-CAD959865AF0}" type="pres">
      <dgm:prSet presAssocID="{8CC51A71-782C-4592-933B-ADDE1A18807B}" presName="text0" presStyleLbl="node1" presStyleIdx="3" presStyleCnt="4" custScaleX="195708" custScaleY="85148" custRadScaleRad="107418" custRadScaleInc="57607">
        <dgm:presLayoutVars>
          <dgm:bulletEnabled val="1"/>
        </dgm:presLayoutVars>
      </dgm:prSet>
      <dgm:spPr/>
      <dgm:t>
        <a:bodyPr/>
        <a:lstStyle/>
        <a:p>
          <a:pPr rtl="1"/>
          <a:endParaRPr lang="ar-EG"/>
        </a:p>
      </dgm:t>
    </dgm:pt>
  </dgm:ptLst>
  <dgm:cxnLst>
    <dgm:cxn modelId="{D712A7CA-33A9-4517-BA1F-A064B977B9F0}" type="presOf" srcId="{606539BF-587E-4C2F-ACA3-42AF3B94F7AA}" destId="{01BEDE28-5F05-4EF7-997D-1AB09EF83F88}" srcOrd="0" destOrd="0" presId="urn:microsoft.com/office/officeart/2008/layout/RadialCluster"/>
    <dgm:cxn modelId="{ACF562AF-F340-4AFE-BE67-D4287843E1ED}" type="presOf" srcId="{29C7ADCC-DC9A-4398-956E-D60E046CE2D5}" destId="{C26A5A6C-7F0B-473D-AA08-F2E8D73E7F2F}" srcOrd="0" destOrd="0" presId="urn:microsoft.com/office/officeart/2008/layout/RadialCluster"/>
    <dgm:cxn modelId="{ECD901D2-0F90-4022-B112-E99814B1C4F8}" type="presOf" srcId="{102491E7-6E04-4B27-AEBB-96D3FD074683}" destId="{C4BDB3CC-4205-41A2-8399-97A7B85C15C7}" srcOrd="0" destOrd="0" presId="urn:microsoft.com/office/officeart/2008/layout/RadialCluster"/>
    <dgm:cxn modelId="{150E1F61-319A-4DDE-A6A2-EC57E98CCAC0}" type="presOf" srcId="{8CC51A71-782C-4592-933B-ADDE1A18807B}" destId="{5F74D1E8-BC5E-4056-AE67-CAD959865AF0}" srcOrd="0" destOrd="0" presId="urn:microsoft.com/office/officeart/2008/layout/RadialCluster"/>
    <dgm:cxn modelId="{53E77520-B2A0-4141-84E8-9B686C774404}" srcId="{29C7ADCC-DC9A-4398-956E-D60E046CE2D5}" destId="{8CC51A71-782C-4592-933B-ADDE1A18807B}" srcOrd="2" destOrd="0" parTransId="{0F2DA072-BA5F-4C5F-AC30-897A3E1975E7}" sibTransId="{5F56D64D-CAEC-4A47-B070-C8FBB85D1167}"/>
    <dgm:cxn modelId="{387AF295-160F-4BD1-914C-B39EF323A4CF}" srcId="{29C7ADCC-DC9A-4398-956E-D60E046CE2D5}" destId="{102491E7-6E04-4B27-AEBB-96D3FD074683}" srcOrd="0" destOrd="0" parTransId="{B19DF3BF-FFAE-4CFC-9675-12FB81476BD3}" sibTransId="{B756A7E4-9AAC-4112-8D91-9AAD9B630983}"/>
    <dgm:cxn modelId="{C2AF84D3-E656-485C-8CC2-3011C98841A5}" srcId="{29C7ADCC-DC9A-4398-956E-D60E046CE2D5}" destId="{2BD2555C-7C6D-41EB-9EBD-D8C3E97243A3}" srcOrd="1" destOrd="0" parTransId="{606539BF-587E-4C2F-ACA3-42AF3B94F7AA}" sibTransId="{81FB16BA-E67A-4D04-A814-99F39E266FB1}"/>
    <dgm:cxn modelId="{F1AD27EA-5823-408B-AE70-66FB3744498F}" type="presOf" srcId="{0F2DA072-BA5F-4C5F-AC30-897A3E1975E7}" destId="{4EA47727-672C-4A60-B961-010B0D045C88}" srcOrd="0" destOrd="0" presId="urn:microsoft.com/office/officeart/2008/layout/RadialCluster"/>
    <dgm:cxn modelId="{A7B9D247-DE4F-4D0E-AC4A-23929D88A579}" type="presOf" srcId="{B19DF3BF-FFAE-4CFC-9675-12FB81476BD3}" destId="{6D3C5CAB-189D-4088-8C32-79436B2F6C87}" srcOrd="0" destOrd="0" presId="urn:microsoft.com/office/officeart/2008/layout/RadialCluster"/>
    <dgm:cxn modelId="{29B5AFEA-016A-4598-B62B-2A853DCDA6C3}" type="presOf" srcId="{C128B309-416E-4E0A-8D67-2A90FA574636}" destId="{9C666200-A06E-4625-A1DF-4445CFBE4DBA}" srcOrd="0" destOrd="0" presId="urn:microsoft.com/office/officeart/2008/layout/RadialCluster"/>
    <dgm:cxn modelId="{91E8ADEF-3F3E-48D0-B118-CB1056987FE0}" type="presOf" srcId="{2BD2555C-7C6D-41EB-9EBD-D8C3E97243A3}" destId="{BEDBA12B-3B55-455D-8AD3-7D24877AD5B8}" srcOrd="0" destOrd="0" presId="urn:microsoft.com/office/officeart/2008/layout/RadialCluster"/>
    <dgm:cxn modelId="{9EEC6E29-A883-4236-9B4A-4DF05DBDE49C}" srcId="{C128B309-416E-4E0A-8D67-2A90FA574636}" destId="{29C7ADCC-DC9A-4398-956E-D60E046CE2D5}" srcOrd="0" destOrd="0" parTransId="{9D904BD3-5604-460A-9DF0-D2A8295A652D}" sibTransId="{0A08AE62-E459-433A-BB17-F83C0F4B6289}"/>
    <dgm:cxn modelId="{A5BF47A5-082B-4F20-A494-607CFE6A2AE2}" type="presParOf" srcId="{9C666200-A06E-4625-A1DF-4445CFBE4DBA}" destId="{1120DB5D-F08D-4283-9D62-D85188D4D786}" srcOrd="0" destOrd="0" presId="urn:microsoft.com/office/officeart/2008/layout/RadialCluster"/>
    <dgm:cxn modelId="{24D4D1F5-3684-4D84-8BA0-271DC2CB78EB}" type="presParOf" srcId="{1120DB5D-F08D-4283-9D62-D85188D4D786}" destId="{C26A5A6C-7F0B-473D-AA08-F2E8D73E7F2F}" srcOrd="0" destOrd="0" presId="urn:microsoft.com/office/officeart/2008/layout/RadialCluster"/>
    <dgm:cxn modelId="{BB9A0759-9DB6-4A2D-BE91-C52A64AD81AD}" type="presParOf" srcId="{1120DB5D-F08D-4283-9D62-D85188D4D786}" destId="{6D3C5CAB-189D-4088-8C32-79436B2F6C87}" srcOrd="1" destOrd="0" presId="urn:microsoft.com/office/officeart/2008/layout/RadialCluster"/>
    <dgm:cxn modelId="{90728C56-E003-4525-AC9F-CDF7E467DCF6}" type="presParOf" srcId="{1120DB5D-F08D-4283-9D62-D85188D4D786}" destId="{C4BDB3CC-4205-41A2-8399-97A7B85C15C7}" srcOrd="2" destOrd="0" presId="urn:microsoft.com/office/officeart/2008/layout/RadialCluster"/>
    <dgm:cxn modelId="{8A3DE21E-054C-4CFD-9E9E-C39C755E7227}" type="presParOf" srcId="{1120DB5D-F08D-4283-9D62-D85188D4D786}" destId="{01BEDE28-5F05-4EF7-997D-1AB09EF83F88}" srcOrd="3" destOrd="0" presId="urn:microsoft.com/office/officeart/2008/layout/RadialCluster"/>
    <dgm:cxn modelId="{8A44F4DB-39FD-4420-9E6D-06444302F32C}" type="presParOf" srcId="{1120DB5D-F08D-4283-9D62-D85188D4D786}" destId="{BEDBA12B-3B55-455D-8AD3-7D24877AD5B8}" srcOrd="4" destOrd="0" presId="urn:microsoft.com/office/officeart/2008/layout/RadialCluster"/>
    <dgm:cxn modelId="{4E44B52A-D6C7-47A7-BFFB-8BE73225E0DA}" type="presParOf" srcId="{1120DB5D-F08D-4283-9D62-D85188D4D786}" destId="{4EA47727-672C-4A60-B961-010B0D045C88}" srcOrd="5" destOrd="0" presId="urn:microsoft.com/office/officeart/2008/layout/RadialCluster"/>
    <dgm:cxn modelId="{31FDE4D9-34E1-4EB7-A300-A40835B3CFD2}" type="presParOf" srcId="{1120DB5D-F08D-4283-9D62-D85188D4D786}" destId="{5F74D1E8-BC5E-4056-AE67-CAD959865AF0}" srcOrd="6" destOrd="0" presId="urn:microsoft.com/office/officeart/2008/layout/RadialCluster"/>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12C4988-1FD1-4638-A155-EC3E5D925BB0}"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pPr rtl="1"/>
          <a:endParaRPr lang="ar-EG"/>
        </a:p>
      </dgm:t>
    </dgm:pt>
    <dgm:pt modelId="{DDF65E0D-2454-4369-8740-189EC3B5AAE5}">
      <dgm:prSet phldrT="[نص]"/>
      <dgm:spPr>
        <a:solidFill>
          <a:schemeClr val="accent6"/>
        </a:solidFill>
      </dgm:spPr>
      <dgm:t>
        <a:bodyPr/>
        <a:lstStyle/>
        <a:p>
          <a:pPr rtl="1"/>
          <a:r>
            <a:rPr lang="ar-EG" dirty="0" smtClean="0"/>
            <a:t>المد</a:t>
          </a:r>
          <a:endParaRPr lang="ar-EG" dirty="0"/>
        </a:p>
      </dgm:t>
    </dgm:pt>
    <dgm:pt modelId="{28DD31CA-82F7-43EC-857E-CBA3E71DCAD4}" type="parTrans" cxnId="{0D4FE5F8-2961-4490-A57C-9AE37554F4A1}">
      <dgm:prSet/>
      <dgm:spPr/>
      <dgm:t>
        <a:bodyPr/>
        <a:lstStyle/>
        <a:p>
          <a:pPr rtl="1"/>
          <a:endParaRPr lang="ar-EG"/>
        </a:p>
      </dgm:t>
    </dgm:pt>
    <dgm:pt modelId="{FFDB390B-ED52-4A6C-86F3-FEEC82061CE8}" type="sibTrans" cxnId="{0D4FE5F8-2961-4490-A57C-9AE37554F4A1}">
      <dgm:prSet/>
      <dgm:spPr/>
      <dgm:t>
        <a:bodyPr/>
        <a:lstStyle/>
        <a:p>
          <a:pPr rtl="1"/>
          <a:endParaRPr lang="ar-EG"/>
        </a:p>
      </dgm:t>
    </dgm:pt>
    <dgm:pt modelId="{676EAA61-FB47-42D2-B5D8-CB6448CCDE21}">
      <dgm:prSet phldrT="[نص]">
        <dgm:style>
          <a:lnRef idx="1">
            <a:schemeClr val="accent5"/>
          </a:lnRef>
          <a:fillRef idx="3">
            <a:schemeClr val="accent5"/>
          </a:fillRef>
          <a:effectRef idx="2">
            <a:schemeClr val="accent5"/>
          </a:effectRef>
          <a:fontRef idx="minor">
            <a:schemeClr val="lt1"/>
          </a:fontRef>
        </dgm:style>
      </dgm:prSet>
      <dgm:spPr/>
      <dgm:t>
        <a:bodyPr/>
        <a:lstStyle/>
        <a:p>
          <a:pPr rtl="1"/>
          <a:r>
            <a:rPr lang="ar-EG" dirty="0" smtClean="0"/>
            <a:t>فرعي ( أسبابه لفظية)</a:t>
          </a:r>
          <a:endParaRPr lang="ar-EG" dirty="0"/>
        </a:p>
      </dgm:t>
    </dgm:pt>
    <dgm:pt modelId="{C03A4198-89DE-488A-A691-4CAA5EAA02E3}" type="parTrans" cxnId="{6166B3BD-F7DF-49D1-8DB9-A399B1335F6C}">
      <dgm:prSet/>
      <dgm:spPr/>
      <dgm:t>
        <a:bodyPr/>
        <a:lstStyle/>
        <a:p>
          <a:pPr rtl="1"/>
          <a:endParaRPr lang="ar-EG"/>
        </a:p>
      </dgm:t>
    </dgm:pt>
    <dgm:pt modelId="{21446549-4BC6-4844-8C2A-BC68EA4D701C}" type="sibTrans" cxnId="{6166B3BD-F7DF-49D1-8DB9-A399B1335F6C}">
      <dgm:prSet/>
      <dgm:spPr/>
      <dgm:t>
        <a:bodyPr/>
        <a:lstStyle/>
        <a:p>
          <a:pPr rtl="1"/>
          <a:endParaRPr lang="ar-EG"/>
        </a:p>
      </dgm:t>
    </dgm:pt>
    <dgm:pt modelId="{9EF12737-1654-4752-89EA-91570EC02279}">
      <dgm:prSet phldrT="[نص]">
        <dgm:style>
          <a:lnRef idx="1">
            <a:schemeClr val="accent5"/>
          </a:lnRef>
          <a:fillRef idx="3">
            <a:schemeClr val="accent5"/>
          </a:fillRef>
          <a:effectRef idx="2">
            <a:schemeClr val="accent5"/>
          </a:effectRef>
          <a:fontRef idx="minor">
            <a:schemeClr val="lt1"/>
          </a:fontRef>
        </dgm:style>
      </dgm:prSet>
      <dgm:spPr/>
      <dgm:t>
        <a:bodyPr/>
        <a:lstStyle/>
        <a:p>
          <a:pPr rtl="1"/>
          <a:r>
            <a:rPr lang="ar-EG" dirty="0" smtClean="0"/>
            <a:t>سببه سكون</a:t>
          </a:r>
          <a:endParaRPr lang="ar-EG" dirty="0"/>
        </a:p>
      </dgm:t>
    </dgm:pt>
    <dgm:pt modelId="{9CB22935-ECFE-464F-99A7-8AA55021011E}" type="parTrans" cxnId="{AB5D40FA-C0B6-4125-99CC-700F37916D18}">
      <dgm:prSet/>
      <dgm:spPr/>
      <dgm:t>
        <a:bodyPr/>
        <a:lstStyle/>
        <a:p>
          <a:pPr rtl="1"/>
          <a:endParaRPr lang="ar-EG"/>
        </a:p>
      </dgm:t>
    </dgm:pt>
    <dgm:pt modelId="{80652880-35B1-4859-90EC-5AB120D2F238}" type="sibTrans" cxnId="{AB5D40FA-C0B6-4125-99CC-700F37916D18}">
      <dgm:prSet/>
      <dgm:spPr/>
      <dgm:t>
        <a:bodyPr/>
        <a:lstStyle/>
        <a:p>
          <a:pPr rtl="1"/>
          <a:endParaRPr lang="ar-EG"/>
        </a:p>
      </dgm:t>
    </dgm:pt>
    <dgm:pt modelId="{9401FBFA-5186-4B45-AD9C-458473D22EAB}">
      <dgm:prSet phldrT="[نص]">
        <dgm:style>
          <a:lnRef idx="1">
            <a:schemeClr val="accent5"/>
          </a:lnRef>
          <a:fillRef idx="3">
            <a:schemeClr val="accent5"/>
          </a:fillRef>
          <a:effectRef idx="2">
            <a:schemeClr val="accent5"/>
          </a:effectRef>
          <a:fontRef idx="minor">
            <a:schemeClr val="lt1"/>
          </a:fontRef>
        </dgm:style>
      </dgm:prSet>
      <dgm:spPr/>
      <dgm:t>
        <a:bodyPr/>
        <a:lstStyle/>
        <a:p>
          <a:pPr rtl="1"/>
          <a:r>
            <a:rPr lang="ar-EG" dirty="0" smtClean="0"/>
            <a:t>سببه همز </a:t>
          </a:r>
          <a:endParaRPr lang="ar-EG" dirty="0"/>
        </a:p>
      </dgm:t>
    </dgm:pt>
    <dgm:pt modelId="{C4FD31E7-DB85-4A90-B713-F926B71EC1EB}" type="parTrans" cxnId="{CD9F94B3-B1D3-4AB7-BE61-78FA08F79567}">
      <dgm:prSet/>
      <dgm:spPr/>
      <dgm:t>
        <a:bodyPr/>
        <a:lstStyle/>
        <a:p>
          <a:pPr rtl="1"/>
          <a:endParaRPr lang="ar-EG"/>
        </a:p>
      </dgm:t>
    </dgm:pt>
    <dgm:pt modelId="{81EDF676-1696-4120-BAB5-5708FD3E50C9}" type="sibTrans" cxnId="{CD9F94B3-B1D3-4AB7-BE61-78FA08F79567}">
      <dgm:prSet/>
      <dgm:spPr/>
      <dgm:t>
        <a:bodyPr/>
        <a:lstStyle/>
        <a:p>
          <a:pPr rtl="1"/>
          <a:endParaRPr lang="ar-EG"/>
        </a:p>
      </dgm:t>
    </dgm:pt>
    <dgm:pt modelId="{0328B357-2B45-4731-8243-1A13C15C165F}">
      <dgm:prSet phldrT="[نص]">
        <dgm:style>
          <a:lnRef idx="2">
            <a:schemeClr val="accent1">
              <a:shade val="50000"/>
            </a:schemeClr>
          </a:lnRef>
          <a:fillRef idx="1">
            <a:schemeClr val="accent1"/>
          </a:fillRef>
          <a:effectRef idx="0">
            <a:schemeClr val="accent1"/>
          </a:effectRef>
          <a:fontRef idx="minor">
            <a:schemeClr val="lt1"/>
          </a:fontRef>
        </dgm:style>
      </dgm:prSet>
      <dgm:spPr/>
      <dgm:t>
        <a:bodyPr/>
        <a:lstStyle/>
        <a:p>
          <a:pPr rtl="1"/>
          <a:r>
            <a:rPr lang="ar-EG" dirty="0" smtClean="0"/>
            <a:t>أصلي</a:t>
          </a:r>
          <a:endParaRPr lang="ar-EG" dirty="0"/>
        </a:p>
      </dgm:t>
    </dgm:pt>
    <dgm:pt modelId="{8F6A82C3-D213-4D3C-9F03-A6E3951A7DD8}" type="parTrans" cxnId="{A05251AB-0C7A-42D8-9CE8-1BFA3E4E24B2}">
      <dgm:prSet/>
      <dgm:spPr/>
      <dgm:t>
        <a:bodyPr/>
        <a:lstStyle/>
        <a:p>
          <a:pPr rtl="1"/>
          <a:endParaRPr lang="ar-EG"/>
        </a:p>
      </dgm:t>
    </dgm:pt>
    <dgm:pt modelId="{1E63EF70-F476-4831-87BB-89DE393D746F}" type="sibTrans" cxnId="{A05251AB-0C7A-42D8-9CE8-1BFA3E4E24B2}">
      <dgm:prSet/>
      <dgm:spPr/>
      <dgm:t>
        <a:bodyPr/>
        <a:lstStyle/>
        <a:p>
          <a:pPr rtl="1"/>
          <a:endParaRPr lang="ar-EG"/>
        </a:p>
      </dgm:t>
    </dgm:pt>
    <dgm:pt modelId="{F36EEA60-AF32-40B5-8DD1-1235F443A9ED}" type="pres">
      <dgm:prSet presAssocID="{B12C4988-1FD1-4638-A155-EC3E5D925BB0}" presName="Name0" presStyleCnt="0">
        <dgm:presLayoutVars>
          <dgm:chPref val="1"/>
          <dgm:dir/>
          <dgm:animOne val="branch"/>
          <dgm:animLvl val="lvl"/>
          <dgm:resizeHandles/>
        </dgm:presLayoutVars>
      </dgm:prSet>
      <dgm:spPr/>
      <dgm:t>
        <a:bodyPr/>
        <a:lstStyle/>
        <a:p>
          <a:pPr rtl="1"/>
          <a:endParaRPr lang="ar-EG"/>
        </a:p>
      </dgm:t>
    </dgm:pt>
    <dgm:pt modelId="{A2BA7D63-18E0-436C-91BE-A3AE481B2D82}" type="pres">
      <dgm:prSet presAssocID="{DDF65E0D-2454-4369-8740-189EC3B5AAE5}" presName="vertOne" presStyleCnt="0"/>
      <dgm:spPr/>
    </dgm:pt>
    <dgm:pt modelId="{FC2A5F17-1F5A-40B2-B803-60788FB95A5C}" type="pres">
      <dgm:prSet presAssocID="{DDF65E0D-2454-4369-8740-189EC3B5AAE5}" presName="txOne" presStyleLbl="node0" presStyleIdx="0" presStyleCnt="1" custScaleY="104889">
        <dgm:presLayoutVars>
          <dgm:chPref val="3"/>
        </dgm:presLayoutVars>
      </dgm:prSet>
      <dgm:spPr/>
      <dgm:t>
        <a:bodyPr/>
        <a:lstStyle/>
        <a:p>
          <a:pPr rtl="1"/>
          <a:endParaRPr lang="ar-EG"/>
        </a:p>
      </dgm:t>
    </dgm:pt>
    <dgm:pt modelId="{AE6F91F8-64A0-41BB-AAEC-7389D84BABEB}" type="pres">
      <dgm:prSet presAssocID="{DDF65E0D-2454-4369-8740-189EC3B5AAE5}" presName="parTransOne" presStyleCnt="0"/>
      <dgm:spPr/>
    </dgm:pt>
    <dgm:pt modelId="{DCE14992-8B7A-46DD-A5F5-D53B95360B04}" type="pres">
      <dgm:prSet presAssocID="{DDF65E0D-2454-4369-8740-189EC3B5AAE5}" presName="horzOne" presStyleCnt="0"/>
      <dgm:spPr/>
    </dgm:pt>
    <dgm:pt modelId="{52E847E9-713E-49A9-B65A-8BCF5EF1D5C6}" type="pres">
      <dgm:prSet presAssocID="{676EAA61-FB47-42D2-B5D8-CB6448CCDE21}" presName="vertTwo" presStyleCnt="0"/>
      <dgm:spPr/>
    </dgm:pt>
    <dgm:pt modelId="{F8F7D2B0-AA16-4494-8878-C9707E4A8EEC}" type="pres">
      <dgm:prSet presAssocID="{676EAA61-FB47-42D2-B5D8-CB6448CCDE21}" presName="txTwo" presStyleLbl="node2" presStyleIdx="0" presStyleCnt="2" custScaleX="90887">
        <dgm:presLayoutVars>
          <dgm:chPref val="3"/>
        </dgm:presLayoutVars>
      </dgm:prSet>
      <dgm:spPr/>
      <dgm:t>
        <a:bodyPr/>
        <a:lstStyle/>
        <a:p>
          <a:pPr rtl="1"/>
          <a:endParaRPr lang="ar-EG"/>
        </a:p>
      </dgm:t>
    </dgm:pt>
    <dgm:pt modelId="{B7B904AB-6435-404E-9D9F-8082B273241F}" type="pres">
      <dgm:prSet presAssocID="{676EAA61-FB47-42D2-B5D8-CB6448CCDE21}" presName="parTransTwo" presStyleCnt="0"/>
      <dgm:spPr/>
    </dgm:pt>
    <dgm:pt modelId="{04511711-CC99-4F33-AF63-84F03FFC8141}" type="pres">
      <dgm:prSet presAssocID="{676EAA61-FB47-42D2-B5D8-CB6448CCDE21}" presName="horzTwo" presStyleCnt="0"/>
      <dgm:spPr/>
    </dgm:pt>
    <dgm:pt modelId="{12D68710-C966-453A-9EBF-3C5BA702749F}" type="pres">
      <dgm:prSet presAssocID="{9EF12737-1654-4752-89EA-91570EC02279}" presName="vertThree" presStyleCnt="0"/>
      <dgm:spPr/>
    </dgm:pt>
    <dgm:pt modelId="{CA8D2138-88BA-4C2F-AB2A-5C12A7F457A3}" type="pres">
      <dgm:prSet presAssocID="{9EF12737-1654-4752-89EA-91570EC02279}" presName="txThree" presStyleLbl="node3" presStyleIdx="0" presStyleCnt="2" custScaleX="58460">
        <dgm:presLayoutVars>
          <dgm:chPref val="3"/>
        </dgm:presLayoutVars>
      </dgm:prSet>
      <dgm:spPr/>
      <dgm:t>
        <a:bodyPr/>
        <a:lstStyle/>
        <a:p>
          <a:pPr rtl="1"/>
          <a:endParaRPr lang="ar-EG"/>
        </a:p>
      </dgm:t>
    </dgm:pt>
    <dgm:pt modelId="{38CFB85E-489B-407C-8E47-F5BCBADE78A4}" type="pres">
      <dgm:prSet presAssocID="{9EF12737-1654-4752-89EA-91570EC02279}" presName="horzThree" presStyleCnt="0"/>
      <dgm:spPr/>
    </dgm:pt>
    <dgm:pt modelId="{68613B0B-D2E2-485F-8003-F73D72C67254}" type="pres">
      <dgm:prSet presAssocID="{80652880-35B1-4859-90EC-5AB120D2F238}" presName="sibSpaceThree" presStyleCnt="0"/>
      <dgm:spPr/>
    </dgm:pt>
    <dgm:pt modelId="{6AF19760-1716-4DFD-A707-A64DBEED71CF}" type="pres">
      <dgm:prSet presAssocID="{9401FBFA-5186-4B45-AD9C-458473D22EAB}" presName="vertThree" presStyleCnt="0"/>
      <dgm:spPr/>
    </dgm:pt>
    <dgm:pt modelId="{0CA3B2A3-9FA9-470D-91C0-839373CB456B}" type="pres">
      <dgm:prSet presAssocID="{9401FBFA-5186-4B45-AD9C-458473D22EAB}" presName="txThree" presStyleLbl="node3" presStyleIdx="1" presStyleCnt="2" custScaleX="59237">
        <dgm:presLayoutVars>
          <dgm:chPref val="3"/>
        </dgm:presLayoutVars>
      </dgm:prSet>
      <dgm:spPr/>
      <dgm:t>
        <a:bodyPr/>
        <a:lstStyle/>
        <a:p>
          <a:pPr rtl="1"/>
          <a:endParaRPr lang="ar-EG"/>
        </a:p>
      </dgm:t>
    </dgm:pt>
    <dgm:pt modelId="{6502C95C-0305-4742-AD6E-BD0482CB4D5D}" type="pres">
      <dgm:prSet presAssocID="{9401FBFA-5186-4B45-AD9C-458473D22EAB}" presName="horzThree" presStyleCnt="0"/>
      <dgm:spPr/>
    </dgm:pt>
    <dgm:pt modelId="{4CE20309-351B-4E47-B12A-C793653336B0}" type="pres">
      <dgm:prSet presAssocID="{21446549-4BC6-4844-8C2A-BC68EA4D701C}" presName="sibSpaceTwo" presStyleCnt="0"/>
      <dgm:spPr/>
    </dgm:pt>
    <dgm:pt modelId="{A87645FD-336D-404D-AAC9-C7551C4CA608}" type="pres">
      <dgm:prSet presAssocID="{0328B357-2B45-4731-8243-1A13C15C165F}" presName="vertTwo" presStyleCnt="0"/>
      <dgm:spPr/>
    </dgm:pt>
    <dgm:pt modelId="{E902BD0B-1193-489C-B09F-427DB9921C6E}" type="pres">
      <dgm:prSet presAssocID="{0328B357-2B45-4731-8243-1A13C15C165F}" presName="txTwo" presStyleLbl="node2" presStyleIdx="1" presStyleCnt="2" custScaleX="48043">
        <dgm:presLayoutVars>
          <dgm:chPref val="3"/>
        </dgm:presLayoutVars>
      </dgm:prSet>
      <dgm:spPr/>
      <dgm:t>
        <a:bodyPr/>
        <a:lstStyle/>
        <a:p>
          <a:pPr rtl="1"/>
          <a:endParaRPr lang="ar-EG"/>
        </a:p>
      </dgm:t>
    </dgm:pt>
    <dgm:pt modelId="{1DEA10A0-2DCC-4AD1-8F1D-2D7167D82A9F}" type="pres">
      <dgm:prSet presAssocID="{0328B357-2B45-4731-8243-1A13C15C165F}" presName="horzTwo" presStyleCnt="0"/>
      <dgm:spPr/>
    </dgm:pt>
  </dgm:ptLst>
  <dgm:cxnLst>
    <dgm:cxn modelId="{45415B38-E830-4D8B-9349-4CD3401205EC}" type="presOf" srcId="{9401FBFA-5186-4B45-AD9C-458473D22EAB}" destId="{0CA3B2A3-9FA9-470D-91C0-839373CB456B}" srcOrd="0" destOrd="0" presId="urn:microsoft.com/office/officeart/2005/8/layout/hierarchy4"/>
    <dgm:cxn modelId="{3B003625-35C4-49E2-9B5F-68E1B9AEC722}" type="presOf" srcId="{B12C4988-1FD1-4638-A155-EC3E5D925BB0}" destId="{F36EEA60-AF32-40B5-8DD1-1235F443A9ED}" srcOrd="0" destOrd="0" presId="urn:microsoft.com/office/officeart/2005/8/layout/hierarchy4"/>
    <dgm:cxn modelId="{52B1FF5E-EB2F-4EA6-84FD-00D495C7D98F}" type="presOf" srcId="{DDF65E0D-2454-4369-8740-189EC3B5AAE5}" destId="{FC2A5F17-1F5A-40B2-B803-60788FB95A5C}" srcOrd="0" destOrd="0" presId="urn:microsoft.com/office/officeart/2005/8/layout/hierarchy4"/>
    <dgm:cxn modelId="{CD9F94B3-B1D3-4AB7-BE61-78FA08F79567}" srcId="{676EAA61-FB47-42D2-B5D8-CB6448CCDE21}" destId="{9401FBFA-5186-4B45-AD9C-458473D22EAB}" srcOrd="1" destOrd="0" parTransId="{C4FD31E7-DB85-4A90-B713-F926B71EC1EB}" sibTransId="{81EDF676-1696-4120-BAB5-5708FD3E50C9}"/>
    <dgm:cxn modelId="{AB5D40FA-C0B6-4125-99CC-700F37916D18}" srcId="{676EAA61-FB47-42D2-B5D8-CB6448CCDE21}" destId="{9EF12737-1654-4752-89EA-91570EC02279}" srcOrd="0" destOrd="0" parTransId="{9CB22935-ECFE-464F-99A7-8AA55021011E}" sibTransId="{80652880-35B1-4859-90EC-5AB120D2F238}"/>
    <dgm:cxn modelId="{A05251AB-0C7A-42D8-9CE8-1BFA3E4E24B2}" srcId="{DDF65E0D-2454-4369-8740-189EC3B5AAE5}" destId="{0328B357-2B45-4731-8243-1A13C15C165F}" srcOrd="1" destOrd="0" parTransId="{8F6A82C3-D213-4D3C-9F03-A6E3951A7DD8}" sibTransId="{1E63EF70-F476-4831-87BB-89DE393D746F}"/>
    <dgm:cxn modelId="{0D4FE5F8-2961-4490-A57C-9AE37554F4A1}" srcId="{B12C4988-1FD1-4638-A155-EC3E5D925BB0}" destId="{DDF65E0D-2454-4369-8740-189EC3B5AAE5}" srcOrd="0" destOrd="0" parTransId="{28DD31CA-82F7-43EC-857E-CBA3E71DCAD4}" sibTransId="{FFDB390B-ED52-4A6C-86F3-FEEC82061CE8}"/>
    <dgm:cxn modelId="{41B41CE0-BB14-4EC5-B499-B0E6EAF936F3}" type="presOf" srcId="{676EAA61-FB47-42D2-B5D8-CB6448CCDE21}" destId="{F8F7D2B0-AA16-4494-8878-C9707E4A8EEC}" srcOrd="0" destOrd="0" presId="urn:microsoft.com/office/officeart/2005/8/layout/hierarchy4"/>
    <dgm:cxn modelId="{6166B3BD-F7DF-49D1-8DB9-A399B1335F6C}" srcId="{DDF65E0D-2454-4369-8740-189EC3B5AAE5}" destId="{676EAA61-FB47-42D2-B5D8-CB6448CCDE21}" srcOrd="0" destOrd="0" parTransId="{C03A4198-89DE-488A-A691-4CAA5EAA02E3}" sibTransId="{21446549-4BC6-4844-8C2A-BC68EA4D701C}"/>
    <dgm:cxn modelId="{089A6D6A-712C-43C5-BF19-6B52A72DD0F8}" type="presOf" srcId="{0328B357-2B45-4731-8243-1A13C15C165F}" destId="{E902BD0B-1193-489C-B09F-427DB9921C6E}" srcOrd="0" destOrd="0" presId="urn:microsoft.com/office/officeart/2005/8/layout/hierarchy4"/>
    <dgm:cxn modelId="{C4CE641B-53FD-4838-A4CA-052DEFAA131E}" type="presOf" srcId="{9EF12737-1654-4752-89EA-91570EC02279}" destId="{CA8D2138-88BA-4C2F-AB2A-5C12A7F457A3}" srcOrd="0" destOrd="0" presId="urn:microsoft.com/office/officeart/2005/8/layout/hierarchy4"/>
    <dgm:cxn modelId="{BDD77D24-0DE4-4922-9361-1D87FB6771BC}" type="presParOf" srcId="{F36EEA60-AF32-40B5-8DD1-1235F443A9ED}" destId="{A2BA7D63-18E0-436C-91BE-A3AE481B2D82}" srcOrd="0" destOrd="0" presId="urn:microsoft.com/office/officeart/2005/8/layout/hierarchy4"/>
    <dgm:cxn modelId="{85302C69-1466-4C20-9C84-FB264D334051}" type="presParOf" srcId="{A2BA7D63-18E0-436C-91BE-A3AE481B2D82}" destId="{FC2A5F17-1F5A-40B2-B803-60788FB95A5C}" srcOrd="0" destOrd="0" presId="urn:microsoft.com/office/officeart/2005/8/layout/hierarchy4"/>
    <dgm:cxn modelId="{3190AD49-867B-438E-A027-EE71E9E40B75}" type="presParOf" srcId="{A2BA7D63-18E0-436C-91BE-A3AE481B2D82}" destId="{AE6F91F8-64A0-41BB-AAEC-7389D84BABEB}" srcOrd="1" destOrd="0" presId="urn:microsoft.com/office/officeart/2005/8/layout/hierarchy4"/>
    <dgm:cxn modelId="{C9731EC1-CCEB-47B3-9297-2547B9141095}" type="presParOf" srcId="{A2BA7D63-18E0-436C-91BE-A3AE481B2D82}" destId="{DCE14992-8B7A-46DD-A5F5-D53B95360B04}" srcOrd="2" destOrd="0" presId="urn:microsoft.com/office/officeart/2005/8/layout/hierarchy4"/>
    <dgm:cxn modelId="{36F1066C-AECA-4FAF-917A-3666C7467368}" type="presParOf" srcId="{DCE14992-8B7A-46DD-A5F5-D53B95360B04}" destId="{52E847E9-713E-49A9-B65A-8BCF5EF1D5C6}" srcOrd="0" destOrd="0" presId="urn:microsoft.com/office/officeart/2005/8/layout/hierarchy4"/>
    <dgm:cxn modelId="{66F256D8-7841-4DF0-A8D5-C3424D0EC420}" type="presParOf" srcId="{52E847E9-713E-49A9-B65A-8BCF5EF1D5C6}" destId="{F8F7D2B0-AA16-4494-8878-C9707E4A8EEC}" srcOrd="0" destOrd="0" presId="urn:microsoft.com/office/officeart/2005/8/layout/hierarchy4"/>
    <dgm:cxn modelId="{ECD0F399-B113-47A9-BDE8-4BE8DA37455E}" type="presParOf" srcId="{52E847E9-713E-49A9-B65A-8BCF5EF1D5C6}" destId="{B7B904AB-6435-404E-9D9F-8082B273241F}" srcOrd="1" destOrd="0" presId="urn:microsoft.com/office/officeart/2005/8/layout/hierarchy4"/>
    <dgm:cxn modelId="{1684C31F-7ED2-44AB-B4EF-CAAB63B1DE7C}" type="presParOf" srcId="{52E847E9-713E-49A9-B65A-8BCF5EF1D5C6}" destId="{04511711-CC99-4F33-AF63-84F03FFC8141}" srcOrd="2" destOrd="0" presId="urn:microsoft.com/office/officeart/2005/8/layout/hierarchy4"/>
    <dgm:cxn modelId="{98F0C171-2040-4ECF-961B-4435CBE21A89}" type="presParOf" srcId="{04511711-CC99-4F33-AF63-84F03FFC8141}" destId="{12D68710-C966-453A-9EBF-3C5BA702749F}" srcOrd="0" destOrd="0" presId="urn:microsoft.com/office/officeart/2005/8/layout/hierarchy4"/>
    <dgm:cxn modelId="{583952D4-BF86-437C-9A69-F0A8341F3B67}" type="presParOf" srcId="{12D68710-C966-453A-9EBF-3C5BA702749F}" destId="{CA8D2138-88BA-4C2F-AB2A-5C12A7F457A3}" srcOrd="0" destOrd="0" presId="urn:microsoft.com/office/officeart/2005/8/layout/hierarchy4"/>
    <dgm:cxn modelId="{E201500B-A7A4-4942-8933-144C9070FA29}" type="presParOf" srcId="{12D68710-C966-453A-9EBF-3C5BA702749F}" destId="{38CFB85E-489B-407C-8E47-F5BCBADE78A4}" srcOrd="1" destOrd="0" presId="urn:microsoft.com/office/officeart/2005/8/layout/hierarchy4"/>
    <dgm:cxn modelId="{0FD11EBB-0B97-46B7-8800-8D229DA19328}" type="presParOf" srcId="{04511711-CC99-4F33-AF63-84F03FFC8141}" destId="{68613B0B-D2E2-485F-8003-F73D72C67254}" srcOrd="1" destOrd="0" presId="urn:microsoft.com/office/officeart/2005/8/layout/hierarchy4"/>
    <dgm:cxn modelId="{E8B05D81-84B4-40AB-9A9B-33E0846D3C0E}" type="presParOf" srcId="{04511711-CC99-4F33-AF63-84F03FFC8141}" destId="{6AF19760-1716-4DFD-A707-A64DBEED71CF}" srcOrd="2" destOrd="0" presId="urn:microsoft.com/office/officeart/2005/8/layout/hierarchy4"/>
    <dgm:cxn modelId="{49D96C33-DB84-478A-A374-0813039472DF}" type="presParOf" srcId="{6AF19760-1716-4DFD-A707-A64DBEED71CF}" destId="{0CA3B2A3-9FA9-470D-91C0-839373CB456B}" srcOrd="0" destOrd="0" presId="urn:microsoft.com/office/officeart/2005/8/layout/hierarchy4"/>
    <dgm:cxn modelId="{7C30C69E-2DCB-4336-9DD0-C91DA469E4C5}" type="presParOf" srcId="{6AF19760-1716-4DFD-A707-A64DBEED71CF}" destId="{6502C95C-0305-4742-AD6E-BD0482CB4D5D}" srcOrd="1" destOrd="0" presId="urn:microsoft.com/office/officeart/2005/8/layout/hierarchy4"/>
    <dgm:cxn modelId="{DBE6B1A4-509E-4056-8F57-19536EF2C1E5}" type="presParOf" srcId="{DCE14992-8B7A-46DD-A5F5-D53B95360B04}" destId="{4CE20309-351B-4E47-B12A-C793653336B0}" srcOrd="1" destOrd="0" presId="urn:microsoft.com/office/officeart/2005/8/layout/hierarchy4"/>
    <dgm:cxn modelId="{90D757C5-5103-4507-BF59-C03C54E4B711}" type="presParOf" srcId="{DCE14992-8B7A-46DD-A5F5-D53B95360B04}" destId="{A87645FD-336D-404D-AAC9-C7551C4CA608}" srcOrd="2" destOrd="0" presId="urn:microsoft.com/office/officeart/2005/8/layout/hierarchy4"/>
    <dgm:cxn modelId="{DBD1CEA7-6F0D-40EE-9C06-DFA46DBC6DBC}" type="presParOf" srcId="{A87645FD-336D-404D-AAC9-C7551C4CA608}" destId="{E902BD0B-1193-489C-B09F-427DB9921C6E}" srcOrd="0" destOrd="0" presId="urn:microsoft.com/office/officeart/2005/8/layout/hierarchy4"/>
    <dgm:cxn modelId="{7EA35AE1-6EDA-4D75-8C4B-DF95A00FD793}" type="presParOf" srcId="{A87645FD-336D-404D-AAC9-C7551C4CA608}" destId="{1DEA10A0-2DCC-4AD1-8F1D-2D7167D82A9F}" srcOrd="1" destOrd="0" presId="urn:microsoft.com/office/officeart/2005/8/layout/hierarchy4"/>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D7CD0AC-869E-4C3C-802E-72DC249D76A9}"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pPr rtl="1"/>
          <a:endParaRPr lang="ar-SA"/>
        </a:p>
      </dgm:t>
    </dgm:pt>
    <dgm:pt modelId="{F171555F-AD78-4620-AC16-7EC889ABBA12}">
      <dgm:prSet phldrT="[نص]" custT="1"/>
      <dgm:spPr/>
      <dgm:t>
        <a:bodyPr/>
        <a:lstStyle/>
        <a:p>
          <a:pPr rtl="1"/>
          <a:r>
            <a:rPr lang="ar-KW" sz="2400" dirty="0" smtClean="0">
              <a:solidFill>
                <a:srgbClr val="FFFF00"/>
              </a:solidFill>
            </a:rPr>
            <a:t>علة القصر </a:t>
          </a:r>
          <a:r>
            <a:rPr lang="ar-KW" sz="2400" dirty="0" smtClean="0"/>
            <a:t>التفرقة بين تقدم الهمز وتأخره</a:t>
          </a:r>
          <a:endParaRPr lang="ar-SA" sz="2400" dirty="0"/>
        </a:p>
      </dgm:t>
    </dgm:pt>
    <dgm:pt modelId="{F4A9374F-08C6-4CB3-9031-85003B58FB9A}" type="parTrans" cxnId="{1C23BAC7-EC6F-4F54-94F3-36A08E2FCC4F}">
      <dgm:prSet/>
      <dgm:spPr/>
      <dgm:t>
        <a:bodyPr/>
        <a:lstStyle/>
        <a:p>
          <a:pPr rtl="1"/>
          <a:endParaRPr lang="ar-SA"/>
        </a:p>
      </dgm:t>
    </dgm:pt>
    <dgm:pt modelId="{9BE76ABA-61F0-4651-A205-08C243F20345}" type="sibTrans" cxnId="{1C23BAC7-EC6F-4F54-94F3-36A08E2FCC4F}">
      <dgm:prSet/>
      <dgm:spPr/>
      <dgm:t>
        <a:bodyPr/>
        <a:lstStyle/>
        <a:p>
          <a:pPr rtl="1"/>
          <a:endParaRPr lang="ar-SA"/>
        </a:p>
      </dgm:t>
    </dgm:pt>
    <dgm:pt modelId="{4839E741-C4C8-472E-8A97-4EF484ACE9F8}">
      <dgm:prSet phldrT="[نص]" custT="1"/>
      <dgm:spPr/>
      <dgm:t>
        <a:bodyPr/>
        <a:lstStyle/>
        <a:p>
          <a:pPr rtl="1"/>
          <a:r>
            <a:rPr lang="ar-KW" sz="2800" dirty="0" smtClean="0">
              <a:solidFill>
                <a:srgbClr val="FFFF00"/>
              </a:solidFill>
            </a:rPr>
            <a:t>علة التوسط </a:t>
          </a:r>
          <a:r>
            <a:rPr lang="ar-KW" sz="2800" dirty="0" smtClean="0">
              <a:solidFill>
                <a:schemeClr val="tx1"/>
              </a:solidFill>
            </a:rPr>
            <a:t>أن الخفاء لا يؤمن بالكلية مع تأخير الهمز</a:t>
          </a:r>
          <a:r>
            <a:rPr lang="ar-KW" sz="2800" dirty="0" smtClean="0">
              <a:solidFill>
                <a:srgbClr val="FFFF00"/>
              </a:solidFill>
            </a:rPr>
            <a:t> </a:t>
          </a:r>
          <a:endParaRPr lang="ar-SA" sz="2800" dirty="0">
            <a:solidFill>
              <a:srgbClr val="FFFF00"/>
            </a:solidFill>
          </a:endParaRPr>
        </a:p>
      </dgm:t>
    </dgm:pt>
    <dgm:pt modelId="{CB0AD3C0-E8D2-455F-819F-4A9C77E88018}" type="parTrans" cxnId="{37BAA07F-A30A-4398-9C34-F374B655C13D}">
      <dgm:prSet/>
      <dgm:spPr/>
      <dgm:t>
        <a:bodyPr/>
        <a:lstStyle/>
        <a:p>
          <a:pPr rtl="1"/>
          <a:endParaRPr lang="ar-SA"/>
        </a:p>
      </dgm:t>
    </dgm:pt>
    <dgm:pt modelId="{E435350F-BD76-43AE-B0C8-137878AD7F88}" type="sibTrans" cxnId="{37BAA07F-A30A-4398-9C34-F374B655C13D}">
      <dgm:prSet/>
      <dgm:spPr/>
      <dgm:t>
        <a:bodyPr/>
        <a:lstStyle/>
        <a:p>
          <a:pPr rtl="1"/>
          <a:endParaRPr lang="ar-SA"/>
        </a:p>
      </dgm:t>
    </dgm:pt>
    <dgm:pt modelId="{FEFAAF89-1E76-43FC-B5D3-B9854388BD91}">
      <dgm:prSet phldrT="[نص]" custT="1"/>
      <dgm:spPr/>
      <dgm:t>
        <a:bodyPr/>
        <a:lstStyle/>
        <a:p>
          <a:pPr rtl="1"/>
          <a:r>
            <a:rPr lang="ar-KW" sz="3200" dirty="0" smtClean="0">
              <a:solidFill>
                <a:srgbClr val="FFFF00"/>
              </a:solidFill>
            </a:rPr>
            <a:t>علة الإشباع</a:t>
          </a:r>
          <a:r>
            <a:rPr lang="ar-KW" sz="3200" dirty="0" smtClean="0">
              <a:solidFill>
                <a:schemeClr val="tx1"/>
              </a:solidFill>
            </a:rPr>
            <a:t> مجاورة الهمز</a:t>
          </a:r>
          <a:r>
            <a:rPr lang="ar-KW" sz="3200" dirty="0" smtClean="0">
              <a:solidFill>
                <a:srgbClr val="FFFF00"/>
              </a:solidFill>
            </a:rPr>
            <a:t> </a:t>
          </a:r>
          <a:endParaRPr lang="ar-SA" sz="3200" dirty="0">
            <a:solidFill>
              <a:srgbClr val="FFFF00"/>
            </a:solidFill>
          </a:endParaRPr>
        </a:p>
      </dgm:t>
    </dgm:pt>
    <dgm:pt modelId="{FB98CF4F-E874-4E62-A123-A812C47A7099}" type="parTrans" cxnId="{7FDD1862-62D0-4AD2-A80C-E805BCD58019}">
      <dgm:prSet/>
      <dgm:spPr/>
      <dgm:t>
        <a:bodyPr/>
        <a:lstStyle/>
        <a:p>
          <a:pPr rtl="1"/>
          <a:endParaRPr lang="ar-SA"/>
        </a:p>
      </dgm:t>
    </dgm:pt>
    <dgm:pt modelId="{6DEE4D77-E761-4C50-AD0B-9D7B1A7075B7}" type="sibTrans" cxnId="{7FDD1862-62D0-4AD2-A80C-E805BCD58019}">
      <dgm:prSet/>
      <dgm:spPr/>
      <dgm:t>
        <a:bodyPr/>
        <a:lstStyle/>
        <a:p>
          <a:pPr rtl="1"/>
          <a:endParaRPr lang="ar-SA"/>
        </a:p>
      </dgm:t>
    </dgm:pt>
    <dgm:pt modelId="{E3ED0AF4-3F68-4C84-ADDB-18BDB1DE2F4E}">
      <dgm:prSet phldrT="[نص]" custT="1"/>
      <dgm:spPr/>
      <dgm:t>
        <a:bodyPr/>
        <a:lstStyle/>
        <a:p>
          <a:pPr rtl="1"/>
          <a:r>
            <a:rPr lang="ar-KW" sz="6600" dirty="0" smtClean="0"/>
            <a:t>علة تثليث البدل</a:t>
          </a:r>
          <a:endParaRPr lang="ar-SA" sz="6600" dirty="0"/>
        </a:p>
      </dgm:t>
    </dgm:pt>
    <dgm:pt modelId="{5082AC94-1631-4B68-BDB3-0D4F12E0AD21}" type="sibTrans" cxnId="{626E4657-7139-4D88-A4C0-A4045CEAC5FE}">
      <dgm:prSet/>
      <dgm:spPr/>
      <dgm:t>
        <a:bodyPr/>
        <a:lstStyle/>
        <a:p>
          <a:pPr rtl="1"/>
          <a:endParaRPr lang="ar-SA"/>
        </a:p>
      </dgm:t>
    </dgm:pt>
    <dgm:pt modelId="{06441274-15A9-4471-9959-6222C089A494}" type="parTrans" cxnId="{626E4657-7139-4D88-A4C0-A4045CEAC5FE}">
      <dgm:prSet/>
      <dgm:spPr/>
      <dgm:t>
        <a:bodyPr/>
        <a:lstStyle/>
        <a:p>
          <a:pPr rtl="1"/>
          <a:endParaRPr lang="ar-SA"/>
        </a:p>
      </dgm:t>
    </dgm:pt>
    <dgm:pt modelId="{DDB08389-7702-4606-BEF0-DA336BD4294D}" type="pres">
      <dgm:prSet presAssocID="{4D7CD0AC-869E-4C3C-802E-72DC249D76A9}" presName="Name0" presStyleCnt="0">
        <dgm:presLayoutVars>
          <dgm:chPref val="1"/>
          <dgm:dir/>
          <dgm:animOne val="branch"/>
          <dgm:animLvl val="lvl"/>
          <dgm:resizeHandles val="exact"/>
        </dgm:presLayoutVars>
      </dgm:prSet>
      <dgm:spPr/>
      <dgm:t>
        <a:bodyPr/>
        <a:lstStyle/>
        <a:p>
          <a:pPr rtl="1"/>
          <a:endParaRPr lang="ar-EG"/>
        </a:p>
      </dgm:t>
    </dgm:pt>
    <dgm:pt modelId="{DDFB2E5E-E4C6-48D8-98AC-2D6E1DC055F0}" type="pres">
      <dgm:prSet presAssocID="{E3ED0AF4-3F68-4C84-ADDB-18BDB1DE2F4E}" presName="root1" presStyleCnt="0"/>
      <dgm:spPr/>
    </dgm:pt>
    <dgm:pt modelId="{F4886714-40E1-4F82-AB38-349F9C65A515}" type="pres">
      <dgm:prSet presAssocID="{E3ED0AF4-3F68-4C84-ADDB-18BDB1DE2F4E}" presName="LevelOneTextNode" presStyleLbl="node0" presStyleIdx="0" presStyleCnt="1" custLinFactNeighborX="-10" custLinFactNeighborY="0">
        <dgm:presLayoutVars>
          <dgm:chPref val="3"/>
        </dgm:presLayoutVars>
      </dgm:prSet>
      <dgm:spPr/>
      <dgm:t>
        <a:bodyPr/>
        <a:lstStyle/>
        <a:p>
          <a:pPr rtl="1"/>
          <a:endParaRPr lang="ar-SA"/>
        </a:p>
      </dgm:t>
    </dgm:pt>
    <dgm:pt modelId="{80135DF9-6DF5-4EFE-AE02-B81F58E83E10}" type="pres">
      <dgm:prSet presAssocID="{E3ED0AF4-3F68-4C84-ADDB-18BDB1DE2F4E}" presName="level2hierChild" presStyleCnt="0"/>
      <dgm:spPr/>
    </dgm:pt>
    <dgm:pt modelId="{4AD58A7C-BB5B-46BA-A63F-4099A7AB6492}" type="pres">
      <dgm:prSet presAssocID="{F4A9374F-08C6-4CB3-9031-85003B58FB9A}" presName="conn2-1" presStyleLbl="parChTrans1D2" presStyleIdx="0" presStyleCnt="3"/>
      <dgm:spPr/>
      <dgm:t>
        <a:bodyPr/>
        <a:lstStyle/>
        <a:p>
          <a:pPr rtl="1"/>
          <a:endParaRPr lang="ar-EG"/>
        </a:p>
      </dgm:t>
    </dgm:pt>
    <dgm:pt modelId="{8BD8DB82-1C5F-46C7-A605-430A1D4FDAEE}" type="pres">
      <dgm:prSet presAssocID="{F4A9374F-08C6-4CB3-9031-85003B58FB9A}" presName="connTx" presStyleLbl="parChTrans1D2" presStyleIdx="0" presStyleCnt="3"/>
      <dgm:spPr/>
      <dgm:t>
        <a:bodyPr/>
        <a:lstStyle/>
        <a:p>
          <a:pPr rtl="1"/>
          <a:endParaRPr lang="ar-EG"/>
        </a:p>
      </dgm:t>
    </dgm:pt>
    <dgm:pt modelId="{B0656DE2-BEBA-4ECA-B5D0-9D2441520756}" type="pres">
      <dgm:prSet presAssocID="{F171555F-AD78-4620-AC16-7EC889ABBA12}" presName="root2" presStyleCnt="0"/>
      <dgm:spPr/>
    </dgm:pt>
    <dgm:pt modelId="{C3FC54C7-498B-477B-82DE-65056CFF7236}" type="pres">
      <dgm:prSet presAssocID="{F171555F-AD78-4620-AC16-7EC889ABBA12}" presName="LevelTwoTextNode" presStyleLbl="node2" presStyleIdx="0" presStyleCnt="3" custScaleX="108746" custScaleY="65610" custLinFactNeighborX="0" custLinFactNeighborY="-44498">
        <dgm:presLayoutVars>
          <dgm:chPref val="3"/>
        </dgm:presLayoutVars>
      </dgm:prSet>
      <dgm:spPr/>
      <dgm:t>
        <a:bodyPr/>
        <a:lstStyle/>
        <a:p>
          <a:pPr rtl="1"/>
          <a:endParaRPr lang="ar-SA"/>
        </a:p>
      </dgm:t>
    </dgm:pt>
    <dgm:pt modelId="{BA23321B-ED4B-4D9E-8D97-EC6FE2604B6E}" type="pres">
      <dgm:prSet presAssocID="{F171555F-AD78-4620-AC16-7EC889ABBA12}" presName="level3hierChild" presStyleCnt="0"/>
      <dgm:spPr/>
    </dgm:pt>
    <dgm:pt modelId="{519C12BA-3BA4-4CF5-8D7D-433AECD67505}" type="pres">
      <dgm:prSet presAssocID="{CB0AD3C0-E8D2-455F-819F-4A9C77E88018}" presName="conn2-1" presStyleLbl="parChTrans1D2" presStyleIdx="1" presStyleCnt="3"/>
      <dgm:spPr/>
      <dgm:t>
        <a:bodyPr/>
        <a:lstStyle/>
        <a:p>
          <a:pPr rtl="1"/>
          <a:endParaRPr lang="ar-EG"/>
        </a:p>
      </dgm:t>
    </dgm:pt>
    <dgm:pt modelId="{A31C8FF4-E83D-43F9-B8F2-FBD30CA838AA}" type="pres">
      <dgm:prSet presAssocID="{CB0AD3C0-E8D2-455F-819F-4A9C77E88018}" presName="connTx" presStyleLbl="parChTrans1D2" presStyleIdx="1" presStyleCnt="3"/>
      <dgm:spPr/>
      <dgm:t>
        <a:bodyPr/>
        <a:lstStyle/>
        <a:p>
          <a:pPr rtl="1"/>
          <a:endParaRPr lang="ar-EG"/>
        </a:p>
      </dgm:t>
    </dgm:pt>
    <dgm:pt modelId="{0901906D-04D7-4D7D-A8B4-C589ABB98B55}" type="pres">
      <dgm:prSet presAssocID="{4839E741-C4C8-472E-8A97-4EF484ACE9F8}" presName="root2" presStyleCnt="0"/>
      <dgm:spPr/>
    </dgm:pt>
    <dgm:pt modelId="{6BBF0C60-CA63-44CF-887A-21FC05465A75}" type="pres">
      <dgm:prSet presAssocID="{4839E741-C4C8-472E-8A97-4EF484ACE9F8}" presName="LevelTwoTextNode" presStyleLbl="node2" presStyleIdx="1" presStyleCnt="3" custScaleX="147586" custScaleY="85287" custLinFactNeighborX="0" custLinFactNeighborY="2482">
        <dgm:presLayoutVars>
          <dgm:chPref val="3"/>
        </dgm:presLayoutVars>
      </dgm:prSet>
      <dgm:spPr/>
      <dgm:t>
        <a:bodyPr/>
        <a:lstStyle/>
        <a:p>
          <a:pPr rtl="1"/>
          <a:endParaRPr lang="ar-SA"/>
        </a:p>
      </dgm:t>
    </dgm:pt>
    <dgm:pt modelId="{D0CC1913-B44F-4C73-B418-BF1A5BD44E86}" type="pres">
      <dgm:prSet presAssocID="{4839E741-C4C8-472E-8A97-4EF484ACE9F8}" presName="level3hierChild" presStyleCnt="0"/>
      <dgm:spPr/>
    </dgm:pt>
    <dgm:pt modelId="{1D11584F-75E8-4DC3-92EC-208E36DB1617}" type="pres">
      <dgm:prSet presAssocID="{FB98CF4F-E874-4E62-A123-A812C47A7099}" presName="conn2-1" presStyleLbl="parChTrans1D2" presStyleIdx="2" presStyleCnt="3"/>
      <dgm:spPr/>
      <dgm:t>
        <a:bodyPr/>
        <a:lstStyle/>
        <a:p>
          <a:pPr rtl="1"/>
          <a:endParaRPr lang="ar-EG"/>
        </a:p>
      </dgm:t>
    </dgm:pt>
    <dgm:pt modelId="{72C8AAB3-EC94-4EBB-9B44-6B5115A5A931}" type="pres">
      <dgm:prSet presAssocID="{FB98CF4F-E874-4E62-A123-A812C47A7099}" presName="connTx" presStyleLbl="parChTrans1D2" presStyleIdx="2" presStyleCnt="3"/>
      <dgm:spPr/>
      <dgm:t>
        <a:bodyPr/>
        <a:lstStyle/>
        <a:p>
          <a:pPr rtl="1"/>
          <a:endParaRPr lang="ar-EG"/>
        </a:p>
      </dgm:t>
    </dgm:pt>
    <dgm:pt modelId="{E821A4D8-1880-4C26-BFD8-47F187DE7635}" type="pres">
      <dgm:prSet presAssocID="{FEFAAF89-1E76-43FC-B5D3-B9854388BD91}" presName="root2" presStyleCnt="0"/>
      <dgm:spPr/>
    </dgm:pt>
    <dgm:pt modelId="{4F282302-4BC6-4291-871E-6A5A41546D25}" type="pres">
      <dgm:prSet presAssocID="{FEFAAF89-1E76-43FC-B5D3-B9854388BD91}" presName="LevelTwoTextNode" presStyleLbl="node2" presStyleIdx="2" presStyleCnt="3" custScaleX="190315" custScaleY="90698" custLinFactNeighborX="-1942" custLinFactNeighborY="45066">
        <dgm:presLayoutVars>
          <dgm:chPref val="3"/>
        </dgm:presLayoutVars>
      </dgm:prSet>
      <dgm:spPr/>
      <dgm:t>
        <a:bodyPr/>
        <a:lstStyle/>
        <a:p>
          <a:pPr rtl="1"/>
          <a:endParaRPr lang="ar-EG"/>
        </a:p>
      </dgm:t>
    </dgm:pt>
    <dgm:pt modelId="{98DA52AD-7B64-40B5-938C-0882FDB8CB05}" type="pres">
      <dgm:prSet presAssocID="{FEFAAF89-1E76-43FC-B5D3-B9854388BD91}" presName="level3hierChild" presStyleCnt="0"/>
      <dgm:spPr/>
    </dgm:pt>
  </dgm:ptLst>
  <dgm:cxnLst>
    <dgm:cxn modelId="{5963BE8E-5B3A-4784-85D6-648C146D1B36}" type="presOf" srcId="{FB98CF4F-E874-4E62-A123-A812C47A7099}" destId="{1D11584F-75E8-4DC3-92EC-208E36DB1617}" srcOrd="0" destOrd="0" presId="urn:microsoft.com/office/officeart/2008/layout/HorizontalMultiLevelHierarchy"/>
    <dgm:cxn modelId="{1D233300-6051-414A-B572-4A3581171F41}" type="presOf" srcId="{FEFAAF89-1E76-43FC-B5D3-B9854388BD91}" destId="{4F282302-4BC6-4291-871E-6A5A41546D25}" srcOrd="0" destOrd="0" presId="urn:microsoft.com/office/officeart/2008/layout/HorizontalMultiLevelHierarchy"/>
    <dgm:cxn modelId="{E6E4E1DE-4FCA-481D-A09E-1D2B537B9C60}" type="presOf" srcId="{F4A9374F-08C6-4CB3-9031-85003B58FB9A}" destId="{8BD8DB82-1C5F-46C7-A605-430A1D4FDAEE}" srcOrd="1" destOrd="0" presId="urn:microsoft.com/office/officeart/2008/layout/HorizontalMultiLevelHierarchy"/>
    <dgm:cxn modelId="{37BAA07F-A30A-4398-9C34-F374B655C13D}" srcId="{E3ED0AF4-3F68-4C84-ADDB-18BDB1DE2F4E}" destId="{4839E741-C4C8-472E-8A97-4EF484ACE9F8}" srcOrd="1" destOrd="0" parTransId="{CB0AD3C0-E8D2-455F-819F-4A9C77E88018}" sibTransId="{E435350F-BD76-43AE-B0C8-137878AD7F88}"/>
    <dgm:cxn modelId="{A211E571-532E-42C1-BEB6-B8DCA33D363F}" type="presOf" srcId="{F4A9374F-08C6-4CB3-9031-85003B58FB9A}" destId="{4AD58A7C-BB5B-46BA-A63F-4099A7AB6492}" srcOrd="0" destOrd="0" presId="urn:microsoft.com/office/officeart/2008/layout/HorizontalMultiLevelHierarchy"/>
    <dgm:cxn modelId="{4B7582A8-18C9-4796-ABE8-3F3EBDC50D8F}" type="presOf" srcId="{4839E741-C4C8-472E-8A97-4EF484ACE9F8}" destId="{6BBF0C60-CA63-44CF-887A-21FC05465A75}" srcOrd="0" destOrd="0" presId="urn:microsoft.com/office/officeart/2008/layout/HorizontalMultiLevelHierarchy"/>
    <dgm:cxn modelId="{1C23BAC7-EC6F-4F54-94F3-36A08E2FCC4F}" srcId="{E3ED0AF4-3F68-4C84-ADDB-18BDB1DE2F4E}" destId="{F171555F-AD78-4620-AC16-7EC889ABBA12}" srcOrd="0" destOrd="0" parTransId="{F4A9374F-08C6-4CB3-9031-85003B58FB9A}" sibTransId="{9BE76ABA-61F0-4651-A205-08C243F20345}"/>
    <dgm:cxn modelId="{C1417C3A-FCB8-4531-A0B3-64E1EC6D0E2A}" type="presOf" srcId="{E3ED0AF4-3F68-4C84-ADDB-18BDB1DE2F4E}" destId="{F4886714-40E1-4F82-AB38-349F9C65A515}" srcOrd="0" destOrd="0" presId="urn:microsoft.com/office/officeart/2008/layout/HorizontalMultiLevelHierarchy"/>
    <dgm:cxn modelId="{5D88E56F-7C9C-44C8-B95D-2F720F0D1BDA}" type="presOf" srcId="{CB0AD3C0-E8D2-455F-819F-4A9C77E88018}" destId="{519C12BA-3BA4-4CF5-8D7D-433AECD67505}" srcOrd="0" destOrd="0" presId="urn:microsoft.com/office/officeart/2008/layout/HorizontalMultiLevelHierarchy"/>
    <dgm:cxn modelId="{CA8BC0F3-473B-48BB-BCF3-423365EFCE5D}" type="presOf" srcId="{4D7CD0AC-869E-4C3C-802E-72DC249D76A9}" destId="{DDB08389-7702-4606-BEF0-DA336BD4294D}" srcOrd="0" destOrd="0" presId="urn:microsoft.com/office/officeart/2008/layout/HorizontalMultiLevelHierarchy"/>
    <dgm:cxn modelId="{74465AEC-A3E9-4BDB-8C17-EEFA41B1D8CF}" type="presOf" srcId="{F171555F-AD78-4620-AC16-7EC889ABBA12}" destId="{C3FC54C7-498B-477B-82DE-65056CFF7236}" srcOrd="0" destOrd="0" presId="urn:microsoft.com/office/officeart/2008/layout/HorizontalMultiLevelHierarchy"/>
    <dgm:cxn modelId="{626E4657-7139-4D88-A4C0-A4045CEAC5FE}" srcId="{4D7CD0AC-869E-4C3C-802E-72DC249D76A9}" destId="{E3ED0AF4-3F68-4C84-ADDB-18BDB1DE2F4E}" srcOrd="0" destOrd="0" parTransId="{06441274-15A9-4471-9959-6222C089A494}" sibTransId="{5082AC94-1631-4B68-BDB3-0D4F12E0AD21}"/>
    <dgm:cxn modelId="{8043C722-2FE7-4A80-87AD-0447377FF873}" type="presOf" srcId="{CB0AD3C0-E8D2-455F-819F-4A9C77E88018}" destId="{A31C8FF4-E83D-43F9-B8F2-FBD30CA838AA}" srcOrd="1" destOrd="0" presId="urn:microsoft.com/office/officeart/2008/layout/HorizontalMultiLevelHierarchy"/>
    <dgm:cxn modelId="{7FDD1862-62D0-4AD2-A80C-E805BCD58019}" srcId="{E3ED0AF4-3F68-4C84-ADDB-18BDB1DE2F4E}" destId="{FEFAAF89-1E76-43FC-B5D3-B9854388BD91}" srcOrd="2" destOrd="0" parTransId="{FB98CF4F-E874-4E62-A123-A812C47A7099}" sibTransId="{6DEE4D77-E761-4C50-AD0B-9D7B1A7075B7}"/>
    <dgm:cxn modelId="{D6E2F137-DCF6-4F72-A6A3-3BB151C3C688}" type="presOf" srcId="{FB98CF4F-E874-4E62-A123-A812C47A7099}" destId="{72C8AAB3-EC94-4EBB-9B44-6B5115A5A931}" srcOrd="1" destOrd="0" presId="urn:microsoft.com/office/officeart/2008/layout/HorizontalMultiLevelHierarchy"/>
    <dgm:cxn modelId="{B795FD63-F0D4-4D71-A4F9-ADDE376159D5}" type="presParOf" srcId="{DDB08389-7702-4606-BEF0-DA336BD4294D}" destId="{DDFB2E5E-E4C6-48D8-98AC-2D6E1DC055F0}" srcOrd="0" destOrd="0" presId="urn:microsoft.com/office/officeart/2008/layout/HorizontalMultiLevelHierarchy"/>
    <dgm:cxn modelId="{D1C056FE-0224-4AC5-B110-E93C1F306CB6}" type="presParOf" srcId="{DDFB2E5E-E4C6-48D8-98AC-2D6E1DC055F0}" destId="{F4886714-40E1-4F82-AB38-349F9C65A515}" srcOrd="0" destOrd="0" presId="urn:microsoft.com/office/officeart/2008/layout/HorizontalMultiLevelHierarchy"/>
    <dgm:cxn modelId="{DC866BED-4757-4DD0-8DA8-A03F0EFE6060}" type="presParOf" srcId="{DDFB2E5E-E4C6-48D8-98AC-2D6E1DC055F0}" destId="{80135DF9-6DF5-4EFE-AE02-B81F58E83E10}" srcOrd="1" destOrd="0" presId="urn:microsoft.com/office/officeart/2008/layout/HorizontalMultiLevelHierarchy"/>
    <dgm:cxn modelId="{FD2966EE-E7D0-4123-B14F-BA702A285E3A}" type="presParOf" srcId="{80135DF9-6DF5-4EFE-AE02-B81F58E83E10}" destId="{4AD58A7C-BB5B-46BA-A63F-4099A7AB6492}" srcOrd="0" destOrd="0" presId="urn:microsoft.com/office/officeart/2008/layout/HorizontalMultiLevelHierarchy"/>
    <dgm:cxn modelId="{99590A41-CC1E-4E36-959C-4D421DDA9931}" type="presParOf" srcId="{4AD58A7C-BB5B-46BA-A63F-4099A7AB6492}" destId="{8BD8DB82-1C5F-46C7-A605-430A1D4FDAEE}" srcOrd="0" destOrd="0" presId="urn:microsoft.com/office/officeart/2008/layout/HorizontalMultiLevelHierarchy"/>
    <dgm:cxn modelId="{BB20770D-D735-426E-9545-642B5E198BFF}" type="presParOf" srcId="{80135DF9-6DF5-4EFE-AE02-B81F58E83E10}" destId="{B0656DE2-BEBA-4ECA-B5D0-9D2441520756}" srcOrd="1" destOrd="0" presId="urn:microsoft.com/office/officeart/2008/layout/HorizontalMultiLevelHierarchy"/>
    <dgm:cxn modelId="{E9086D96-3CF7-4419-94D0-0106DF465AEA}" type="presParOf" srcId="{B0656DE2-BEBA-4ECA-B5D0-9D2441520756}" destId="{C3FC54C7-498B-477B-82DE-65056CFF7236}" srcOrd="0" destOrd="0" presId="urn:microsoft.com/office/officeart/2008/layout/HorizontalMultiLevelHierarchy"/>
    <dgm:cxn modelId="{E8363DB7-5881-4A85-899A-E9D4E2EFAD24}" type="presParOf" srcId="{B0656DE2-BEBA-4ECA-B5D0-9D2441520756}" destId="{BA23321B-ED4B-4D9E-8D97-EC6FE2604B6E}" srcOrd="1" destOrd="0" presId="urn:microsoft.com/office/officeart/2008/layout/HorizontalMultiLevelHierarchy"/>
    <dgm:cxn modelId="{83E7A7C3-9BDE-4DCE-8D09-0119DB17E657}" type="presParOf" srcId="{80135DF9-6DF5-4EFE-AE02-B81F58E83E10}" destId="{519C12BA-3BA4-4CF5-8D7D-433AECD67505}" srcOrd="2" destOrd="0" presId="urn:microsoft.com/office/officeart/2008/layout/HorizontalMultiLevelHierarchy"/>
    <dgm:cxn modelId="{4609AC86-BA41-4439-B31C-3C8BE664F025}" type="presParOf" srcId="{519C12BA-3BA4-4CF5-8D7D-433AECD67505}" destId="{A31C8FF4-E83D-43F9-B8F2-FBD30CA838AA}" srcOrd="0" destOrd="0" presId="urn:microsoft.com/office/officeart/2008/layout/HorizontalMultiLevelHierarchy"/>
    <dgm:cxn modelId="{85CDB867-7F3B-45F4-A93F-D61C62FA2857}" type="presParOf" srcId="{80135DF9-6DF5-4EFE-AE02-B81F58E83E10}" destId="{0901906D-04D7-4D7D-A8B4-C589ABB98B55}" srcOrd="3" destOrd="0" presId="urn:microsoft.com/office/officeart/2008/layout/HorizontalMultiLevelHierarchy"/>
    <dgm:cxn modelId="{0854AE3A-2E3E-4350-AAB9-48C4CE8F1008}" type="presParOf" srcId="{0901906D-04D7-4D7D-A8B4-C589ABB98B55}" destId="{6BBF0C60-CA63-44CF-887A-21FC05465A75}" srcOrd="0" destOrd="0" presId="urn:microsoft.com/office/officeart/2008/layout/HorizontalMultiLevelHierarchy"/>
    <dgm:cxn modelId="{B088189B-EEB2-4589-9CA7-4F775586C489}" type="presParOf" srcId="{0901906D-04D7-4D7D-A8B4-C589ABB98B55}" destId="{D0CC1913-B44F-4C73-B418-BF1A5BD44E86}" srcOrd="1" destOrd="0" presId="urn:microsoft.com/office/officeart/2008/layout/HorizontalMultiLevelHierarchy"/>
    <dgm:cxn modelId="{2710C937-1958-4AAC-9F41-350D8CC8BD71}" type="presParOf" srcId="{80135DF9-6DF5-4EFE-AE02-B81F58E83E10}" destId="{1D11584F-75E8-4DC3-92EC-208E36DB1617}" srcOrd="4" destOrd="0" presId="urn:microsoft.com/office/officeart/2008/layout/HorizontalMultiLevelHierarchy"/>
    <dgm:cxn modelId="{3EE82002-6F6D-4DA1-82D5-FBC61B062509}" type="presParOf" srcId="{1D11584F-75E8-4DC3-92EC-208E36DB1617}" destId="{72C8AAB3-EC94-4EBB-9B44-6B5115A5A931}" srcOrd="0" destOrd="0" presId="urn:microsoft.com/office/officeart/2008/layout/HorizontalMultiLevelHierarchy"/>
    <dgm:cxn modelId="{2CA1CC34-63D5-4685-A7EA-B84563BEEE1A}" type="presParOf" srcId="{80135DF9-6DF5-4EFE-AE02-B81F58E83E10}" destId="{E821A4D8-1880-4C26-BFD8-47F187DE7635}" srcOrd="5" destOrd="0" presId="urn:microsoft.com/office/officeart/2008/layout/HorizontalMultiLevelHierarchy"/>
    <dgm:cxn modelId="{26ED06B9-7975-4E01-83A4-155E2897DE82}" type="presParOf" srcId="{E821A4D8-1880-4C26-BFD8-47F187DE7635}" destId="{4F282302-4BC6-4291-871E-6A5A41546D25}" srcOrd="0" destOrd="0" presId="urn:microsoft.com/office/officeart/2008/layout/HorizontalMultiLevelHierarchy"/>
    <dgm:cxn modelId="{153A8F3B-FBFF-47D5-9975-CCEC2E48BE77}" type="presParOf" srcId="{E821A4D8-1880-4C26-BFD8-47F187DE7635}" destId="{98DA52AD-7B64-40B5-938C-0882FDB8CB05}" srcOrd="1" destOrd="0" presId="urn:microsoft.com/office/officeart/2008/layout/HorizontalMultiLevelHierarchy"/>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1490ED5-A447-48B8-B9D3-F891BCC128E2}" type="doc">
      <dgm:prSet loTypeId="urn:microsoft.com/office/officeart/2005/8/layout/venn1" loCatId="relationship" qsTypeId="urn:microsoft.com/office/officeart/2005/8/quickstyle/simple1" qsCatId="simple" csTypeId="urn:microsoft.com/office/officeart/2005/8/colors/accent1_2" csCatId="accent1" phldr="1"/>
      <dgm:spPr/>
    </dgm:pt>
    <dgm:pt modelId="{C1B5C68B-AC30-4453-B422-692CDABF3CE0}">
      <dgm:prSet phldrT="[نص]"/>
      <dgm:spPr/>
      <dgm:t>
        <a:bodyPr/>
        <a:lstStyle/>
        <a:p>
          <a:pPr rtl="1"/>
          <a:r>
            <a:rPr lang="ar-EG" dirty="0" smtClean="0"/>
            <a:t>الطي والنشر قسمان</a:t>
          </a:r>
          <a:endParaRPr lang="ar-EG" dirty="0"/>
        </a:p>
      </dgm:t>
    </dgm:pt>
    <dgm:pt modelId="{4738D2CD-D0A9-4121-9B17-EFAF6C742605}" type="parTrans" cxnId="{1F790615-38E9-494A-91B5-B4C31DEA3F68}">
      <dgm:prSet/>
      <dgm:spPr/>
      <dgm:t>
        <a:bodyPr/>
        <a:lstStyle/>
        <a:p>
          <a:pPr rtl="1"/>
          <a:endParaRPr lang="ar-EG"/>
        </a:p>
      </dgm:t>
    </dgm:pt>
    <dgm:pt modelId="{FA2368FA-66F0-46F1-8DCE-E968B0FEB5E5}" type="sibTrans" cxnId="{1F790615-38E9-494A-91B5-B4C31DEA3F68}">
      <dgm:prSet/>
      <dgm:spPr/>
      <dgm:t>
        <a:bodyPr/>
        <a:lstStyle/>
        <a:p>
          <a:pPr rtl="1"/>
          <a:endParaRPr lang="ar-EG"/>
        </a:p>
      </dgm:t>
    </dgm:pt>
    <dgm:pt modelId="{BECDE413-9689-48A2-ADC7-1E38F6A81F01}">
      <dgm:prSet phldrT="[نص]"/>
      <dgm:spPr/>
      <dgm:t>
        <a:bodyPr/>
        <a:lstStyle/>
        <a:p>
          <a:pPr rtl="1"/>
          <a:r>
            <a:rPr lang="ar-EG" dirty="0" smtClean="0"/>
            <a:t>مرتب وهو الأصل</a:t>
          </a:r>
          <a:endParaRPr lang="ar-EG" dirty="0"/>
        </a:p>
      </dgm:t>
    </dgm:pt>
    <dgm:pt modelId="{8B00FA88-C1D3-4C1A-8F7F-D77F0535B2F4}" type="parTrans" cxnId="{CC4BF83F-6312-447C-9A92-BB7A6FEE844B}">
      <dgm:prSet/>
      <dgm:spPr/>
      <dgm:t>
        <a:bodyPr/>
        <a:lstStyle/>
        <a:p>
          <a:pPr rtl="1"/>
          <a:endParaRPr lang="ar-EG"/>
        </a:p>
      </dgm:t>
    </dgm:pt>
    <dgm:pt modelId="{A5B30C72-D1A3-4645-91C3-303790623AA9}" type="sibTrans" cxnId="{CC4BF83F-6312-447C-9A92-BB7A6FEE844B}">
      <dgm:prSet/>
      <dgm:spPr/>
      <dgm:t>
        <a:bodyPr/>
        <a:lstStyle/>
        <a:p>
          <a:pPr rtl="1"/>
          <a:endParaRPr lang="ar-EG"/>
        </a:p>
      </dgm:t>
    </dgm:pt>
    <dgm:pt modelId="{6503D3FE-2B9C-44BA-9C0C-7D3451B69699}">
      <dgm:prSet phldrT="[نص]"/>
      <dgm:spPr/>
      <dgm:t>
        <a:bodyPr/>
        <a:lstStyle/>
        <a:p>
          <a:pPr rtl="1"/>
          <a:r>
            <a:rPr lang="ar-EG" dirty="0" smtClean="0"/>
            <a:t>معكوس وهو الفرع</a:t>
          </a:r>
          <a:endParaRPr lang="ar-EG" dirty="0"/>
        </a:p>
      </dgm:t>
    </dgm:pt>
    <dgm:pt modelId="{031B8A38-8FEB-4007-8910-C0FD6B58BFCA}" type="parTrans" cxnId="{3EB3652C-A2BE-47FE-AD65-74CB0F5F009E}">
      <dgm:prSet/>
      <dgm:spPr/>
      <dgm:t>
        <a:bodyPr/>
        <a:lstStyle/>
        <a:p>
          <a:pPr rtl="1"/>
          <a:endParaRPr lang="ar-EG"/>
        </a:p>
      </dgm:t>
    </dgm:pt>
    <dgm:pt modelId="{58C12515-A00A-48CA-A238-72D0B6489579}" type="sibTrans" cxnId="{3EB3652C-A2BE-47FE-AD65-74CB0F5F009E}">
      <dgm:prSet/>
      <dgm:spPr/>
      <dgm:t>
        <a:bodyPr/>
        <a:lstStyle/>
        <a:p>
          <a:pPr rtl="1"/>
          <a:endParaRPr lang="ar-EG"/>
        </a:p>
      </dgm:t>
    </dgm:pt>
    <dgm:pt modelId="{4D430166-C7CD-4779-825A-E2306CEB2542}" type="pres">
      <dgm:prSet presAssocID="{81490ED5-A447-48B8-B9D3-F891BCC128E2}" presName="compositeShape" presStyleCnt="0">
        <dgm:presLayoutVars>
          <dgm:chMax val="7"/>
          <dgm:dir/>
          <dgm:resizeHandles val="exact"/>
        </dgm:presLayoutVars>
      </dgm:prSet>
      <dgm:spPr/>
    </dgm:pt>
    <dgm:pt modelId="{E5F029A3-0565-4563-8888-1C96AB03BA93}" type="pres">
      <dgm:prSet presAssocID="{C1B5C68B-AC30-4453-B422-692CDABF3CE0}" presName="circ1" presStyleLbl="vennNode1" presStyleIdx="0" presStyleCnt="3"/>
      <dgm:spPr/>
      <dgm:t>
        <a:bodyPr/>
        <a:lstStyle/>
        <a:p>
          <a:pPr rtl="1"/>
          <a:endParaRPr lang="ar-EG"/>
        </a:p>
      </dgm:t>
    </dgm:pt>
    <dgm:pt modelId="{E5B9FC46-4E04-48CA-9FC7-4AF4538C9A04}" type="pres">
      <dgm:prSet presAssocID="{C1B5C68B-AC30-4453-B422-692CDABF3CE0}" presName="circ1Tx" presStyleLbl="revTx" presStyleIdx="0" presStyleCnt="0">
        <dgm:presLayoutVars>
          <dgm:chMax val="0"/>
          <dgm:chPref val="0"/>
          <dgm:bulletEnabled val="1"/>
        </dgm:presLayoutVars>
      </dgm:prSet>
      <dgm:spPr/>
      <dgm:t>
        <a:bodyPr/>
        <a:lstStyle/>
        <a:p>
          <a:pPr rtl="1"/>
          <a:endParaRPr lang="ar-EG"/>
        </a:p>
      </dgm:t>
    </dgm:pt>
    <dgm:pt modelId="{38F9226E-7FB5-46E3-9678-01BC147C3C86}" type="pres">
      <dgm:prSet presAssocID="{BECDE413-9689-48A2-ADC7-1E38F6A81F01}" presName="circ2" presStyleLbl="vennNode1" presStyleIdx="1" presStyleCnt="3"/>
      <dgm:spPr/>
      <dgm:t>
        <a:bodyPr/>
        <a:lstStyle/>
        <a:p>
          <a:pPr rtl="1"/>
          <a:endParaRPr lang="ar-SA"/>
        </a:p>
      </dgm:t>
    </dgm:pt>
    <dgm:pt modelId="{87950F3E-B4E3-4559-B970-A5A4C978B753}" type="pres">
      <dgm:prSet presAssocID="{BECDE413-9689-48A2-ADC7-1E38F6A81F01}" presName="circ2Tx" presStyleLbl="revTx" presStyleIdx="0" presStyleCnt="0">
        <dgm:presLayoutVars>
          <dgm:chMax val="0"/>
          <dgm:chPref val="0"/>
          <dgm:bulletEnabled val="1"/>
        </dgm:presLayoutVars>
      </dgm:prSet>
      <dgm:spPr/>
      <dgm:t>
        <a:bodyPr/>
        <a:lstStyle/>
        <a:p>
          <a:pPr rtl="1"/>
          <a:endParaRPr lang="ar-SA"/>
        </a:p>
      </dgm:t>
    </dgm:pt>
    <dgm:pt modelId="{C875F118-1973-4504-8F5B-E6F0E96FBC04}" type="pres">
      <dgm:prSet presAssocID="{6503D3FE-2B9C-44BA-9C0C-7D3451B69699}" presName="circ3" presStyleLbl="vennNode1" presStyleIdx="2" presStyleCnt="3"/>
      <dgm:spPr/>
      <dgm:t>
        <a:bodyPr/>
        <a:lstStyle/>
        <a:p>
          <a:pPr rtl="1"/>
          <a:endParaRPr lang="ar-SA"/>
        </a:p>
      </dgm:t>
    </dgm:pt>
    <dgm:pt modelId="{FDAC467D-1F83-4612-8662-E579D52EE070}" type="pres">
      <dgm:prSet presAssocID="{6503D3FE-2B9C-44BA-9C0C-7D3451B69699}" presName="circ3Tx" presStyleLbl="revTx" presStyleIdx="0" presStyleCnt="0">
        <dgm:presLayoutVars>
          <dgm:chMax val="0"/>
          <dgm:chPref val="0"/>
          <dgm:bulletEnabled val="1"/>
        </dgm:presLayoutVars>
      </dgm:prSet>
      <dgm:spPr/>
      <dgm:t>
        <a:bodyPr/>
        <a:lstStyle/>
        <a:p>
          <a:pPr rtl="1"/>
          <a:endParaRPr lang="ar-SA"/>
        </a:p>
      </dgm:t>
    </dgm:pt>
  </dgm:ptLst>
  <dgm:cxnLst>
    <dgm:cxn modelId="{FF5D2FD3-7B54-4078-89CD-53F56FB72BDD}" type="presOf" srcId="{81490ED5-A447-48B8-B9D3-F891BCC128E2}" destId="{4D430166-C7CD-4779-825A-E2306CEB2542}" srcOrd="0" destOrd="0" presId="urn:microsoft.com/office/officeart/2005/8/layout/venn1"/>
    <dgm:cxn modelId="{52F87BB7-E121-49ED-BE84-43CAA5964958}" type="presOf" srcId="{C1B5C68B-AC30-4453-B422-692CDABF3CE0}" destId="{E5F029A3-0565-4563-8888-1C96AB03BA93}" srcOrd="0" destOrd="0" presId="urn:microsoft.com/office/officeart/2005/8/layout/venn1"/>
    <dgm:cxn modelId="{1F790615-38E9-494A-91B5-B4C31DEA3F68}" srcId="{81490ED5-A447-48B8-B9D3-F891BCC128E2}" destId="{C1B5C68B-AC30-4453-B422-692CDABF3CE0}" srcOrd="0" destOrd="0" parTransId="{4738D2CD-D0A9-4121-9B17-EFAF6C742605}" sibTransId="{FA2368FA-66F0-46F1-8DCE-E968B0FEB5E5}"/>
    <dgm:cxn modelId="{AD9D10FC-2FCA-4326-9EFC-76DFC034B384}" type="presOf" srcId="{6503D3FE-2B9C-44BA-9C0C-7D3451B69699}" destId="{FDAC467D-1F83-4612-8662-E579D52EE070}" srcOrd="1" destOrd="0" presId="urn:microsoft.com/office/officeart/2005/8/layout/venn1"/>
    <dgm:cxn modelId="{9AD2E278-51F4-4DEF-A8AE-BD50E90A9974}" type="presOf" srcId="{BECDE413-9689-48A2-ADC7-1E38F6A81F01}" destId="{87950F3E-B4E3-4559-B970-A5A4C978B753}" srcOrd="1" destOrd="0" presId="urn:microsoft.com/office/officeart/2005/8/layout/venn1"/>
    <dgm:cxn modelId="{EF2B07AB-BE7A-4EAC-85B3-BDED097D0205}" type="presOf" srcId="{C1B5C68B-AC30-4453-B422-692CDABF3CE0}" destId="{E5B9FC46-4E04-48CA-9FC7-4AF4538C9A04}" srcOrd="1" destOrd="0" presId="urn:microsoft.com/office/officeart/2005/8/layout/venn1"/>
    <dgm:cxn modelId="{02E0A72F-0B39-403D-BDC1-BFA5D1C0C751}" type="presOf" srcId="{BECDE413-9689-48A2-ADC7-1E38F6A81F01}" destId="{38F9226E-7FB5-46E3-9678-01BC147C3C86}" srcOrd="0" destOrd="0" presId="urn:microsoft.com/office/officeart/2005/8/layout/venn1"/>
    <dgm:cxn modelId="{38B7C991-FBB3-45E6-88C9-8235197EF437}" type="presOf" srcId="{6503D3FE-2B9C-44BA-9C0C-7D3451B69699}" destId="{C875F118-1973-4504-8F5B-E6F0E96FBC04}" srcOrd="0" destOrd="0" presId="urn:microsoft.com/office/officeart/2005/8/layout/venn1"/>
    <dgm:cxn modelId="{3EB3652C-A2BE-47FE-AD65-74CB0F5F009E}" srcId="{81490ED5-A447-48B8-B9D3-F891BCC128E2}" destId="{6503D3FE-2B9C-44BA-9C0C-7D3451B69699}" srcOrd="2" destOrd="0" parTransId="{031B8A38-8FEB-4007-8910-C0FD6B58BFCA}" sibTransId="{58C12515-A00A-48CA-A238-72D0B6489579}"/>
    <dgm:cxn modelId="{CC4BF83F-6312-447C-9A92-BB7A6FEE844B}" srcId="{81490ED5-A447-48B8-B9D3-F891BCC128E2}" destId="{BECDE413-9689-48A2-ADC7-1E38F6A81F01}" srcOrd="1" destOrd="0" parTransId="{8B00FA88-C1D3-4C1A-8F7F-D77F0535B2F4}" sibTransId="{A5B30C72-D1A3-4645-91C3-303790623AA9}"/>
    <dgm:cxn modelId="{3DD4D913-93DA-4D9D-AC27-5E314736AE44}" type="presParOf" srcId="{4D430166-C7CD-4779-825A-E2306CEB2542}" destId="{E5F029A3-0565-4563-8888-1C96AB03BA93}" srcOrd="0" destOrd="0" presId="urn:microsoft.com/office/officeart/2005/8/layout/venn1"/>
    <dgm:cxn modelId="{F06FA644-8398-4DC9-9B3C-658016CF8384}" type="presParOf" srcId="{4D430166-C7CD-4779-825A-E2306CEB2542}" destId="{E5B9FC46-4E04-48CA-9FC7-4AF4538C9A04}" srcOrd="1" destOrd="0" presId="urn:microsoft.com/office/officeart/2005/8/layout/venn1"/>
    <dgm:cxn modelId="{BB6A936D-691B-4684-A1DB-90FEE98A1041}" type="presParOf" srcId="{4D430166-C7CD-4779-825A-E2306CEB2542}" destId="{38F9226E-7FB5-46E3-9678-01BC147C3C86}" srcOrd="2" destOrd="0" presId="urn:microsoft.com/office/officeart/2005/8/layout/venn1"/>
    <dgm:cxn modelId="{A1D03E20-1065-4137-BA08-94CAEA0194A6}" type="presParOf" srcId="{4D430166-C7CD-4779-825A-E2306CEB2542}" destId="{87950F3E-B4E3-4559-B970-A5A4C978B753}" srcOrd="3" destOrd="0" presId="urn:microsoft.com/office/officeart/2005/8/layout/venn1"/>
    <dgm:cxn modelId="{8F49ABA7-6239-4902-B5A4-EB40582E2F1B}" type="presParOf" srcId="{4D430166-C7CD-4779-825A-E2306CEB2542}" destId="{C875F118-1973-4504-8F5B-E6F0E96FBC04}" srcOrd="4" destOrd="0" presId="urn:microsoft.com/office/officeart/2005/8/layout/venn1"/>
    <dgm:cxn modelId="{2B23D8AB-FAB2-4B25-9BC5-B21E4166C35E}" type="presParOf" srcId="{4D430166-C7CD-4779-825A-E2306CEB2542}" destId="{FDAC467D-1F83-4612-8662-E579D52EE070}" srcOrd="5" destOrd="0" presId="urn:microsoft.com/office/officeart/2005/8/layout/venn1"/>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88CE0A8-C019-4A05-B7F2-820228F25AD5}"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pPr rtl="1"/>
          <a:endParaRPr lang="ar-EG"/>
        </a:p>
      </dgm:t>
    </dgm:pt>
    <dgm:pt modelId="{9381114F-29B6-4B8A-8098-D90D8B821BF2}">
      <dgm:prSet phldrT="[نص]" custT="1"/>
      <dgm:spPr/>
      <dgm:t>
        <a:bodyPr/>
        <a:lstStyle/>
        <a:p>
          <a:pPr rtl="1"/>
          <a:r>
            <a:rPr lang="ar-EG" sz="2400" dirty="0" smtClean="0"/>
            <a:t>فيه خلاف في مده ( عين مريم   والشورى )</a:t>
          </a:r>
          <a:endParaRPr lang="ar-EG" sz="2400" dirty="0"/>
        </a:p>
      </dgm:t>
    </dgm:pt>
    <dgm:pt modelId="{F86E0368-1C1F-454F-8815-A69C7594163B}" type="parTrans" cxnId="{8A51C721-200F-44BA-ACB1-D21BAD2D8CB2}">
      <dgm:prSet/>
      <dgm:spPr/>
      <dgm:t>
        <a:bodyPr/>
        <a:lstStyle/>
        <a:p>
          <a:pPr rtl="1"/>
          <a:endParaRPr lang="ar-EG"/>
        </a:p>
      </dgm:t>
    </dgm:pt>
    <dgm:pt modelId="{F22BDDC4-B072-4248-8DD6-32AC3BEBFA1C}" type="sibTrans" cxnId="{8A51C721-200F-44BA-ACB1-D21BAD2D8CB2}">
      <dgm:prSet/>
      <dgm:spPr/>
      <dgm:t>
        <a:bodyPr/>
        <a:lstStyle/>
        <a:p>
          <a:pPr rtl="1"/>
          <a:endParaRPr lang="ar-EG"/>
        </a:p>
      </dgm:t>
    </dgm:pt>
    <dgm:pt modelId="{3DB70DB2-0D3D-4976-85DB-A1568BC35939}">
      <dgm:prSet phldrT="[نص]" custT="1"/>
      <dgm:spPr>
        <a:solidFill>
          <a:schemeClr val="accent3"/>
        </a:solidFill>
      </dgm:spPr>
      <dgm:t>
        <a:bodyPr/>
        <a:lstStyle/>
        <a:p>
          <a:pPr rtl="1"/>
          <a:r>
            <a:rPr lang="ar-EG" sz="2400" dirty="0" smtClean="0"/>
            <a:t>لا خلاف في إشباعه (من  قص سلك) </a:t>
          </a:r>
          <a:endParaRPr lang="ar-EG" sz="2400" dirty="0"/>
        </a:p>
      </dgm:t>
    </dgm:pt>
    <dgm:pt modelId="{F4D0A7E0-8533-47EC-9D63-15AD26A503DF}" type="parTrans" cxnId="{DB54C650-3023-46ED-B496-A62C47CF57C3}">
      <dgm:prSet/>
      <dgm:spPr/>
      <dgm:t>
        <a:bodyPr/>
        <a:lstStyle/>
        <a:p>
          <a:pPr rtl="1"/>
          <a:endParaRPr lang="ar-EG"/>
        </a:p>
      </dgm:t>
    </dgm:pt>
    <dgm:pt modelId="{FC14AC1C-E2CD-418A-9EE2-7DF9136C2B6D}" type="sibTrans" cxnId="{DB54C650-3023-46ED-B496-A62C47CF57C3}">
      <dgm:prSet/>
      <dgm:spPr/>
      <dgm:t>
        <a:bodyPr/>
        <a:lstStyle/>
        <a:p>
          <a:pPr rtl="1"/>
          <a:endParaRPr lang="ar-EG"/>
        </a:p>
      </dgm:t>
    </dgm:pt>
    <dgm:pt modelId="{AD09A1FF-F083-4885-8335-119F0FF48555}">
      <dgm:prSet phldrT="[نص]" custT="1"/>
      <dgm:spPr>
        <a:solidFill>
          <a:schemeClr val="accent2">
            <a:lumMod val="75000"/>
          </a:schemeClr>
        </a:solidFill>
      </dgm:spPr>
      <dgm:t>
        <a:bodyPr/>
        <a:lstStyle/>
        <a:p>
          <a:pPr rtl="1"/>
          <a:r>
            <a:rPr lang="ar-EG" sz="2400" dirty="0" smtClean="0"/>
            <a:t>لا خلاف في  قصره ( حي طهر </a:t>
          </a:r>
          <a:r>
            <a:rPr lang="ar-EG" sz="1400" dirty="0" smtClean="0"/>
            <a:t>)</a:t>
          </a:r>
          <a:endParaRPr lang="ar-EG" sz="1400" dirty="0"/>
        </a:p>
      </dgm:t>
    </dgm:pt>
    <dgm:pt modelId="{2736CEEB-5FB8-4516-AF75-2B67CCCB2A0B}" type="parTrans" cxnId="{F0028769-6BA6-4C2A-9285-40650149D4D9}">
      <dgm:prSet/>
      <dgm:spPr/>
      <dgm:t>
        <a:bodyPr/>
        <a:lstStyle/>
        <a:p>
          <a:pPr rtl="1"/>
          <a:endParaRPr lang="ar-EG"/>
        </a:p>
      </dgm:t>
    </dgm:pt>
    <dgm:pt modelId="{B82E614C-1829-4C72-8396-6820DB5D6F46}" type="sibTrans" cxnId="{F0028769-6BA6-4C2A-9285-40650149D4D9}">
      <dgm:prSet/>
      <dgm:spPr/>
      <dgm:t>
        <a:bodyPr/>
        <a:lstStyle/>
        <a:p>
          <a:pPr rtl="1"/>
          <a:endParaRPr lang="ar-EG"/>
        </a:p>
      </dgm:t>
    </dgm:pt>
    <dgm:pt modelId="{80E0B69B-6BDE-4750-9A13-FFC70EC112F7}">
      <dgm:prSet phldrT="[نص]" custT="1"/>
      <dgm:spPr>
        <a:solidFill>
          <a:srgbClr val="00B050"/>
        </a:solidFill>
      </dgm:spPr>
      <dgm:t>
        <a:bodyPr/>
        <a:lstStyle/>
        <a:p>
          <a:pPr rtl="1"/>
          <a:r>
            <a:rPr lang="ar-EG" sz="2400" dirty="0" smtClean="0"/>
            <a:t>لا خلاف في عدم مده (الألف)</a:t>
          </a:r>
          <a:endParaRPr lang="ar-EG" sz="2400" dirty="0"/>
        </a:p>
      </dgm:t>
    </dgm:pt>
    <dgm:pt modelId="{FC907274-963B-4006-865E-B568309CEB37}" type="parTrans" cxnId="{D4A334F8-BA91-4088-ADD4-754BE9ABEC2E}">
      <dgm:prSet/>
      <dgm:spPr/>
      <dgm:t>
        <a:bodyPr/>
        <a:lstStyle/>
        <a:p>
          <a:pPr rtl="1"/>
          <a:endParaRPr lang="ar-EG"/>
        </a:p>
      </dgm:t>
    </dgm:pt>
    <dgm:pt modelId="{9196C524-D26E-4402-8D47-52873F5C59D1}" type="sibTrans" cxnId="{D4A334F8-BA91-4088-ADD4-754BE9ABEC2E}">
      <dgm:prSet/>
      <dgm:spPr/>
      <dgm:t>
        <a:bodyPr/>
        <a:lstStyle/>
        <a:p>
          <a:pPr rtl="1"/>
          <a:endParaRPr lang="ar-EG"/>
        </a:p>
      </dgm:t>
    </dgm:pt>
    <dgm:pt modelId="{7EF458FE-1C70-4AB6-96DD-E5755ABCC1D1}" type="pres">
      <dgm:prSet presAssocID="{388CE0A8-C019-4A05-B7F2-820228F25AD5}" presName="Name0" presStyleCnt="0">
        <dgm:presLayoutVars>
          <dgm:chMax val="7"/>
          <dgm:resizeHandles val="exact"/>
        </dgm:presLayoutVars>
      </dgm:prSet>
      <dgm:spPr/>
      <dgm:t>
        <a:bodyPr/>
        <a:lstStyle/>
        <a:p>
          <a:pPr rtl="1"/>
          <a:endParaRPr lang="ar-SA"/>
        </a:p>
      </dgm:t>
    </dgm:pt>
    <dgm:pt modelId="{17613779-78AC-4D9A-B02B-2DDBB18F6683}" type="pres">
      <dgm:prSet presAssocID="{388CE0A8-C019-4A05-B7F2-820228F25AD5}" presName="comp1" presStyleCnt="0"/>
      <dgm:spPr/>
    </dgm:pt>
    <dgm:pt modelId="{DE0507F1-1EEA-4563-A362-66B193E2C656}" type="pres">
      <dgm:prSet presAssocID="{388CE0A8-C019-4A05-B7F2-820228F25AD5}" presName="circle1" presStyleLbl="node1" presStyleIdx="0" presStyleCnt="4" custScaleX="161519"/>
      <dgm:spPr/>
      <dgm:t>
        <a:bodyPr/>
        <a:lstStyle/>
        <a:p>
          <a:pPr rtl="1"/>
          <a:endParaRPr lang="ar-EG"/>
        </a:p>
      </dgm:t>
    </dgm:pt>
    <dgm:pt modelId="{0F563ACB-8159-4208-8E08-DD6B9AD60645}" type="pres">
      <dgm:prSet presAssocID="{388CE0A8-C019-4A05-B7F2-820228F25AD5}" presName="c1text" presStyleLbl="node1" presStyleIdx="0" presStyleCnt="4">
        <dgm:presLayoutVars>
          <dgm:bulletEnabled val="1"/>
        </dgm:presLayoutVars>
      </dgm:prSet>
      <dgm:spPr/>
      <dgm:t>
        <a:bodyPr/>
        <a:lstStyle/>
        <a:p>
          <a:pPr rtl="1"/>
          <a:endParaRPr lang="ar-EG"/>
        </a:p>
      </dgm:t>
    </dgm:pt>
    <dgm:pt modelId="{D98BDB7D-465A-44E9-B0E4-0EAC1E74B05E}" type="pres">
      <dgm:prSet presAssocID="{388CE0A8-C019-4A05-B7F2-820228F25AD5}" presName="comp2" presStyleCnt="0"/>
      <dgm:spPr/>
    </dgm:pt>
    <dgm:pt modelId="{B357C03E-21CF-4C80-AE47-AB971F5B63E0}" type="pres">
      <dgm:prSet presAssocID="{388CE0A8-C019-4A05-B7F2-820228F25AD5}" presName="circle2" presStyleLbl="node1" presStyleIdx="1" presStyleCnt="4" custScaleX="181252" custScaleY="90492"/>
      <dgm:spPr/>
      <dgm:t>
        <a:bodyPr/>
        <a:lstStyle/>
        <a:p>
          <a:pPr rtl="1"/>
          <a:endParaRPr lang="ar-EG"/>
        </a:p>
      </dgm:t>
    </dgm:pt>
    <dgm:pt modelId="{12EC717E-FC0F-4FF8-A8B7-5FF00A0A1E16}" type="pres">
      <dgm:prSet presAssocID="{388CE0A8-C019-4A05-B7F2-820228F25AD5}" presName="c2text" presStyleLbl="node1" presStyleIdx="1" presStyleCnt="4">
        <dgm:presLayoutVars>
          <dgm:bulletEnabled val="1"/>
        </dgm:presLayoutVars>
      </dgm:prSet>
      <dgm:spPr/>
      <dgm:t>
        <a:bodyPr/>
        <a:lstStyle/>
        <a:p>
          <a:pPr rtl="1"/>
          <a:endParaRPr lang="ar-EG"/>
        </a:p>
      </dgm:t>
    </dgm:pt>
    <dgm:pt modelId="{C4C3127A-699B-4962-A22F-051BADD23F19}" type="pres">
      <dgm:prSet presAssocID="{388CE0A8-C019-4A05-B7F2-820228F25AD5}" presName="comp3" presStyleCnt="0"/>
      <dgm:spPr/>
    </dgm:pt>
    <dgm:pt modelId="{F6415023-D6B9-4664-8C66-AFC4CC368CAE}" type="pres">
      <dgm:prSet presAssocID="{388CE0A8-C019-4A05-B7F2-820228F25AD5}" presName="circle3" presStyleLbl="node1" presStyleIdx="2" presStyleCnt="4" custScaleX="172449" custScaleY="85118" custLinFactNeighborX="-692" custLinFactNeighborY="0"/>
      <dgm:spPr/>
      <dgm:t>
        <a:bodyPr/>
        <a:lstStyle/>
        <a:p>
          <a:pPr rtl="1"/>
          <a:endParaRPr lang="ar-EG"/>
        </a:p>
      </dgm:t>
    </dgm:pt>
    <dgm:pt modelId="{A5546121-8B4B-4E6B-9EB5-9C88A9B9D7B8}" type="pres">
      <dgm:prSet presAssocID="{388CE0A8-C019-4A05-B7F2-820228F25AD5}" presName="c3text" presStyleLbl="node1" presStyleIdx="2" presStyleCnt="4">
        <dgm:presLayoutVars>
          <dgm:bulletEnabled val="1"/>
        </dgm:presLayoutVars>
      </dgm:prSet>
      <dgm:spPr/>
      <dgm:t>
        <a:bodyPr/>
        <a:lstStyle/>
        <a:p>
          <a:pPr rtl="1"/>
          <a:endParaRPr lang="ar-EG"/>
        </a:p>
      </dgm:t>
    </dgm:pt>
    <dgm:pt modelId="{C12AD153-8E16-4921-A974-748142BAE6F4}" type="pres">
      <dgm:prSet presAssocID="{388CE0A8-C019-4A05-B7F2-820228F25AD5}" presName="comp4" presStyleCnt="0"/>
      <dgm:spPr/>
    </dgm:pt>
    <dgm:pt modelId="{263E9D87-13AE-4F65-85C7-310CD8418C4E}" type="pres">
      <dgm:prSet presAssocID="{388CE0A8-C019-4A05-B7F2-820228F25AD5}" presName="circle4" presStyleLbl="node1" presStyleIdx="3" presStyleCnt="4" custScaleX="165301" custScaleY="71885"/>
      <dgm:spPr/>
      <dgm:t>
        <a:bodyPr/>
        <a:lstStyle/>
        <a:p>
          <a:pPr rtl="1"/>
          <a:endParaRPr lang="ar-EG"/>
        </a:p>
      </dgm:t>
    </dgm:pt>
    <dgm:pt modelId="{B2159DF1-C924-4E6F-910A-646C8DB93E24}" type="pres">
      <dgm:prSet presAssocID="{388CE0A8-C019-4A05-B7F2-820228F25AD5}" presName="c4text" presStyleLbl="node1" presStyleIdx="3" presStyleCnt="4">
        <dgm:presLayoutVars>
          <dgm:bulletEnabled val="1"/>
        </dgm:presLayoutVars>
      </dgm:prSet>
      <dgm:spPr/>
      <dgm:t>
        <a:bodyPr/>
        <a:lstStyle/>
        <a:p>
          <a:pPr rtl="1"/>
          <a:endParaRPr lang="ar-EG"/>
        </a:p>
      </dgm:t>
    </dgm:pt>
  </dgm:ptLst>
  <dgm:cxnLst>
    <dgm:cxn modelId="{5EC90761-75A0-44C8-9B67-966F856A0A23}" type="presOf" srcId="{3DB70DB2-0D3D-4976-85DB-A1568BC35939}" destId="{12EC717E-FC0F-4FF8-A8B7-5FF00A0A1E16}" srcOrd="1" destOrd="0" presId="urn:microsoft.com/office/officeart/2005/8/layout/venn2"/>
    <dgm:cxn modelId="{D4A334F8-BA91-4088-ADD4-754BE9ABEC2E}" srcId="{388CE0A8-C019-4A05-B7F2-820228F25AD5}" destId="{80E0B69B-6BDE-4750-9A13-FFC70EC112F7}" srcOrd="3" destOrd="0" parTransId="{FC907274-963B-4006-865E-B568309CEB37}" sibTransId="{9196C524-D26E-4402-8D47-52873F5C59D1}"/>
    <dgm:cxn modelId="{F0028769-6BA6-4C2A-9285-40650149D4D9}" srcId="{388CE0A8-C019-4A05-B7F2-820228F25AD5}" destId="{AD09A1FF-F083-4885-8335-119F0FF48555}" srcOrd="2" destOrd="0" parTransId="{2736CEEB-5FB8-4516-AF75-2B67CCCB2A0B}" sibTransId="{B82E614C-1829-4C72-8396-6820DB5D6F46}"/>
    <dgm:cxn modelId="{FFE8680D-2014-40DD-9E86-0F1BB60CB64B}" type="presOf" srcId="{AD09A1FF-F083-4885-8335-119F0FF48555}" destId="{F6415023-D6B9-4664-8C66-AFC4CC368CAE}" srcOrd="0" destOrd="0" presId="urn:microsoft.com/office/officeart/2005/8/layout/venn2"/>
    <dgm:cxn modelId="{472F7ECE-199A-4C1C-82A0-86765E40FA9F}" type="presOf" srcId="{80E0B69B-6BDE-4750-9A13-FFC70EC112F7}" destId="{B2159DF1-C924-4E6F-910A-646C8DB93E24}" srcOrd="1" destOrd="0" presId="urn:microsoft.com/office/officeart/2005/8/layout/venn2"/>
    <dgm:cxn modelId="{99A77AB4-5302-4C21-8B88-8183BBEF0E17}" type="presOf" srcId="{9381114F-29B6-4B8A-8098-D90D8B821BF2}" destId="{0F563ACB-8159-4208-8E08-DD6B9AD60645}" srcOrd="1" destOrd="0" presId="urn:microsoft.com/office/officeart/2005/8/layout/venn2"/>
    <dgm:cxn modelId="{0962AC4C-BE5D-4AC5-AADB-47476C93995F}" type="presOf" srcId="{388CE0A8-C019-4A05-B7F2-820228F25AD5}" destId="{7EF458FE-1C70-4AB6-96DD-E5755ABCC1D1}" srcOrd="0" destOrd="0" presId="urn:microsoft.com/office/officeart/2005/8/layout/venn2"/>
    <dgm:cxn modelId="{6C8ACAB8-FF6B-4149-8841-9FC0C13B3A35}" type="presOf" srcId="{80E0B69B-6BDE-4750-9A13-FFC70EC112F7}" destId="{263E9D87-13AE-4F65-85C7-310CD8418C4E}" srcOrd="0" destOrd="0" presId="urn:microsoft.com/office/officeart/2005/8/layout/venn2"/>
    <dgm:cxn modelId="{A378982F-CC47-4AF0-9A5F-E054BE8765D4}" type="presOf" srcId="{9381114F-29B6-4B8A-8098-D90D8B821BF2}" destId="{DE0507F1-1EEA-4563-A362-66B193E2C656}" srcOrd="0" destOrd="0" presId="urn:microsoft.com/office/officeart/2005/8/layout/venn2"/>
    <dgm:cxn modelId="{72D33499-29DC-43A4-BD2E-BE8E4A3CD9E0}" type="presOf" srcId="{3DB70DB2-0D3D-4976-85DB-A1568BC35939}" destId="{B357C03E-21CF-4C80-AE47-AB971F5B63E0}" srcOrd="0" destOrd="0" presId="urn:microsoft.com/office/officeart/2005/8/layout/venn2"/>
    <dgm:cxn modelId="{DB54C650-3023-46ED-B496-A62C47CF57C3}" srcId="{388CE0A8-C019-4A05-B7F2-820228F25AD5}" destId="{3DB70DB2-0D3D-4976-85DB-A1568BC35939}" srcOrd="1" destOrd="0" parTransId="{F4D0A7E0-8533-47EC-9D63-15AD26A503DF}" sibTransId="{FC14AC1C-E2CD-418A-9EE2-7DF9136C2B6D}"/>
    <dgm:cxn modelId="{8A51C721-200F-44BA-ACB1-D21BAD2D8CB2}" srcId="{388CE0A8-C019-4A05-B7F2-820228F25AD5}" destId="{9381114F-29B6-4B8A-8098-D90D8B821BF2}" srcOrd="0" destOrd="0" parTransId="{F86E0368-1C1F-454F-8815-A69C7594163B}" sibTransId="{F22BDDC4-B072-4248-8DD6-32AC3BEBFA1C}"/>
    <dgm:cxn modelId="{F3AC6DF3-B81E-4F9E-AAD2-96AA8434C1E2}" type="presOf" srcId="{AD09A1FF-F083-4885-8335-119F0FF48555}" destId="{A5546121-8B4B-4E6B-9EB5-9C88A9B9D7B8}" srcOrd="1" destOrd="0" presId="urn:microsoft.com/office/officeart/2005/8/layout/venn2"/>
    <dgm:cxn modelId="{89013FCE-A6BA-44DB-9DDE-3E59281BF8E6}" type="presParOf" srcId="{7EF458FE-1C70-4AB6-96DD-E5755ABCC1D1}" destId="{17613779-78AC-4D9A-B02B-2DDBB18F6683}" srcOrd="0" destOrd="0" presId="urn:microsoft.com/office/officeart/2005/8/layout/venn2"/>
    <dgm:cxn modelId="{403DAF3E-9477-45A9-BCB7-27DAF8630F27}" type="presParOf" srcId="{17613779-78AC-4D9A-B02B-2DDBB18F6683}" destId="{DE0507F1-1EEA-4563-A362-66B193E2C656}" srcOrd="0" destOrd="0" presId="urn:microsoft.com/office/officeart/2005/8/layout/venn2"/>
    <dgm:cxn modelId="{468BEC6D-CDB5-463E-B2F8-BFD64A0F174D}" type="presParOf" srcId="{17613779-78AC-4D9A-B02B-2DDBB18F6683}" destId="{0F563ACB-8159-4208-8E08-DD6B9AD60645}" srcOrd="1" destOrd="0" presId="urn:microsoft.com/office/officeart/2005/8/layout/venn2"/>
    <dgm:cxn modelId="{225A4392-F88A-452A-A57B-2A2E62197298}" type="presParOf" srcId="{7EF458FE-1C70-4AB6-96DD-E5755ABCC1D1}" destId="{D98BDB7D-465A-44E9-B0E4-0EAC1E74B05E}" srcOrd="1" destOrd="0" presId="urn:microsoft.com/office/officeart/2005/8/layout/venn2"/>
    <dgm:cxn modelId="{8BFD1BF3-0DE2-4302-BC4F-C693CF706C8C}" type="presParOf" srcId="{D98BDB7D-465A-44E9-B0E4-0EAC1E74B05E}" destId="{B357C03E-21CF-4C80-AE47-AB971F5B63E0}" srcOrd="0" destOrd="0" presId="urn:microsoft.com/office/officeart/2005/8/layout/venn2"/>
    <dgm:cxn modelId="{F57BDE22-0529-46B4-AB87-F4DCF9DD00D3}" type="presParOf" srcId="{D98BDB7D-465A-44E9-B0E4-0EAC1E74B05E}" destId="{12EC717E-FC0F-4FF8-A8B7-5FF00A0A1E16}" srcOrd="1" destOrd="0" presId="urn:microsoft.com/office/officeart/2005/8/layout/venn2"/>
    <dgm:cxn modelId="{B0A6B776-12BD-40B8-A534-490BA9FA5F7B}" type="presParOf" srcId="{7EF458FE-1C70-4AB6-96DD-E5755ABCC1D1}" destId="{C4C3127A-699B-4962-A22F-051BADD23F19}" srcOrd="2" destOrd="0" presId="urn:microsoft.com/office/officeart/2005/8/layout/venn2"/>
    <dgm:cxn modelId="{5F7C7366-91FC-427B-96E0-0FBE13CFE9A7}" type="presParOf" srcId="{C4C3127A-699B-4962-A22F-051BADD23F19}" destId="{F6415023-D6B9-4664-8C66-AFC4CC368CAE}" srcOrd="0" destOrd="0" presId="urn:microsoft.com/office/officeart/2005/8/layout/venn2"/>
    <dgm:cxn modelId="{40B84DEA-6BB0-4ED5-BE38-21995421524C}" type="presParOf" srcId="{C4C3127A-699B-4962-A22F-051BADD23F19}" destId="{A5546121-8B4B-4E6B-9EB5-9C88A9B9D7B8}" srcOrd="1" destOrd="0" presId="urn:microsoft.com/office/officeart/2005/8/layout/venn2"/>
    <dgm:cxn modelId="{A01CEF66-5404-499A-A82D-746DD0415B7F}" type="presParOf" srcId="{7EF458FE-1C70-4AB6-96DD-E5755ABCC1D1}" destId="{C12AD153-8E16-4921-A974-748142BAE6F4}" srcOrd="3" destOrd="0" presId="urn:microsoft.com/office/officeart/2005/8/layout/venn2"/>
    <dgm:cxn modelId="{B4858B0C-8698-4DE9-9428-9E8DE8663560}" type="presParOf" srcId="{C12AD153-8E16-4921-A974-748142BAE6F4}" destId="{263E9D87-13AE-4F65-85C7-310CD8418C4E}" srcOrd="0" destOrd="0" presId="urn:microsoft.com/office/officeart/2005/8/layout/venn2"/>
    <dgm:cxn modelId="{2E18DBA1-957E-4FDC-9782-FDEA8B5D8E94}" type="presParOf" srcId="{C12AD153-8E16-4921-A974-748142BAE6F4}" destId="{B2159DF1-C924-4E6F-910A-646C8DB93E24}" srcOrd="1" destOrd="0" presId="urn:microsoft.com/office/officeart/2005/8/layout/venn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A91FBA-5181-4369-97A8-E21A1E7299F9}" type="doc">
      <dgm:prSet loTypeId="urn:microsoft.com/office/officeart/2005/8/layout/process4" loCatId="list" qsTypeId="urn:microsoft.com/office/officeart/2005/8/quickstyle/simple1" qsCatId="simple" csTypeId="urn:microsoft.com/office/officeart/2005/8/colors/accent1_2" csCatId="accent1" phldr="1"/>
      <dgm:spPr/>
      <dgm:t>
        <a:bodyPr/>
        <a:lstStyle/>
        <a:p>
          <a:pPr rtl="1"/>
          <a:endParaRPr lang="ar-SA"/>
        </a:p>
      </dgm:t>
    </dgm:pt>
    <dgm:pt modelId="{E6C7F3E5-6936-44DF-93CE-F0B11DDBEBA6}">
      <dgm:prSet phldrT="[نص]">
        <dgm:style>
          <a:lnRef idx="1">
            <a:schemeClr val="accent6"/>
          </a:lnRef>
          <a:fillRef idx="2">
            <a:schemeClr val="accent6"/>
          </a:fillRef>
          <a:effectRef idx="1">
            <a:schemeClr val="accent6"/>
          </a:effectRef>
          <a:fontRef idx="minor">
            <a:schemeClr val="dk1"/>
          </a:fontRef>
        </dgm:style>
      </dgm:prSet>
      <dgm:spPr/>
      <dgm:t>
        <a:bodyPr/>
        <a:lstStyle/>
        <a:p>
          <a:pPr rtl="1"/>
          <a:r>
            <a:rPr lang="ar-KW" dirty="0" smtClean="0"/>
            <a:t>كنتم</a:t>
          </a:r>
          <a:endParaRPr lang="ar-SA" dirty="0"/>
        </a:p>
      </dgm:t>
    </dgm:pt>
    <dgm:pt modelId="{EE2DC5C6-1326-473D-A626-B16D3B5149F5}" type="parTrans" cxnId="{46B82B07-BC2E-481F-B4E5-2FA85C257206}">
      <dgm:prSet/>
      <dgm:spPr/>
      <dgm:t>
        <a:bodyPr/>
        <a:lstStyle/>
        <a:p>
          <a:pPr rtl="1"/>
          <a:endParaRPr lang="ar-SA"/>
        </a:p>
      </dgm:t>
    </dgm:pt>
    <dgm:pt modelId="{D3D2D3E8-D4B0-4E36-AB84-E895C8FA95C0}" type="sibTrans" cxnId="{46B82B07-BC2E-481F-B4E5-2FA85C257206}">
      <dgm:prSet/>
      <dgm:spPr/>
      <dgm:t>
        <a:bodyPr/>
        <a:lstStyle/>
        <a:p>
          <a:pPr rtl="1"/>
          <a:endParaRPr lang="ar-SA"/>
        </a:p>
      </dgm:t>
    </dgm:pt>
    <dgm:pt modelId="{7C54BE7D-6FAD-4D22-826A-5F2441A2C130}">
      <dgm:prSet phldrT="[نص]"/>
      <dgm:spPr/>
      <dgm:t>
        <a:bodyPr/>
        <a:lstStyle/>
        <a:p>
          <a:pPr rtl="1"/>
          <a:r>
            <a:rPr lang="ar-KW" dirty="0" smtClean="0"/>
            <a:t>كونتم</a:t>
          </a:r>
          <a:endParaRPr lang="ar-SA" dirty="0"/>
        </a:p>
      </dgm:t>
    </dgm:pt>
    <dgm:pt modelId="{107FB1D4-E446-4C59-B346-0497E4F8592B}" type="parTrans" cxnId="{A11C6DD8-E315-4DFB-B41F-F4DB389950BF}">
      <dgm:prSet/>
      <dgm:spPr/>
      <dgm:t>
        <a:bodyPr/>
        <a:lstStyle/>
        <a:p>
          <a:pPr rtl="1"/>
          <a:endParaRPr lang="ar-SA"/>
        </a:p>
      </dgm:t>
    </dgm:pt>
    <dgm:pt modelId="{9D39E86D-8D71-4AB2-8A47-BA32F7C4B90B}" type="sibTrans" cxnId="{A11C6DD8-E315-4DFB-B41F-F4DB389950BF}">
      <dgm:prSet/>
      <dgm:spPr/>
      <dgm:t>
        <a:bodyPr/>
        <a:lstStyle/>
        <a:p>
          <a:pPr rtl="1"/>
          <a:endParaRPr lang="ar-SA"/>
        </a:p>
      </dgm:t>
    </dgm:pt>
    <dgm:pt modelId="{3FD15807-2FA4-4064-8592-CEE2E0B3246F}" type="pres">
      <dgm:prSet presAssocID="{95A91FBA-5181-4369-97A8-E21A1E7299F9}" presName="Name0" presStyleCnt="0">
        <dgm:presLayoutVars>
          <dgm:dir/>
          <dgm:animLvl val="lvl"/>
          <dgm:resizeHandles val="exact"/>
        </dgm:presLayoutVars>
      </dgm:prSet>
      <dgm:spPr/>
      <dgm:t>
        <a:bodyPr/>
        <a:lstStyle/>
        <a:p>
          <a:pPr rtl="1"/>
          <a:endParaRPr lang="ar-SA"/>
        </a:p>
      </dgm:t>
    </dgm:pt>
    <dgm:pt modelId="{1406DF52-9144-4F6A-B1CD-AFE09C126E23}" type="pres">
      <dgm:prSet presAssocID="{E6C7F3E5-6936-44DF-93CE-F0B11DDBEBA6}" presName="boxAndChildren" presStyleCnt="0"/>
      <dgm:spPr/>
    </dgm:pt>
    <dgm:pt modelId="{A4782F5F-A3A5-4744-8FBE-A4250F58EFA9}" type="pres">
      <dgm:prSet presAssocID="{E6C7F3E5-6936-44DF-93CE-F0B11DDBEBA6}" presName="parentTextBox" presStyleLbl="node1" presStyleIdx="0" presStyleCnt="1"/>
      <dgm:spPr/>
      <dgm:t>
        <a:bodyPr/>
        <a:lstStyle/>
        <a:p>
          <a:pPr rtl="1"/>
          <a:endParaRPr lang="ar-SA"/>
        </a:p>
      </dgm:t>
    </dgm:pt>
    <dgm:pt modelId="{9E25BBD3-6FF6-4D1F-A20D-70C9BCDA4077}" type="pres">
      <dgm:prSet presAssocID="{E6C7F3E5-6936-44DF-93CE-F0B11DDBEBA6}" presName="entireBox" presStyleLbl="node1" presStyleIdx="0" presStyleCnt="1" custLinFactX="-100000" custLinFactNeighborX="-137836" custLinFactNeighborY="13282"/>
      <dgm:spPr/>
      <dgm:t>
        <a:bodyPr/>
        <a:lstStyle/>
        <a:p>
          <a:pPr rtl="1"/>
          <a:endParaRPr lang="ar-SA"/>
        </a:p>
      </dgm:t>
    </dgm:pt>
    <dgm:pt modelId="{0BC44AC3-8685-4013-9A08-98CA3345EBC5}" type="pres">
      <dgm:prSet presAssocID="{E6C7F3E5-6936-44DF-93CE-F0B11DDBEBA6}" presName="descendantBox" presStyleCnt="0"/>
      <dgm:spPr/>
    </dgm:pt>
    <dgm:pt modelId="{2A305104-DA7F-45FE-86C0-91B630BD354C}" type="pres">
      <dgm:prSet presAssocID="{7C54BE7D-6FAD-4D22-826A-5F2441A2C130}" presName="childTextBox" presStyleLbl="fgAccFollowNode1" presStyleIdx="0" presStyleCnt="1">
        <dgm:presLayoutVars>
          <dgm:bulletEnabled val="1"/>
        </dgm:presLayoutVars>
      </dgm:prSet>
      <dgm:spPr/>
      <dgm:t>
        <a:bodyPr/>
        <a:lstStyle/>
        <a:p>
          <a:pPr rtl="1"/>
          <a:endParaRPr lang="ar-SA"/>
        </a:p>
      </dgm:t>
    </dgm:pt>
  </dgm:ptLst>
  <dgm:cxnLst>
    <dgm:cxn modelId="{46B82B07-BC2E-481F-B4E5-2FA85C257206}" srcId="{95A91FBA-5181-4369-97A8-E21A1E7299F9}" destId="{E6C7F3E5-6936-44DF-93CE-F0B11DDBEBA6}" srcOrd="0" destOrd="0" parTransId="{EE2DC5C6-1326-473D-A626-B16D3B5149F5}" sibTransId="{D3D2D3E8-D4B0-4E36-AB84-E895C8FA95C0}"/>
    <dgm:cxn modelId="{DC80CFF8-4EA2-4EB2-A990-422D74435852}" type="presOf" srcId="{7C54BE7D-6FAD-4D22-826A-5F2441A2C130}" destId="{2A305104-DA7F-45FE-86C0-91B630BD354C}" srcOrd="0" destOrd="0" presId="urn:microsoft.com/office/officeart/2005/8/layout/process4"/>
    <dgm:cxn modelId="{108F75C2-57F7-42B8-A656-172A1A7F46E0}" type="presOf" srcId="{E6C7F3E5-6936-44DF-93CE-F0B11DDBEBA6}" destId="{9E25BBD3-6FF6-4D1F-A20D-70C9BCDA4077}" srcOrd="1" destOrd="0" presId="urn:microsoft.com/office/officeart/2005/8/layout/process4"/>
    <dgm:cxn modelId="{A11C6DD8-E315-4DFB-B41F-F4DB389950BF}" srcId="{E6C7F3E5-6936-44DF-93CE-F0B11DDBEBA6}" destId="{7C54BE7D-6FAD-4D22-826A-5F2441A2C130}" srcOrd="0" destOrd="0" parTransId="{107FB1D4-E446-4C59-B346-0497E4F8592B}" sibTransId="{9D39E86D-8D71-4AB2-8A47-BA32F7C4B90B}"/>
    <dgm:cxn modelId="{6B99E074-2D76-4866-9F1F-C4F7589B89BC}" type="presOf" srcId="{E6C7F3E5-6936-44DF-93CE-F0B11DDBEBA6}" destId="{A4782F5F-A3A5-4744-8FBE-A4250F58EFA9}" srcOrd="0" destOrd="0" presId="urn:microsoft.com/office/officeart/2005/8/layout/process4"/>
    <dgm:cxn modelId="{3A05E31A-7555-4CDD-B57F-5F5EC4B3CC22}" type="presOf" srcId="{95A91FBA-5181-4369-97A8-E21A1E7299F9}" destId="{3FD15807-2FA4-4064-8592-CEE2E0B3246F}" srcOrd="0" destOrd="0" presId="urn:microsoft.com/office/officeart/2005/8/layout/process4"/>
    <dgm:cxn modelId="{0E8F0468-3FB7-476A-9033-752ABEE66A72}" type="presParOf" srcId="{3FD15807-2FA4-4064-8592-CEE2E0B3246F}" destId="{1406DF52-9144-4F6A-B1CD-AFE09C126E23}" srcOrd="0" destOrd="0" presId="urn:microsoft.com/office/officeart/2005/8/layout/process4"/>
    <dgm:cxn modelId="{4221D23D-8952-4119-8739-D3A3CF2AF8F8}" type="presParOf" srcId="{1406DF52-9144-4F6A-B1CD-AFE09C126E23}" destId="{A4782F5F-A3A5-4744-8FBE-A4250F58EFA9}" srcOrd="0" destOrd="0" presId="urn:microsoft.com/office/officeart/2005/8/layout/process4"/>
    <dgm:cxn modelId="{05698788-61F8-498F-80D3-56B370521D90}" type="presParOf" srcId="{1406DF52-9144-4F6A-B1CD-AFE09C126E23}" destId="{9E25BBD3-6FF6-4D1F-A20D-70C9BCDA4077}" srcOrd="1" destOrd="0" presId="urn:microsoft.com/office/officeart/2005/8/layout/process4"/>
    <dgm:cxn modelId="{38474813-EED3-4AE4-BB35-98A92C9CD6C5}" type="presParOf" srcId="{1406DF52-9144-4F6A-B1CD-AFE09C126E23}" destId="{0BC44AC3-8685-4013-9A08-98CA3345EBC5}" srcOrd="2" destOrd="0" presId="urn:microsoft.com/office/officeart/2005/8/layout/process4"/>
    <dgm:cxn modelId="{089CED47-A88C-42E5-A512-4783B305642E}" type="presParOf" srcId="{0BC44AC3-8685-4013-9A08-98CA3345EBC5}" destId="{2A305104-DA7F-45FE-86C0-91B630BD354C}" srcOrd="0" destOrd="0" presId="urn:microsoft.com/office/officeart/2005/8/layout/process4"/>
  </dgm:cxnLst>
  <dgm:bg/>
  <dgm:whole/>
  <dgm:extLst>
    <a:ext uri="http://schemas.microsoft.com/office/drawing/2008/diagram">
      <dsp:dataModelExt xmlns=""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5A91FBA-5181-4369-97A8-E21A1E7299F9}" type="doc">
      <dgm:prSet loTypeId="urn:microsoft.com/office/officeart/2005/8/layout/process4" loCatId="list" qsTypeId="urn:microsoft.com/office/officeart/2005/8/quickstyle/simple1" qsCatId="simple" csTypeId="urn:microsoft.com/office/officeart/2005/8/colors/accent1_2" csCatId="accent1" phldr="1"/>
      <dgm:spPr/>
      <dgm:t>
        <a:bodyPr/>
        <a:lstStyle/>
        <a:p>
          <a:pPr rtl="1"/>
          <a:endParaRPr lang="ar-SA"/>
        </a:p>
      </dgm:t>
    </dgm:pt>
    <dgm:pt modelId="{E6C7F3E5-6936-44DF-93CE-F0B11DDBEBA6}">
      <dgm:prSet phldrT="[نص]">
        <dgm:style>
          <a:lnRef idx="1">
            <a:schemeClr val="accent6"/>
          </a:lnRef>
          <a:fillRef idx="2">
            <a:schemeClr val="accent6"/>
          </a:fillRef>
          <a:effectRef idx="1">
            <a:schemeClr val="accent6"/>
          </a:effectRef>
          <a:fontRef idx="minor">
            <a:schemeClr val="dk1"/>
          </a:fontRef>
        </dgm:style>
      </dgm:prSet>
      <dgm:spPr/>
      <dgm:t>
        <a:bodyPr/>
        <a:lstStyle/>
        <a:p>
          <a:pPr rtl="1"/>
          <a:r>
            <a:rPr lang="ar-KW" dirty="0" smtClean="0"/>
            <a:t>منكم</a:t>
          </a:r>
          <a:endParaRPr lang="ar-SA" dirty="0"/>
        </a:p>
      </dgm:t>
    </dgm:pt>
    <dgm:pt modelId="{EE2DC5C6-1326-473D-A626-B16D3B5149F5}" type="parTrans" cxnId="{46B82B07-BC2E-481F-B4E5-2FA85C257206}">
      <dgm:prSet/>
      <dgm:spPr/>
      <dgm:t>
        <a:bodyPr/>
        <a:lstStyle/>
        <a:p>
          <a:pPr rtl="1"/>
          <a:endParaRPr lang="ar-SA"/>
        </a:p>
      </dgm:t>
    </dgm:pt>
    <dgm:pt modelId="{D3D2D3E8-D4B0-4E36-AB84-E895C8FA95C0}" type="sibTrans" cxnId="{46B82B07-BC2E-481F-B4E5-2FA85C257206}">
      <dgm:prSet/>
      <dgm:spPr/>
      <dgm:t>
        <a:bodyPr/>
        <a:lstStyle/>
        <a:p>
          <a:pPr rtl="1"/>
          <a:endParaRPr lang="ar-SA"/>
        </a:p>
      </dgm:t>
    </dgm:pt>
    <dgm:pt modelId="{7C54BE7D-6FAD-4D22-826A-5F2441A2C130}">
      <dgm:prSet phldrT="[نص]"/>
      <dgm:spPr/>
      <dgm:t>
        <a:bodyPr/>
        <a:lstStyle/>
        <a:p>
          <a:pPr rtl="1"/>
          <a:r>
            <a:rPr lang="ar-KW" dirty="0" smtClean="0"/>
            <a:t>مينكم</a:t>
          </a:r>
          <a:endParaRPr lang="ar-SA" dirty="0"/>
        </a:p>
      </dgm:t>
    </dgm:pt>
    <dgm:pt modelId="{107FB1D4-E446-4C59-B346-0497E4F8592B}" type="parTrans" cxnId="{A11C6DD8-E315-4DFB-B41F-F4DB389950BF}">
      <dgm:prSet/>
      <dgm:spPr/>
      <dgm:t>
        <a:bodyPr/>
        <a:lstStyle/>
        <a:p>
          <a:pPr rtl="1"/>
          <a:endParaRPr lang="ar-SA"/>
        </a:p>
      </dgm:t>
    </dgm:pt>
    <dgm:pt modelId="{9D39E86D-8D71-4AB2-8A47-BA32F7C4B90B}" type="sibTrans" cxnId="{A11C6DD8-E315-4DFB-B41F-F4DB389950BF}">
      <dgm:prSet/>
      <dgm:spPr/>
      <dgm:t>
        <a:bodyPr/>
        <a:lstStyle/>
        <a:p>
          <a:pPr rtl="1"/>
          <a:endParaRPr lang="ar-SA"/>
        </a:p>
      </dgm:t>
    </dgm:pt>
    <dgm:pt modelId="{3FD15807-2FA4-4064-8592-CEE2E0B3246F}" type="pres">
      <dgm:prSet presAssocID="{95A91FBA-5181-4369-97A8-E21A1E7299F9}" presName="Name0" presStyleCnt="0">
        <dgm:presLayoutVars>
          <dgm:dir/>
          <dgm:animLvl val="lvl"/>
          <dgm:resizeHandles val="exact"/>
        </dgm:presLayoutVars>
      </dgm:prSet>
      <dgm:spPr/>
      <dgm:t>
        <a:bodyPr/>
        <a:lstStyle/>
        <a:p>
          <a:pPr rtl="1"/>
          <a:endParaRPr lang="ar-SA"/>
        </a:p>
      </dgm:t>
    </dgm:pt>
    <dgm:pt modelId="{1406DF52-9144-4F6A-B1CD-AFE09C126E23}" type="pres">
      <dgm:prSet presAssocID="{E6C7F3E5-6936-44DF-93CE-F0B11DDBEBA6}" presName="boxAndChildren" presStyleCnt="0"/>
      <dgm:spPr/>
    </dgm:pt>
    <dgm:pt modelId="{A4782F5F-A3A5-4744-8FBE-A4250F58EFA9}" type="pres">
      <dgm:prSet presAssocID="{E6C7F3E5-6936-44DF-93CE-F0B11DDBEBA6}" presName="parentTextBox" presStyleLbl="node1" presStyleIdx="0" presStyleCnt="1"/>
      <dgm:spPr/>
      <dgm:t>
        <a:bodyPr/>
        <a:lstStyle/>
        <a:p>
          <a:pPr rtl="1"/>
          <a:endParaRPr lang="ar-SA"/>
        </a:p>
      </dgm:t>
    </dgm:pt>
    <dgm:pt modelId="{9E25BBD3-6FF6-4D1F-A20D-70C9BCDA4077}" type="pres">
      <dgm:prSet presAssocID="{E6C7F3E5-6936-44DF-93CE-F0B11DDBEBA6}" presName="entireBox" presStyleLbl="node1" presStyleIdx="0" presStyleCnt="1" custLinFactNeighborY="-4655"/>
      <dgm:spPr/>
      <dgm:t>
        <a:bodyPr/>
        <a:lstStyle/>
        <a:p>
          <a:pPr rtl="1"/>
          <a:endParaRPr lang="ar-SA"/>
        </a:p>
      </dgm:t>
    </dgm:pt>
    <dgm:pt modelId="{0BC44AC3-8685-4013-9A08-98CA3345EBC5}" type="pres">
      <dgm:prSet presAssocID="{E6C7F3E5-6936-44DF-93CE-F0B11DDBEBA6}" presName="descendantBox" presStyleCnt="0"/>
      <dgm:spPr/>
    </dgm:pt>
    <dgm:pt modelId="{2A305104-DA7F-45FE-86C0-91B630BD354C}" type="pres">
      <dgm:prSet presAssocID="{7C54BE7D-6FAD-4D22-826A-5F2441A2C130}" presName="childTextBox" presStyleLbl="fgAccFollowNode1" presStyleIdx="0" presStyleCnt="1">
        <dgm:presLayoutVars>
          <dgm:bulletEnabled val="1"/>
        </dgm:presLayoutVars>
      </dgm:prSet>
      <dgm:spPr/>
      <dgm:t>
        <a:bodyPr/>
        <a:lstStyle/>
        <a:p>
          <a:pPr rtl="1"/>
          <a:endParaRPr lang="ar-SA"/>
        </a:p>
      </dgm:t>
    </dgm:pt>
  </dgm:ptLst>
  <dgm:cxnLst>
    <dgm:cxn modelId="{46B82B07-BC2E-481F-B4E5-2FA85C257206}" srcId="{95A91FBA-5181-4369-97A8-E21A1E7299F9}" destId="{E6C7F3E5-6936-44DF-93CE-F0B11DDBEBA6}" srcOrd="0" destOrd="0" parTransId="{EE2DC5C6-1326-473D-A626-B16D3B5149F5}" sibTransId="{D3D2D3E8-D4B0-4E36-AB84-E895C8FA95C0}"/>
    <dgm:cxn modelId="{389D57F4-1996-4F32-95CF-CD5770804A02}" type="presOf" srcId="{E6C7F3E5-6936-44DF-93CE-F0B11DDBEBA6}" destId="{9E25BBD3-6FF6-4D1F-A20D-70C9BCDA4077}" srcOrd="1" destOrd="0" presId="urn:microsoft.com/office/officeart/2005/8/layout/process4"/>
    <dgm:cxn modelId="{467BA604-4F21-4BA3-81C5-69559393067E}" type="presOf" srcId="{E6C7F3E5-6936-44DF-93CE-F0B11DDBEBA6}" destId="{A4782F5F-A3A5-4744-8FBE-A4250F58EFA9}" srcOrd="0" destOrd="0" presId="urn:microsoft.com/office/officeart/2005/8/layout/process4"/>
    <dgm:cxn modelId="{C4F08346-E325-41C4-BA1C-6019678F5C78}" type="presOf" srcId="{95A91FBA-5181-4369-97A8-E21A1E7299F9}" destId="{3FD15807-2FA4-4064-8592-CEE2E0B3246F}" srcOrd="0" destOrd="0" presId="urn:microsoft.com/office/officeart/2005/8/layout/process4"/>
    <dgm:cxn modelId="{A11C6DD8-E315-4DFB-B41F-F4DB389950BF}" srcId="{E6C7F3E5-6936-44DF-93CE-F0B11DDBEBA6}" destId="{7C54BE7D-6FAD-4D22-826A-5F2441A2C130}" srcOrd="0" destOrd="0" parTransId="{107FB1D4-E446-4C59-B346-0497E4F8592B}" sibTransId="{9D39E86D-8D71-4AB2-8A47-BA32F7C4B90B}"/>
    <dgm:cxn modelId="{8C20B030-9D10-48DC-8FD3-9011AC9793A2}" type="presOf" srcId="{7C54BE7D-6FAD-4D22-826A-5F2441A2C130}" destId="{2A305104-DA7F-45FE-86C0-91B630BD354C}" srcOrd="0" destOrd="0" presId="urn:microsoft.com/office/officeart/2005/8/layout/process4"/>
    <dgm:cxn modelId="{C71FAB93-C15F-4881-8F2C-3FBB4E186606}" type="presParOf" srcId="{3FD15807-2FA4-4064-8592-CEE2E0B3246F}" destId="{1406DF52-9144-4F6A-B1CD-AFE09C126E23}" srcOrd="0" destOrd="0" presId="urn:microsoft.com/office/officeart/2005/8/layout/process4"/>
    <dgm:cxn modelId="{207D9DF9-6FD8-40C5-A5C6-BF070B7C115C}" type="presParOf" srcId="{1406DF52-9144-4F6A-B1CD-AFE09C126E23}" destId="{A4782F5F-A3A5-4744-8FBE-A4250F58EFA9}" srcOrd="0" destOrd="0" presId="urn:microsoft.com/office/officeart/2005/8/layout/process4"/>
    <dgm:cxn modelId="{63715754-D409-4922-996B-30AD05B32A12}" type="presParOf" srcId="{1406DF52-9144-4F6A-B1CD-AFE09C126E23}" destId="{9E25BBD3-6FF6-4D1F-A20D-70C9BCDA4077}" srcOrd="1" destOrd="0" presId="urn:microsoft.com/office/officeart/2005/8/layout/process4"/>
    <dgm:cxn modelId="{916377CE-6545-43ED-BFF5-671B5CE070DE}" type="presParOf" srcId="{1406DF52-9144-4F6A-B1CD-AFE09C126E23}" destId="{0BC44AC3-8685-4013-9A08-98CA3345EBC5}" srcOrd="2" destOrd="0" presId="urn:microsoft.com/office/officeart/2005/8/layout/process4"/>
    <dgm:cxn modelId="{7CADBFA7-7739-443F-9AD1-E30FDD145E2C}" type="presParOf" srcId="{0BC44AC3-8685-4013-9A08-98CA3345EBC5}" destId="{2A305104-DA7F-45FE-86C0-91B630BD354C}" srcOrd="0" destOrd="0" presId="urn:microsoft.com/office/officeart/2005/8/layout/process4"/>
  </dgm:cxnLst>
  <dgm:bg/>
  <dgm:whole/>
  <dgm:extLst>
    <a:ext uri="http://schemas.microsoft.com/office/drawing/2008/diagram">
      <dsp:dataModelExt xmlns=""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901EA1E-8833-4540-9635-39C2C9CDEF56}"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pPr rtl="1"/>
          <a:endParaRPr lang="ar-SA"/>
        </a:p>
      </dgm:t>
    </dgm:pt>
    <dgm:pt modelId="{BD69CAFA-8FA3-4842-903C-34595ADFB718}">
      <dgm:prSet/>
      <dgm:spPr/>
      <dgm:t>
        <a:bodyPr/>
        <a:lstStyle/>
        <a:p>
          <a:pPr rtl="1"/>
          <a:r>
            <a:rPr lang="ar-KW" dirty="0" smtClean="0"/>
            <a:t>حكم لام أل ولام الفعل</a:t>
          </a:r>
          <a:endParaRPr lang="ar-SA" dirty="0"/>
        </a:p>
      </dgm:t>
    </dgm:pt>
    <dgm:pt modelId="{126422E9-2F26-4675-BC89-7AEFE44C1BD7}" type="parTrans" cxnId="{DF1CA61F-80CB-4512-9E4C-A2611CB48245}">
      <dgm:prSet/>
      <dgm:spPr/>
      <dgm:t>
        <a:bodyPr/>
        <a:lstStyle/>
        <a:p>
          <a:pPr rtl="1"/>
          <a:endParaRPr lang="ar-SA"/>
        </a:p>
      </dgm:t>
    </dgm:pt>
    <dgm:pt modelId="{6421585D-E03A-4643-888D-9DC7844A7F92}" type="sibTrans" cxnId="{DF1CA61F-80CB-4512-9E4C-A2611CB48245}">
      <dgm:prSet/>
      <dgm:spPr/>
      <dgm:t>
        <a:bodyPr/>
        <a:lstStyle/>
        <a:p>
          <a:pPr rtl="1"/>
          <a:endParaRPr lang="ar-SA"/>
        </a:p>
      </dgm:t>
    </dgm:pt>
    <dgm:pt modelId="{DB2082C0-C517-421C-A120-33E42669D60B}">
      <dgm:prSet/>
      <dgm:spPr/>
      <dgm:t>
        <a:bodyPr/>
        <a:lstStyle/>
        <a:p>
          <a:pPr algn="ctr" rtl="1"/>
          <a:r>
            <a:rPr lang="ar-KW" dirty="0" smtClean="0">
              <a:latin typeface="Lotus Linotype" pitchFamily="2" charset="-78"/>
              <a:cs typeface="Lotus Linotype" pitchFamily="2" charset="-78"/>
            </a:rPr>
            <a:t>أحكام لام أل ولام الفعل</a:t>
          </a:r>
          <a:endParaRPr lang="ar-SA" dirty="0">
            <a:latin typeface="Lotus Linotype" pitchFamily="2" charset="-78"/>
            <a:cs typeface="Lotus Linotype" pitchFamily="2" charset="-78"/>
          </a:endParaRPr>
        </a:p>
      </dgm:t>
    </dgm:pt>
    <dgm:pt modelId="{ADFB0D85-96FA-4236-9996-89AA930C0E0A}" type="parTrans" cxnId="{C05F2B21-5FD2-4FB0-8845-8F8FADEC269D}">
      <dgm:prSet/>
      <dgm:spPr/>
      <dgm:t>
        <a:bodyPr/>
        <a:lstStyle/>
        <a:p>
          <a:pPr rtl="1"/>
          <a:endParaRPr lang="ar-SA"/>
        </a:p>
      </dgm:t>
    </dgm:pt>
    <dgm:pt modelId="{DDB8B113-F7C0-4E60-B3B6-17C91533DAE1}" type="sibTrans" cxnId="{C05F2B21-5FD2-4FB0-8845-8F8FADEC269D}">
      <dgm:prSet/>
      <dgm:spPr/>
      <dgm:t>
        <a:bodyPr/>
        <a:lstStyle/>
        <a:p>
          <a:pPr rtl="1"/>
          <a:endParaRPr lang="ar-SA"/>
        </a:p>
      </dgm:t>
    </dgm:pt>
    <dgm:pt modelId="{21D72D55-7398-4B0A-8D3F-700034E235AF}" type="pres">
      <dgm:prSet presAssocID="{1901EA1E-8833-4540-9635-39C2C9CDEF56}" presName="linearFlow" presStyleCnt="0">
        <dgm:presLayoutVars>
          <dgm:dir/>
          <dgm:animLvl val="lvl"/>
          <dgm:resizeHandles val="exact"/>
        </dgm:presLayoutVars>
      </dgm:prSet>
      <dgm:spPr/>
      <dgm:t>
        <a:bodyPr/>
        <a:lstStyle/>
        <a:p>
          <a:pPr rtl="1"/>
          <a:endParaRPr lang="ar-SA"/>
        </a:p>
      </dgm:t>
    </dgm:pt>
    <dgm:pt modelId="{EC0E9C04-B332-4DF2-8E69-6039EFB32CF9}" type="pres">
      <dgm:prSet presAssocID="{BD69CAFA-8FA3-4842-903C-34595ADFB718}" presName="composite" presStyleCnt="0"/>
      <dgm:spPr/>
    </dgm:pt>
    <dgm:pt modelId="{3989F82A-A7DD-45B0-A639-769AEE557135}" type="pres">
      <dgm:prSet presAssocID="{BD69CAFA-8FA3-4842-903C-34595ADFB718}" presName="parentText" presStyleLbl="alignNode1" presStyleIdx="0" presStyleCnt="1">
        <dgm:presLayoutVars>
          <dgm:chMax val="1"/>
          <dgm:bulletEnabled val="1"/>
        </dgm:presLayoutVars>
      </dgm:prSet>
      <dgm:spPr/>
      <dgm:t>
        <a:bodyPr/>
        <a:lstStyle/>
        <a:p>
          <a:pPr rtl="1"/>
          <a:endParaRPr lang="ar-SA"/>
        </a:p>
      </dgm:t>
    </dgm:pt>
    <dgm:pt modelId="{1ACAB467-33D7-4C47-98C7-2D576AFDDDA4}" type="pres">
      <dgm:prSet presAssocID="{BD69CAFA-8FA3-4842-903C-34595ADFB718}" presName="descendantText" presStyleLbl="alignAcc1" presStyleIdx="0" presStyleCnt="1" custLinFactNeighborX="0" custLinFactNeighborY="-155">
        <dgm:presLayoutVars>
          <dgm:bulletEnabled val="1"/>
        </dgm:presLayoutVars>
      </dgm:prSet>
      <dgm:spPr/>
      <dgm:t>
        <a:bodyPr/>
        <a:lstStyle/>
        <a:p>
          <a:pPr rtl="1"/>
          <a:endParaRPr lang="ar-SA"/>
        </a:p>
      </dgm:t>
    </dgm:pt>
  </dgm:ptLst>
  <dgm:cxnLst>
    <dgm:cxn modelId="{F29DC363-ADD9-4A12-9674-26FE3599A01C}" type="presOf" srcId="{BD69CAFA-8FA3-4842-903C-34595ADFB718}" destId="{3989F82A-A7DD-45B0-A639-769AEE557135}" srcOrd="0" destOrd="0" presId="urn:microsoft.com/office/officeart/2005/8/layout/chevron2"/>
    <dgm:cxn modelId="{DF1CA61F-80CB-4512-9E4C-A2611CB48245}" srcId="{1901EA1E-8833-4540-9635-39C2C9CDEF56}" destId="{BD69CAFA-8FA3-4842-903C-34595ADFB718}" srcOrd="0" destOrd="0" parTransId="{126422E9-2F26-4675-BC89-7AEFE44C1BD7}" sibTransId="{6421585D-E03A-4643-888D-9DC7844A7F92}"/>
    <dgm:cxn modelId="{762D11AD-C866-4E78-8081-88148BE5253F}" type="presOf" srcId="{DB2082C0-C517-421C-A120-33E42669D60B}" destId="{1ACAB467-33D7-4C47-98C7-2D576AFDDDA4}" srcOrd="0" destOrd="0" presId="urn:microsoft.com/office/officeart/2005/8/layout/chevron2"/>
    <dgm:cxn modelId="{DA7BDFDE-68F7-4E3E-8950-F27AEF624908}" type="presOf" srcId="{1901EA1E-8833-4540-9635-39C2C9CDEF56}" destId="{21D72D55-7398-4B0A-8D3F-700034E235AF}" srcOrd="0" destOrd="0" presId="urn:microsoft.com/office/officeart/2005/8/layout/chevron2"/>
    <dgm:cxn modelId="{C05F2B21-5FD2-4FB0-8845-8F8FADEC269D}" srcId="{BD69CAFA-8FA3-4842-903C-34595ADFB718}" destId="{DB2082C0-C517-421C-A120-33E42669D60B}" srcOrd="0" destOrd="0" parTransId="{ADFB0D85-96FA-4236-9996-89AA930C0E0A}" sibTransId="{DDB8B113-F7C0-4E60-B3B6-17C91533DAE1}"/>
    <dgm:cxn modelId="{FC771D2F-C27A-4B1D-9104-F6E16FB9AB29}" type="presParOf" srcId="{21D72D55-7398-4B0A-8D3F-700034E235AF}" destId="{EC0E9C04-B332-4DF2-8E69-6039EFB32CF9}" srcOrd="0" destOrd="0" presId="urn:microsoft.com/office/officeart/2005/8/layout/chevron2"/>
    <dgm:cxn modelId="{2A7F7F31-2CD3-4DD9-AB6E-F404BBEFB018}" type="presParOf" srcId="{EC0E9C04-B332-4DF2-8E69-6039EFB32CF9}" destId="{3989F82A-A7DD-45B0-A639-769AEE557135}" srcOrd="0" destOrd="0" presId="urn:microsoft.com/office/officeart/2005/8/layout/chevron2"/>
    <dgm:cxn modelId="{D6957B86-B6FD-43AA-806E-8C4953A13816}" type="presParOf" srcId="{EC0E9C04-B332-4DF2-8E69-6039EFB32CF9}" destId="{1ACAB467-33D7-4C47-98C7-2D576AFDDDA4}" srcOrd="1" destOrd="0" presId="urn:microsoft.com/office/officeart/2005/8/layout/chevron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1C6E19E-A308-4520-92D2-5B804D5415F1}" type="doc">
      <dgm:prSet loTypeId="urn:microsoft.com/office/officeart/2005/8/layout/vList5" loCatId="list" qsTypeId="urn:microsoft.com/office/officeart/2005/8/quickstyle/simple1" qsCatId="simple" csTypeId="urn:microsoft.com/office/officeart/2005/8/colors/accent1_2" csCatId="accent1" phldr="1"/>
      <dgm:spPr/>
      <dgm:t>
        <a:bodyPr/>
        <a:lstStyle/>
        <a:p>
          <a:pPr rtl="1"/>
          <a:endParaRPr lang="ar-SA"/>
        </a:p>
      </dgm:t>
    </dgm:pt>
    <dgm:pt modelId="{EF338CDF-8F47-481E-8CC7-DC4FEA0D8B8E}">
      <dgm:prSet phldrT="[نص]"/>
      <dgm:spPr/>
      <dgm:t>
        <a:bodyPr/>
        <a:lstStyle/>
        <a:p>
          <a:pPr rtl="1"/>
          <a:r>
            <a:rPr lang="ar-KW" dirty="0" smtClean="0"/>
            <a:t>صغير</a:t>
          </a:r>
          <a:endParaRPr lang="ar-SA" dirty="0"/>
        </a:p>
      </dgm:t>
    </dgm:pt>
    <dgm:pt modelId="{1235A10A-02C6-4CC8-B665-2F1A7BABDF42}" type="parTrans" cxnId="{05747579-30F0-4DC0-BD1A-5A3018D254F7}">
      <dgm:prSet/>
      <dgm:spPr/>
      <dgm:t>
        <a:bodyPr/>
        <a:lstStyle/>
        <a:p>
          <a:pPr rtl="1"/>
          <a:endParaRPr lang="ar-SA"/>
        </a:p>
      </dgm:t>
    </dgm:pt>
    <dgm:pt modelId="{8D6948E2-ADAF-41D3-8930-DD0F1BF50938}" type="sibTrans" cxnId="{05747579-30F0-4DC0-BD1A-5A3018D254F7}">
      <dgm:prSet/>
      <dgm:spPr/>
      <dgm:t>
        <a:bodyPr/>
        <a:lstStyle/>
        <a:p>
          <a:pPr rtl="1"/>
          <a:endParaRPr lang="ar-SA"/>
        </a:p>
      </dgm:t>
    </dgm:pt>
    <dgm:pt modelId="{7213392E-080E-46AA-9B44-AC1E1F97F751}">
      <dgm:prSet phldrT="[نص]"/>
      <dgm:spPr/>
      <dgm:t>
        <a:bodyPr/>
        <a:lstStyle/>
        <a:p>
          <a:pPr rtl="1"/>
          <a:r>
            <a:rPr lang="ar-KW" dirty="0" smtClean="0"/>
            <a:t>سكون الأول وتحرك الثاني ( اضرب بعصاك ، وقد دخلوا )</a:t>
          </a:r>
          <a:endParaRPr lang="ar-SA" dirty="0"/>
        </a:p>
      </dgm:t>
    </dgm:pt>
    <dgm:pt modelId="{9CB14D38-5559-43FB-A384-945154D0175B}" type="parTrans" cxnId="{97C18385-DF31-4DBA-B667-C12410F6B9B2}">
      <dgm:prSet/>
      <dgm:spPr/>
      <dgm:t>
        <a:bodyPr/>
        <a:lstStyle/>
        <a:p>
          <a:pPr rtl="1"/>
          <a:endParaRPr lang="ar-SA"/>
        </a:p>
      </dgm:t>
    </dgm:pt>
    <dgm:pt modelId="{41B86F3A-BC11-48E7-9142-15DCA1633B89}" type="sibTrans" cxnId="{97C18385-DF31-4DBA-B667-C12410F6B9B2}">
      <dgm:prSet/>
      <dgm:spPr/>
      <dgm:t>
        <a:bodyPr/>
        <a:lstStyle/>
        <a:p>
          <a:pPr rtl="1"/>
          <a:endParaRPr lang="ar-SA"/>
        </a:p>
      </dgm:t>
    </dgm:pt>
    <dgm:pt modelId="{BC2E00C6-651B-4A4D-9022-B55B2CC4F5BE}">
      <dgm:prSet phldrT="[نص]"/>
      <dgm:spPr/>
      <dgm:t>
        <a:bodyPr/>
        <a:lstStyle/>
        <a:p>
          <a:pPr rtl="1"/>
          <a:r>
            <a:rPr lang="ar-KW" dirty="0" smtClean="0">
              <a:cs typeface="Kufi20 Normal" pitchFamily="2" charset="-78"/>
            </a:rPr>
            <a:t>حكمه الإدغام إلا إذا الأول حرف مد نحو (في يوم) أو هاء سكت ( ماليه هلك)</a:t>
          </a:r>
          <a:endParaRPr lang="ar-SA" dirty="0">
            <a:cs typeface="Kufi20 Normal" pitchFamily="2" charset="-78"/>
          </a:endParaRPr>
        </a:p>
      </dgm:t>
    </dgm:pt>
    <dgm:pt modelId="{263283B5-EB0E-4044-AB0C-F418919AA269}" type="parTrans" cxnId="{0004B3F7-01C1-4F7A-A210-A4B5AF8C8F78}">
      <dgm:prSet/>
      <dgm:spPr/>
      <dgm:t>
        <a:bodyPr/>
        <a:lstStyle/>
        <a:p>
          <a:pPr rtl="1"/>
          <a:endParaRPr lang="ar-SA"/>
        </a:p>
      </dgm:t>
    </dgm:pt>
    <dgm:pt modelId="{8B1230A1-1719-4557-A31D-DAA760038679}" type="sibTrans" cxnId="{0004B3F7-01C1-4F7A-A210-A4B5AF8C8F78}">
      <dgm:prSet/>
      <dgm:spPr/>
      <dgm:t>
        <a:bodyPr/>
        <a:lstStyle/>
        <a:p>
          <a:pPr rtl="1"/>
          <a:endParaRPr lang="ar-SA"/>
        </a:p>
      </dgm:t>
    </dgm:pt>
    <dgm:pt modelId="{344E8D4A-61D8-46B0-877C-63A9639D9960}">
      <dgm:prSet phldrT="[نص]"/>
      <dgm:spPr/>
      <dgm:t>
        <a:bodyPr/>
        <a:lstStyle/>
        <a:p>
          <a:pPr rtl="1"/>
          <a:r>
            <a:rPr lang="ar-KW" dirty="0" smtClean="0"/>
            <a:t>كبير</a:t>
          </a:r>
          <a:endParaRPr lang="ar-SA" dirty="0"/>
        </a:p>
      </dgm:t>
    </dgm:pt>
    <dgm:pt modelId="{1E16D704-802B-419D-B9FB-17D39F2C31FE}" type="parTrans" cxnId="{3FA5FD6C-43CA-4C0D-8508-2ACC1135625F}">
      <dgm:prSet/>
      <dgm:spPr/>
      <dgm:t>
        <a:bodyPr/>
        <a:lstStyle/>
        <a:p>
          <a:pPr rtl="1"/>
          <a:endParaRPr lang="ar-SA"/>
        </a:p>
      </dgm:t>
    </dgm:pt>
    <dgm:pt modelId="{2227042F-82C8-4268-98CA-ED0F58AC336D}" type="sibTrans" cxnId="{3FA5FD6C-43CA-4C0D-8508-2ACC1135625F}">
      <dgm:prSet/>
      <dgm:spPr/>
      <dgm:t>
        <a:bodyPr/>
        <a:lstStyle/>
        <a:p>
          <a:pPr rtl="1"/>
          <a:endParaRPr lang="ar-SA"/>
        </a:p>
      </dgm:t>
    </dgm:pt>
    <dgm:pt modelId="{2ABCD5CA-F329-4A2F-BFFD-74C6652CC0EE}">
      <dgm:prSet phldrT="[نص]"/>
      <dgm:spPr/>
      <dgm:t>
        <a:bodyPr/>
        <a:lstStyle/>
        <a:p>
          <a:pPr rtl="1"/>
          <a:r>
            <a:rPr lang="ar-KW" dirty="0" smtClean="0"/>
            <a:t>تحرك الحرفين نحو (إنه هو ، سلككم ، يبتغ غير )</a:t>
          </a:r>
          <a:endParaRPr lang="ar-SA" dirty="0"/>
        </a:p>
      </dgm:t>
    </dgm:pt>
    <dgm:pt modelId="{948DC526-7D23-4633-8EF3-1C2CFF217BF3}" type="parTrans" cxnId="{0C3E22A7-15C2-42EF-A100-141D9CE5D1DF}">
      <dgm:prSet/>
      <dgm:spPr/>
      <dgm:t>
        <a:bodyPr/>
        <a:lstStyle/>
        <a:p>
          <a:pPr rtl="1"/>
          <a:endParaRPr lang="ar-SA"/>
        </a:p>
      </dgm:t>
    </dgm:pt>
    <dgm:pt modelId="{90A091D5-40CD-44A0-8FF1-6807FB6A6E4D}" type="sibTrans" cxnId="{0C3E22A7-15C2-42EF-A100-141D9CE5D1DF}">
      <dgm:prSet/>
      <dgm:spPr/>
      <dgm:t>
        <a:bodyPr/>
        <a:lstStyle/>
        <a:p>
          <a:pPr rtl="1"/>
          <a:endParaRPr lang="ar-SA"/>
        </a:p>
      </dgm:t>
    </dgm:pt>
    <dgm:pt modelId="{E595C922-2501-4F9A-A2C3-98115DA4FFCB}">
      <dgm:prSet phldrT="[نص]"/>
      <dgm:spPr/>
      <dgm:t>
        <a:bodyPr/>
        <a:lstStyle/>
        <a:p>
          <a:pPr rtl="1"/>
          <a:r>
            <a:rPr lang="ar-KW" dirty="0" smtClean="0">
              <a:cs typeface="Kufi20 Normal" pitchFamily="2" charset="-78"/>
            </a:rPr>
            <a:t>حكمه الإظهار عند حفص عدا ( تأمنّا ، مكنّي )</a:t>
          </a:r>
          <a:endParaRPr lang="ar-SA" dirty="0">
            <a:cs typeface="Kufi20 Normal" pitchFamily="2" charset="-78"/>
          </a:endParaRPr>
        </a:p>
      </dgm:t>
    </dgm:pt>
    <dgm:pt modelId="{0BA5A877-615A-4FAF-8F32-727642CADCF2}" type="parTrans" cxnId="{48F414A8-EB6F-4E01-98C5-2E39408AD583}">
      <dgm:prSet/>
      <dgm:spPr/>
      <dgm:t>
        <a:bodyPr/>
        <a:lstStyle/>
        <a:p>
          <a:pPr rtl="1"/>
          <a:endParaRPr lang="ar-SA"/>
        </a:p>
      </dgm:t>
    </dgm:pt>
    <dgm:pt modelId="{25E27D5A-ED21-4BCC-8DD4-8DDFA7FD29EC}" type="sibTrans" cxnId="{48F414A8-EB6F-4E01-98C5-2E39408AD583}">
      <dgm:prSet/>
      <dgm:spPr/>
      <dgm:t>
        <a:bodyPr/>
        <a:lstStyle/>
        <a:p>
          <a:pPr rtl="1"/>
          <a:endParaRPr lang="ar-SA"/>
        </a:p>
      </dgm:t>
    </dgm:pt>
    <dgm:pt modelId="{A7EBF690-0F99-44CE-AD0C-61CFB25323B1}">
      <dgm:prSet phldrT="[نص]"/>
      <dgm:spPr/>
      <dgm:t>
        <a:bodyPr/>
        <a:lstStyle/>
        <a:p>
          <a:pPr rtl="1"/>
          <a:r>
            <a:rPr lang="ar-KW" dirty="0" smtClean="0"/>
            <a:t>مطلق</a:t>
          </a:r>
          <a:endParaRPr lang="ar-SA" dirty="0"/>
        </a:p>
      </dgm:t>
    </dgm:pt>
    <dgm:pt modelId="{F18D1C25-0291-487F-B7F9-AEC4C3FF9686}" type="parTrans" cxnId="{B660B04E-83BE-416B-B9AE-982B19B23D88}">
      <dgm:prSet/>
      <dgm:spPr/>
      <dgm:t>
        <a:bodyPr/>
        <a:lstStyle/>
        <a:p>
          <a:pPr rtl="1"/>
          <a:endParaRPr lang="ar-SA"/>
        </a:p>
      </dgm:t>
    </dgm:pt>
    <dgm:pt modelId="{986A8203-80F8-4CC1-9E8C-E91A951E3489}" type="sibTrans" cxnId="{B660B04E-83BE-416B-B9AE-982B19B23D88}">
      <dgm:prSet/>
      <dgm:spPr/>
      <dgm:t>
        <a:bodyPr/>
        <a:lstStyle/>
        <a:p>
          <a:pPr rtl="1"/>
          <a:endParaRPr lang="ar-SA"/>
        </a:p>
      </dgm:t>
    </dgm:pt>
    <dgm:pt modelId="{41046C3C-1FEE-476B-8267-4420D63CC751}">
      <dgm:prSet phldrT="[نص]"/>
      <dgm:spPr/>
      <dgm:t>
        <a:bodyPr/>
        <a:lstStyle/>
        <a:p>
          <a:pPr rtl="1"/>
          <a:r>
            <a:rPr lang="ar-KW" dirty="0" smtClean="0"/>
            <a:t>عكس الصغير نحو ( ننسخ ، شققنا ، تترا)</a:t>
          </a:r>
          <a:endParaRPr lang="ar-SA" dirty="0"/>
        </a:p>
      </dgm:t>
    </dgm:pt>
    <dgm:pt modelId="{CE34EFC7-7B1A-482D-B008-CF06F79673C5}" type="parTrans" cxnId="{9AED3674-AA51-48DA-BE69-DA89ECF2860F}">
      <dgm:prSet/>
      <dgm:spPr/>
      <dgm:t>
        <a:bodyPr/>
        <a:lstStyle/>
        <a:p>
          <a:pPr rtl="1"/>
          <a:endParaRPr lang="ar-SA"/>
        </a:p>
      </dgm:t>
    </dgm:pt>
    <dgm:pt modelId="{23E836FD-AE65-4AF8-A31A-43C4AA117635}" type="sibTrans" cxnId="{9AED3674-AA51-48DA-BE69-DA89ECF2860F}">
      <dgm:prSet/>
      <dgm:spPr/>
      <dgm:t>
        <a:bodyPr/>
        <a:lstStyle/>
        <a:p>
          <a:pPr rtl="1"/>
          <a:endParaRPr lang="ar-SA"/>
        </a:p>
      </dgm:t>
    </dgm:pt>
    <dgm:pt modelId="{A51BB9D5-FB8A-43A2-8FB6-4E4ACB229CB6}">
      <dgm:prSet phldrT="[نص]"/>
      <dgm:spPr/>
      <dgm:t>
        <a:bodyPr/>
        <a:lstStyle/>
        <a:p>
          <a:pPr rtl="1"/>
          <a:r>
            <a:rPr lang="ar-KW" dirty="0" smtClean="0">
              <a:cs typeface="Kufi20 Normal" pitchFamily="2" charset="-78"/>
            </a:rPr>
            <a:t>حكمه وجوب الإظهار عند كل القراء</a:t>
          </a:r>
          <a:endParaRPr lang="ar-SA" dirty="0">
            <a:cs typeface="Kufi20 Normal" pitchFamily="2" charset="-78"/>
          </a:endParaRPr>
        </a:p>
      </dgm:t>
    </dgm:pt>
    <dgm:pt modelId="{8C0BB946-2E50-4202-B06E-5E1ADAE2CECA}" type="parTrans" cxnId="{0D202F91-EF6E-44F7-996B-FB0433BB0E72}">
      <dgm:prSet/>
      <dgm:spPr/>
      <dgm:t>
        <a:bodyPr/>
        <a:lstStyle/>
        <a:p>
          <a:pPr rtl="1"/>
          <a:endParaRPr lang="ar-SA"/>
        </a:p>
      </dgm:t>
    </dgm:pt>
    <dgm:pt modelId="{746105E6-728C-40B4-8114-F0F775B337D7}" type="sibTrans" cxnId="{0D202F91-EF6E-44F7-996B-FB0433BB0E72}">
      <dgm:prSet/>
      <dgm:spPr/>
      <dgm:t>
        <a:bodyPr/>
        <a:lstStyle/>
        <a:p>
          <a:pPr rtl="1"/>
          <a:endParaRPr lang="ar-SA"/>
        </a:p>
      </dgm:t>
    </dgm:pt>
    <dgm:pt modelId="{8CC81853-56FE-4A33-98E8-3CBD846BC494}" type="pres">
      <dgm:prSet presAssocID="{91C6E19E-A308-4520-92D2-5B804D5415F1}" presName="Name0" presStyleCnt="0">
        <dgm:presLayoutVars>
          <dgm:dir/>
          <dgm:animLvl val="lvl"/>
          <dgm:resizeHandles val="exact"/>
        </dgm:presLayoutVars>
      </dgm:prSet>
      <dgm:spPr/>
      <dgm:t>
        <a:bodyPr/>
        <a:lstStyle/>
        <a:p>
          <a:pPr rtl="1"/>
          <a:endParaRPr lang="ar-SA"/>
        </a:p>
      </dgm:t>
    </dgm:pt>
    <dgm:pt modelId="{8B8CAE66-3E6A-465B-9628-F5B613C340F4}" type="pres">
      <dgm:prSet presAssocID="{EF338CDF-8F47-481E-8CC7-DC4FEA0D8B8E}" presName="linNode" presStyleCnt="0"/>
      <dgm:spPr/>
    </dgm:pt>
    <dgm:pt modelId="{8AB870C6-4706-4875-ADC8-166149868663}" type="pres">
      <dgm:prSet presAssocID="{EF338CDF-8F47-481E-8CC7-DC4FEA0D8B8E}" presName="parentText" presStyleLbl="node1" presStyleIdx="0" presStyleCnt="3" custScaleX="81529" custScaleY="73380" custLinFactNeighborX="-4315" custLinFactNeighborY="-152">
        <dgm:presLayoutVars>
          <dgm:chMax val="1"/>
          <dgm:bulletEnabled val="1"/>
        </dgm:presLayoutVars>
      </dgm:prSet>
      <dgm:spPr/>
      <dgm:t>
        <a:bodyPr/>
        <a:lstStyle/>
        <a:p>
          <a:pPr rtl="1"/>
          <a:endParaRPr lang="ar-SA"/>
        </a:p>
      </dgm:t>
    </dgm:pt>
    <dgm:pt modelId="{08DD69E4-EFEB-4CA7-8F5B-CAE578825771}" type="pres">
      <dgm:prSet presAssocID="{EF338CDF-8F47-481E-8CC7-DC4FEA0D8B8E}" presName="descendantText" presStyleLbl="alignAccFollowNode1" presStyleIdx="0" presStyleCnt="3" custScaleX="109177">
        <dgm:presLayoutVars>
          <dgm:bulletEnabled val="1"/>
        </dgm:presLayoutVars>
      </dgm:prSet>
      <dgm:spPr/>
      <dgm:t>
        <a:bodyPr/>
        <a:lstStyle/>
        <a:p>
          <a:pPr rtl="1"/>
          <a:endParaRPr lang="ar-SA"/>
        </a:p>
      </dgm:t>
    </dgm:pt>
    <dgm:pt modelId="{6F61913E-42FA-482B-8E7C-B15797BECFEC}" type="pres">
      <dgm:prSet presAssocID="{8D6948E2-ADAF-41D3-8930-DD0F1BF50938}" presName="sp" presStyleCnt="0"/>
      <dgm:spPr/>
    </dgm:pt>
    <dgm:pt modelId="{B0763216-C3BF-4FAE-9457-619595F85093}" type="pres">
      <dgm:prSet presAssocID="{344E8D4A-61D8-46B0-877C-63A9639D9960}" presName="linNode" presStyleCnt="0"/>
      <dgm:spPr/>
    </dgm:pt>
    <dgm:pt modelId="{284BBFB8-F103-4334-933D-0C57C79B4EAA}" type="pres">
      <dgm:prSet presAssocID="{344E8D4A-61D8-46B0-877C-63A9639D9960}" presName="parentText" presStyleLbl="node1" presStyleIdx="1" presStyleCnt="3" custScaleX="81657" custScaleY="74110" custLinFactNeighborX="-5159" custLinFactNeighborY="-2509">
        <dgm:presLayoutVars>
          <dgm:chMax val="1"/>
          <dgm:bulletEnabled val="1"/>
        </dgm:presLayoutVars>
      </dgm:prSet>
      <dgm:spPr/>
      <dgm:t>
        <a:bodyPr/>
        <a:lstStyle/>
        <a:p>
          <a:pPr rtl="1"/>
          <a:endParaRPr lang="ar-SA"/>
        </a:p>
      </dgm:t>
    </dgm:pt>
    <dgm:pt modelId="{F8730C30-276B-4298-9BA7-3F85AADBAD7C}" type="pres">
      <dgm:prSet presAssocID="{344E8D4A-61D8-46B0-877C-63A9639D9960}" presName="descendantText" presStyleLbl="alignAccFollowNode1" presStyleIdx="1" presStyleCnt="3" custScaleX="111699" custLinFactNeighborX="11394" custLinFactNeighborY="835">
        <dgm:presLayoutVars>
          <dgm:bulletEnabled val="1"/>
        </dgm:presLayoutVars>
      </dgm:prSet>
      <dgm:spPr/>
      <dgm:t>
        <a:bodyPr/>
        <a:lstStyle/>
        <a:p>
          <a:pPr rtl="1"/>
          <a:endParaRPr lang="ar-SA"/>
        </a:p>
      </dgm:t>
    </dgm:pt>
    <dgm:pt modelId="{271A3D9B-F59E-44C1-BB44-42D901550553}" type="pres">
      <dgm:prSet presAssocID="{2227042F-82C8-4268-98CA-ED0F58AC336D}" presName="sp" presStyleCnt="0"/>
      <dgm:spPr/>
    </dgm:pt>
    <dgm:pt modelId="{CD55AF4C-BCDA-4794-B553-CEF36A278409}" type="pres">
      <dgm:prSet presAssocID="{A7EBF690-0F99-44CE-AD0C-61CFB25323B1}" presName="linNode" presStyleCnt="0"/>
      <dgm:spPr/>
    </dgm:pt>
    <dgm:pt modelId="{9935A676-27F5-4DA4-BB3A-263CEB72D9DD}" type="pres">
      <dgm:prSet presAssocID="{A7EBF690-0F99-44CE-AD0C-61CFB25323B1}" presName="parentText" presStyleLbl="node1" presStyleIdx="2" presStyleCnt="3" custScaleX="81530" custScaleY="76426" custLinFactNeighborX="-5182" custLinFactNeighborY="-6331">
        <dgm:presLayoutVars>
          <dgm:chMax val="1"/>
          <dgm:bulletEnabled val="1"/>
        </dgm:presLayoutVars>
      </dgm:prSet>
      <dgm:spPr/>
      <dgm:t>
        <a:bodyPr/>
        <a:lstStyle/>
        <a:p>
          <a:pPr rtl="1"/>
          <a:endParaRPr lang="ar-SA"/>
        </a:p>
      </dgm:t>
    </dgm:pt>
    <dgm:pt modelId="{A11C7CF4-E18D-4DFB-9673-E0F912649C48}" type="pres">
      <dgm:prSet presAssocID="{A7EBF690-0F99-44CE-AD0C-61CFB25323B1}" presName="descendantText" presStyleLbl="alignAccFollowNode1" presStyleIdx="2" presStyleCnt="3" custScaleX="114739" custScaleY="87908">
        <dgm:presLayoutVars>
          <dgm:bulletEnabled val="1"/>
        </dgm:presLayoutVars>
      </dgm:prSet>
      <dgm:spPr/>
      <dgm:t>
        <a:bodyPr/>
        <a:lstStyle/>
        <a:p>
          <a:pPr rtl="1"/>
          <a:endParaRPr lang="ar-SA"/>
        </a:p>
      </dgm:t>
    </dgm:pt>
  </dgm:ptLst>
  <dgm:cxnLst>
    <dgm:cxn modelId="{B660B04E-83BE-416B-B9AE-982B19B23D88}" srcId="{91C6E19E-A308-4520-92D2-5B804D5415F1}" destId="{A7EBF690-0F99-44CE-AD0C-61CFB25323B1}" srcOrd="2" destOrd="0" parTransId="{F18D1C25-0291-487F-B7F9-AEC4C3FF9686}" sibTransId="{986A8203-80F8-4CC1-9E8C-E91A951E3489}"/>
    <dgm:cxn modelId="{1C370CA5-3815-4B6C-AC79-844458B57F59}" type="presOf" srcId="{7213392E-080E-46AA-9B44-AC1E1F97F751}" destId="{08DD69E4-EFEB-4CA7-8F5B-CAE578825771}" srcOrd="0" destOrd="0" presId="urn:microsoft.com/office/officeart/2005/8/layout/vList5"/>
    <dgm:cxn modelId="{40D00969-E4A5-42D7-850A-DAC68BEA8999}" type="presOf" srcId="{A51BB9D5-FB8A-43A2-8FB6-4E4ACB229CB6}" destId="{A11C7CF4-E18D-4DFB-9673-E0F912649C48}" srcOrd="0" destOrd="1" presId="urn:microsoft.com/office/officeart/2005/8/layout/vList5"/>
    <dgm:cxn modelId="{B6B29190-1D71-4539-A5E9-619739C014C3}" type="presOf" srcId="{91C6E19E-A308-4520-92D2-5B804D5415F1}" destId="{8CC81853-56FE-4A33-98E8-3CBD846BC494}" srcOrd="0" destOrd="0" presId="urn:microsoft.com/office/officeart/2005/8/layout/vList5"/>
    <dgm:cxn modelId="{0D202F91-EF6E-44F7-996B-FB0433BB0E72}" srcId="{A7EBF690-0F99-44CE-AD0C-61CFB25323B1}" destId="{A51BB9D5-FB8A-43A2-8FB6-4E4ACB229CB6}" srcOrd="1" destOrd="0" parTransId="{8C0BB946-2E50-4202-B06E-5E1ADAE2CECA}" sibTransId="{746105E6-728C-40B4-8114-F0F775B337D7}"/>
    <dgm:cxn modelId="{9AED3674-AA51-48DA-BE69-DA89ECF2860F}" srcId="{A7EBF690-0F99-44CE-AD0C-61CFB25323B1}" destId="{41046C3C-1FEE-476B-8267-4420D63CC751}" srcOrd="0" destOrd="0" parTransId="{CE34EFC7-7B1A-482D-B008-CF06F79673C5}" sibTransId="{23E836FD-AE65-4AF8-A31A-43C4AA117635}"/>
    <dgm:cxn modelId="{48F414A8-EB6F-4E01-98C5-2E39408AD583}" srcId="{344E8D4A-61D8-46B0-877C-63A9639D9960}" destId="{E595C922-2501-4F9A-A2C3-98115DA4FFCB}" srcOrd="1" destOrd="0" parTransId="{0BA5A877-615A-4FAF-8F32-727642CADCF2}" sibTransId="{25E27D5A-ED21-4BCC-8DD4-8DDFA7FD29EC}"/>
    <dgm:cxn modelId="{0C3E22A7-15C2-42EF-A100-141D9CE5D1DF}" srcId="{344E8D4A-61D8-46B0-877C-63A9639D9960}" destId="{2ABCD5CA-F329-4A2F-BFFD-74C6652CC0EE}" srcOrd="0" destOrd="0" parTransId="{948DC526-7D23-4633-8EF3-1C2CFF217BF3}" sibTransId="{90A091D5-40CD-44A0-8FF1-6807FB6A6E4D}"/>
    <dgm:cxn modelId="{3FA5FD6C-43CA-4C0D-8508-2ACC1135625F}" srcId="{91C6E19E-A308-4520-92D2-5B804D5415F1}" destId="{344E8D4A-61D8-46B0-877C-63A9639D9960}" srcOrd="1" destOrd="0" parTransId="{1E16D704-802B-419D-B9FB-17D39F2C31FE}" sibTransId="{2227042F-82C8-4268-98CA-ED0F58AC336D}"/>
    <dgm:cxn modelId="{05747579-30F0-4DC0-BD1A-5A3018D254F7}" srcId="{91C6E19E-A308-4520-92D2-5B804D5415F1}" destId="{EF338CDF-8F47-481E-8CC7-DC4FEA0D8B8E}" srcOrd="0" destOrd="0" parTransId="{1235A10A-02C6-4CC8-B665-2F1A7BABDF42}" sibTransId="{8D6948E2-ADAF-41D3-8930-DD0F1BF50938}"/>
    <dgm:cxn modelId="{43D76FED-1627-4CC5-B2A5-695649680D44}" type="presOf" srcId="{41046C3C-1FEE-476B-8267-4420D63CC751}" destId="{A11C7CF4-E18D-4DFB-9673-E0F912649C48}" srcOrd="0" destOrd="0" presId="urn:microsoft.com/office/officeart/2005/8/layout/vList5"/>
    <dgm:cxn modelId="{05D6F000-0DCC-4720-9DA9-CFE8BA45F216}" type="presOf" srcId="{344E8D4A-61D8-46B0-877C-63A9639D9960}" destId="{284BBFB8-F103-4334-933D-0C57C79B4EAA}" srcOrd="0" destOrd="0" presId="urn:microsoft.com/office/officeart/2005/8/layout/vList5"/>
    <dgm:cxn modelId="{0004B3F7-01C1-4F7A-A210-A4B5AF8C8F78}" srcId="{EF338CDF-8F47-481E-8CC7-DC4FEA0D8B8E}" destId="{BC2E00C6-651B-4A4D-9022-B55B2CC4F5BE}" srcOrd="1" destOrd="0" parTransId="{263283B5-EB0E-4044-AB0C-F418919AA269}" sibTransId="{8B1230A1-1719-4557-A31D-DAA760038679}"/>
    <dgm:cxn modelId="{B961F7C1-80E8-4F22-BA56-3A8AF29349BC}" type="presOf" srcId="{E595C922-2501-4F9A-A2C3-98115DA4FFCB}" destId="{F8730C30-276B-4298-9BA7-3F85AADBAD7C}" srcOrd="0" destOrd="1" presId="urn:microsoft.com/office/officeart/2005/8/layout/vList5"/>
    <dgm:cxn modelId="{9EFC003F-6B9F-4ABE-85B1-C15951A50125}" type="presOf" srcId="{EF338CDF-8F47-481E-8CC7-DC4FEA0D8B8E}" destId="{8AB870C6-4706-4875-ADC8-166149868663}" srcOrd="0" destOrd="0" presId="urn:microsoft.com/office/officeart/2005/8/layout/vList5"/>
    <dgm:cxn modelId="{4026D131-5EFC-49A4-913E-C190986719E4}" type="presOf" srcId="{A7EBF690-0F99-44CE-AD0C-61CFB25323B1}" destId="{9935A676-27F5-4DA4-BB3A-263CEB72D9DD}" srcOrd="0" destOrd="0" presId="urn:microsoft.com/office/officeart/2005/8/layout/vList5"/>
    <dgm:cxn modelId="{97C18385-DF31-4DBA-B667-C12410F6B9B2}" srcId="{EF338CDF-8F47-481E-8CC7-DC4FEA0D8B8E}" destId="{7213392E-080E-46AA-9B44-AC1E1F97F751}" srcOrd="0" destOrd="0" parTransId="{9CB14D38-5559-43FB-A384-945154D0175B}" sibTransId="{41B86F3A-BC11-48E7-9142-15DCA1633B89}"/>
    <dgm:cxn modelId="{8F608967-C8AD-4FC1-82C0-6600D9B02525}" type="presOf" srcId="{2ABCD5CA-F329-4A2F-BFFD-74C6652CC0EE}" destId="{F8730C30-276B-4298-9BA7-3F85AADBAD7C}" srcOrd="0" destOrd="0" presId="urn:microsoft.com/office/officeart/2005/8/layout/vList5"/>
    <dgm:cxn modelId="{D4AB899A-9C66-40EC-82A9-D82CD5D05657}" type="presOf" srcId="{BC2E00C6-651B-4A4D-9022-B55B2CC4F5BE}" destId="{08DD69E4-EFEB-4CA7-8F5B-CAE578825771}" srcOrd="0" destOrd="1" presId="urn:microsoft.com/office/officeart/2005/8/layout/vList5"/>
    <dgm:cxn modelId="{6976B6ED-CD99-4645-92A0-16FEF62CADF9}" type="presParOf" srcId="{8CC81853-56FE-4A33-98E8-3CBD846BC494}" destId="{8B8CAE66-3E6A-465B-9628-F5B613C340F4}" srcOrd="0" destOrd="0" presId="urn:microsoft.com/office/officeart/2005/8/layout/vList5"/>
    <dgm:cxn modelId="{4DF61645-798D-41D1-B473-A76D3309B4A5}" type="presParOf" srcId="{8B8CAE66-3E6A-465B-9628-F5B613C340F4}" destId="{8AB870C6-4706-4875-ADC8-166149868663}" srcOrd="0" destOrd="0" presId="urn:microsoft.com/office/officeart/2005/8/layout/vList5"/>
    <dgm:cxn modelId="{C021B0BA-110E-460A-9360-0DD497F4C394}" type="presParOf" srcId="{8B8CAE66-3E6A-465B-9628-F5B613C340F4}" destId="{08DD69E4-EFEB-4CA7-8F5B-CAE578825771}" srcOrd="1" destOrd="0" presId="urn:microsoft.com/office/officeart/2005/8/layout/vList5"/>
    <dgm:cxn modelId="{802D8BED-F78A-4500-8F0D-CDE922C4AE56}" type="presParOf" srcId="{8CC81853-56FE-4A33-98E8-3CBD846BC494}" destId="{6F61913E-42FA-482B-8E7C-B15797BECFEC}" srcOrd="1" destOrd="0" presId="urn:microsoft.com/office/officeart/2005/8/layout/vList5"/>
    <dgm:cxn modelId="{03FF86CB-2171-49E5-A503-0DC3464C0BCC}" type="presParOf" srcId="{8CC81853-56FE-4A33-98E8-3CBD846BC494}" destId="{B0763216-C3BF-4FAE-9457-619595F85093}" srcOrd="2" destOrd="0" presId="urn:microsoft.com/office/officeart/2005/8/layout/vList5"/>
    <dgm:cxn modelId="{AC449CDE-CBFB-46FD-AB18-010EACC995D3}" type="presParOf" srcId="{B0763216-C3BF-4FAE-9457-619595F85093}" destId="{284BBFB8-F103-4334-933D-0C57C79B4EAA}" srcOrd="0" destOrd="0" presId="urn:microsoft.com/office/officeart/2005/8/layout/vList5"/>
    <dgm:cxn modelId="{8FF52D3D-5369-4224-9A8F-20AFB9D01FF3}" type="presParOf" srcId="{B0763216-C3BF-4FAE-9457-619595F85093}" destId="{F8730C30-276B-4298-9BA7-3F85AADBAD7C}" srcOrd="1" destOrd="0" presId="urn:microsoft.com/office/officeart/2005/8/layout/vList5"/>
    <dgm:cxn modelId="{EE673FB6-494E-4DA3-9214-29F919C6A5B3}" type="presParOf" srcId="{8CC81853-56FE-4A33-98E8-3CBD846BC494}" destId="{271A3D9B-F59E-44C1-BB44-42D901550553}" srcOrd="3" destOrd="0" presId="urn:microsoft.com/office/officeart/2005/8/layout/vList5"/>
    <dgm:cxn modelId="{526CE6CE-D706-4BBA-808C-16BB0D3897D2}" type="presParOf" srcId="{8CC81853-56FE-4A33-98E8-3CBD846BC494}" destId="{CD55AF4C-BCDA-4794-B553-CEF36A278409}" srcOrd="4" destOrd="0" presId="urn:microsoft.com/office/officeart/2005/8/layout/vList5"/>
    <dgm:cxn modelId="{EC095D5C-293E-48B8-A787-41D092DE3378}" type="presParOf" srcId="{CD55AF4C-BCDA-4794-B553-CEF36A278409}" destId="{9935A676-27F5-4DA4-BB3A-263CEB72D9DD}" srcOrd="0" destOrd="0" presId="urn:microsoft.com/office/officeart/2005/8/layout/vList5"/>
    <dgm:cxn modelId="{4D066D8B-21D6-4B6E-9D44-1FA48078068F}" type="presParOf" srcId="{CD55AF4C-BCDA-4794-B553-CEF36A278409}" destId="{A11C7CF4-E18D-4DFB-9673-E0F912649C48}" srcOrd="1" destOrd="0" presId="urn:microsoft.com/office/officeart/2005/8/layout/vList5"/>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1C6E19E-A308-4520-92D2-5B804D5415F1}" type="doc">
      <dgm:prSet loTypeId="urn:microsoft.com/office/officeart/2005/8/layout/vList5" loCatId="list" qsTypeId="urn:microsoft.com/office/officeart/2005/8/quickstyle/simple1" qsCatId="simple" csTypeId="urn:microsoft.com/office/officeart/2005/8/colors/accent1_2" csCatId="accent1" phldr="1"/>
      <dgm:spPr/>
      <dgm:t>
        <a:bodyPr/>
        <a:lstStyle/>
        <a:p>
          <a:pPr rtl="1"/>
          <a:endParaRPr lang="ar-SA"/>
        </a:p>
      </dgm:t>
    </dgm:pt>
    <dgm:pt modelId="{EF338CDF-8F47-481E-8CC7-DC4FEA0D8B8E}">
      <dgm:prSet phldrT="[نص]"/>
      <dgm:spPr/>
      <dgm:t>
        <a:bodyPr/>
        <a:lstStyle/>
        <a:p>
          <a:pPr rtl="1"/>
          <a:r>
            <a:rPr lang="ar-KW" dirty="0" smtClean="0"/>
            <a:t>صغير</a:t>
          </a:r>
          <a:endParaRPr lang="ar-SA" dirty="0"/>
        </a:p>
      </dgm:t>
    </dgm:pt>
    <dgm:pt modelId="{1235A10A-02C6-4CC8-B665-2F1A7BABDF42}" type="parTrans" cxnId="{05747579-30F0-4DC0-BD1A-5A3018D254F7}">
      <dgm:prSet/>
      <dgm:spPr/>
      <dgm:t>
        <a:bodyPr/>
        <a:lstStyle/>
        <a:p>
          <a:pPr rtl="1"/>
          <a:endParaRPr lang="ar-SA"/>
        </a:p>
      </dgm:t>
    </dgm:pt>
    <dgm:pt modelId="{8D6948E2-ADAF-41D3-8930-DD0F1BF50938}" type="sibTrans" cxnId="{05747579-30F0-4DC0-BD1A-5A3018D254F7}">
      <dgm:prSet/>
      <dgm:spPr/>
      <dgm:t>
        <a:bodyPr/>
        <a:lstStyle/>
        <a:p>
          <a:pPr rtl="1"/>
          <a:endParaRPr lang="ar-SA"/>
        </a:p>
      </dgm:t>
    </dgm:pt>
    <dgm:pt modelId="{7213392E-080E-46AA-9B44-AC1E1F97F751}">
      <dgm:prSet phldrT="[نص]"/>
      <dgm:spPr/>
      <dgm:t>
        <a:bodyPr/>
        <a:lstStyle/>
        <a:p>
          <a:pPr rtl="1"/>
          <a:r>
            <a:rPr lang="ar-KW" dirty="0" smtClean="0"/>
            <a:t>سكون الأول وتحرك الثاني كالدال مع السين في           </a:t>
          </a:r>
          <a:r>
            <a:rPr lang="ar-KW" dirty="0" smtClean="0">
              <a:solidFill>
                <a:srgbClr val="002060"/>
              </a:solidFill>
            </a:rPr>
            <a:t>( قد سمع) </a:t>
          </a:r>
          <a:r>
            <a:rPr lang="ar-KW" dirty="0" smtClean="0">
              <a:cs typeface="Kufi20 Normal" pitchFamily="2" charset="-78"/>
            </a:rPr>
            <a:t>وحكمه الإظهار عند حفص </a:t>
          </a:r>
          <a:endParaRPr lang="ar-SA" dirty="0">
            <a:cs typeface="Kufi20 Normal" pitchFamily="2" charset="-78"/>
          </a:endParaRPr>
        </a:p>
      </dgm:t>
    </dgm:pt>
    <dgm:pt modelId="{9CB14D38-5559-43FB-A384-945154D0175B}" type="parTrans" cxnId="{97C18385-DF31-4DBA-B667-C12410F6B9B2}">
      <dgm:prSet/>
      <dgm:spPr/>
      <dgm:t>
        <a:bodyPr/>
        <a:lstStyle/>
        <a:p>
          <a:pPr rtl="1"/>
          <a:endParaRPr lang="ar-SA"/>
        </a:p>
      </dgm:t>
    </dgm:pt>
    <dgm:pt modelId="{41B86F3A-BC11-48E7-9142-15DCA1633B89}" type="sibTrans" cxnId="{97C18385-DF31-4DBA-B667-C12410F6B9B2}">
      <dgm:prSet/>
      <dgm:spPr/>
      <dgm:t>
        <a:bodyPr/>
        <a:lstStyle/>
        <a:p>
          <a:pPr rtl="1"/>
          <a:endParaRPr lang="ar-SA"/>
        </a:p>
      </dgm:t>
    </dgm:pt>
    <dgm:pt modelId="{344E8D4A-61D8-46B0-877C-63A9639D9960}">
      <dgm:prSet phldrT="[نص]"/>
      <dgm:spPr/>
      <dgm:t>
        <a:bodyPr/>
        <a:lstStyle/>
        <a:p>
          <a:pPr rtl="1"/>
          <a:r>
            <a:rPr lang="ar-KW" dirty="0" smtClean="0"/>
            <a:t>كبير</a:t>
          </a:r>
          <a:endParaRPr lang="ar-SA" dirty="0"/>
        </a:p>
      </dgm:t>
    </dgm:pt>
    <dgm:pt modelId="{1E16D704-802B-419D-B9FB-17D39F2C31FE}" type="parTrans" cxnId="{3FA5FD6C-43CA-4C0D-8508-2ACC1135625F}">
      <dgm:prSet/>
      <dgm:spPr/>
      <dgm:t>
        <a:bodyPr/>
        <a:lstStyle/>
        <a:p>
          <a:pPr rtl="1"/>
          <a:endParaRPr lang="ar-SA"/>
        </a:p>
      </dgm:t>
    </dgm:pt>
    <dgm:pt modelId="{2227042F-82C8-4268-98CA-ED0F58AC336D}" type="sibTrans" cxnId="{3FA5FD6C-43CA-4C0D-8508-2ACC1135625F}">
      <dgm:prSet/>
      <dgm:spPr/>
      <dgm:t>
        <a:bodyPr/>
        <a:lstStyle/>
        <a:p>
          <a:pPr rtl="1"/>
          <a:endParaRPr lang="ar-SA"/>
        </a:p>
      </dgm:t>
    </dgm:pt>
    <dgm:pt modelId="{2ABCD5CA-F329-4A2F-BFFD-74C6652CC0EE}">
      <dgm:prSet phldrT="[نص]"/>
      <dgm:spPr/>
      <dgm:t>
        <a:bodyPr/>
        <a:lstStyle/>
        <a:p>
          <a:pPr rtl="1"/>
          <a:r>
            <a:rPr lang="ar-KW" dirty="0" smtClean="0"/>
            <a:t>تحرك الحرفين نحو (عدد سنين )</a:t>
          </a:r>
          <a:endParaRPr lang="ar-SA" dirty="0"/>
        </a:p>
      </dgm:t>
    </dgm:pt>
    <dgm:pt modelId="{948DC526-7D23-4633-8EF3-1C2CFF217BF3}" type="parTrans" cxnId="{0C3E22A7-15C2-42EF-A100-141D9CE5D1DF}">
      <dgm:prSet/>
      <dgm:spPr/>
      <dgm:t>
        <a:bodyPr/>
        <a:lstStyle/>
        <a:p>
          <a:pPr rtl="1"/>
          <a:endParaRPr lang="ar-SA"/>
        </a:p>
      </dgm:t>
    </dgm:pt>
    <dgm:pt modelId="{90A091D5-40CD-44A0-8FF1-6807FB6A6E4D}" type="sibTrans" cxnId="{0C3E22A7-15C2-42EF-A100-141D9CE5D1DF}">
      <dgm:prSet/>
      <dgm:spPr/>
      <dgm:t>
        <a:bodyPr/>
        <a:lstStyle/>
        <a:p>
          <a:pPr rtl="1"/>
          <a:endParaRPr lang="ar-SA"/>
        </a:p>
      </dgm:t>
    </dgm:pt>
    <dgm:pt modelId="{E595C922-2501-4F9A-A2C3-98115DA4FFCB}">
      <dgm:prSet phldrT="[نص]"/>
      <dgm:spPr/>
      <dgm:t>
        <a:bodyPr/>
        <a:lstStyle/>
        <a:p>
          <a:pPr rtl="1"/>
          <a:r>
            <a:rPr lang="ar-KW" dirty="0" smtClean="0">
              <a:cs typeface="Kufi20 Normal" pitchFamily="2" charset="-78"/>
            </a:rPr>
            <a:t>حكمه الإظهار عند حفص</a:t>
          </a:r>
          <a:endParaRPr lang="ar-SA" dirty="0">
            <a:cs typeface="Kufi20 Normal" pitchFamily="2" charset="-78"/>
          </a:endParaRPr>
        </a:p>
      </dgm:t>
    </dgm:pt>
    <dgm:pt modelId="{0BA5A877-615A-4FAF-8F32-727642CADCF2}" type="parTrans" cxnId="{48F414A8-EB6F-4E01-98C5-2E39408AD583}">
      <dgm:prSet/>
      <dgm:spPr/>
      <dgm:t>
        <a:bodyPr/>
        <a:lstStyle/>
        <a:p>
          <a:pPr rtl="1"/>
          <a:endParaRPr lang="ar-SA"/>
        </a:p>
      </dgm:t>
    </dgm:pt>
    <dgm:pt modelId="{25E27D5A-ED21-4BCC-8DD4-8DDFA7FD29EC}" type="sibTrans" cxnId="{48F414A8-EB6F-4E01-98C5-2E39408AD583}">
      <dgm:prSet/>
      <dgm:spPr/>
      <dgm:t>
        <a:bodyPr/>
        <a:lstStyle/>
        <a:p>
          <a:pPr rtl="1"/>
          <a:endParaRPr lang="ar-SA"/>
        </a:p>
      </dgm:t>
    </dgm:pt>
    <dgm:pt modelId="{A7EBF690-0F99-44CE-AD0C-61CFB25323B1}">
      <dgm:prSet phldrT="[نص]"/>
      <dgm:spPr/>
      <dgm:t>
        <a:bodyPr/>
        <a:lstStyle/>
        <a:p>
          <a:pPr rtl="1"/>
          <a:r>
            <a:rPr lang="ar-KW" dirty="0" smtClean="0"/>
            <a:t>مطلق</a:t>
          </a:r>
          <a:endParaRPr lang="ar-SA" dirty="0"/>
        </a:p>
      </dgm:t>
    </dgm:pt>
    <dgm:pt modelId="{F18D1C25-0291-487F-B7F9-AEC4C3FF9686}" type="parTrans" cxnId="{B660B04E-83BE-416B-B9AE-982B19B23D88}">
      <dgm:prSet/>
      <dgm:spPr/>
      <dgm:t>
        <a:bodyPr/>
        <a:lstStyle/>
        <a:p>
          <a:pPr rtl="1"/>
          <a:endParaRPr lang="ar-SA"/>
        </a:p>
      </dgm:t>
    </dgm:pt>
    <dgm:pt modelId="{986A8203-80F8-4CC1-9E8C-E91A951E3489}" type="sibTrans" cxnId="{B660B04E-83BE-416B-B9AE-982B19B23D88}">
      <dgm:prSet/>
      <dgm:spPr/>
      <dgm:t>
        <a:bodyPr/>
        <a:lstStyle/>
        <a:p>
          <a:pPr rtl="1"/>
          <a:endParaRPr lang="ar-SA"/>
        </a:p>
      </dgm:t>
    </dgm:pt>
    <dgm:pt modelId="{41046C3C-1FEE-476B-8267-4420D63CC751}">
      <dgm:prSet phldrT="[نص]"/>
      <dgm:spPr/>
      <dgm:t>
        <a:bodyPr/>
        <a:lstStyle/>
        <a:p>
          <a:pPr rtl="1"/>
          <a:r>
            <a:rPr lang="ar-KW" dirty="0" smtClean="0"/>
            <a:t>عكس الصغير نحو ( سندس)</a:t>
          </a:r>
          <a:endParaRPr lang="ar-SA" dirty="0"/>
        </a:p>
      </dgm:t>
    </dgm:pt>
    <dgm:pt modelId="{CE34EFC7-7B1A-482D-B008-CF06F79673C5}" type="parTrans" cxnId="{9AED3674-AA51-48DA-BE69-DA89ECF2860F}">
      <dgm:prSet/>
      <dgm:spPr/>
      <dgm:t>
        <a:bodyPr/>
        <a:lstStyle/>
        <a:p>
          <a:pPr rtl="1"/>
          <a:endParaRPr lang="ar-SA"/>
        </a:p>
      </dgm:t>
    </dgm:pt>
    <dgm:pt modelId="{23E836FD-AE65-4AF8-A31A-43C4AA117635}" type="sibTrans" cxnId="{9AED3674-AA51-48DA-BE69-DA89ECF2860F}">
      <dgm:prSet/>
      <dgm:spPr/>
      <dgm:t>
        <a:bodyPr/>
        <a:lstStyle/>
        <a:p>
          <a:pPr rtl="1"/>
          <a:endParaRPr lang="ar-SA"/>
        </a:p>
      </dgm:t>
    </dgm:pt>
    <dgm:pt modelId="{A51BB9D5-FB8A-43A2-8FB6-4E4ACB229CB6}">
      <dgm:prSet phldrT="[نص]"/>
      <dgm:spPr/>
      <dgm:t>
        <a:bodyPr/>
        <a:lstStyle/>
        <a:p>
          <a:pPr rtl="1"/>
          <a:r>
            <a:rPr lang="ar-KW" dirty="0" smtClean="0">
              <a:cs typeface="Kufi20 Normal" pitchFamily="2" charset="-78"/>
            </a:rPr>
            <a:t>حكمه وجوب الإظهار عند كل القراء</a:t>
          </a:r>
          <a:endParaRPr lang="ar-SA" dirty="0">
            <a:cs typeface="Kufi20 Normal" pitchFamily="2" charset="-78"/>
          </a:endParaRPr>
        </a:p>
      </dgm:t>
    </dgm:pt>
    <dgm:pt modelId="{8C0BB946-2E50-4202-B06E-5E1ADAE2CECA}" type="parTrans" cxnId="{0D202F91-EF6E-44F7-996B-FB0433BB0E72}">
      <dgm:prSet/>
      <dgm:spPr/>
      <dgm:t>
        <a:bodyPr/>
        <a:lstStyle/>
        <a:p>
          <a:pPr rtl="1"/>
          <a:endParaRPr lang="ar-SA"/>
        </a:p>
      </dgm:t>
    </dgm:pt>
    <dgm:pt modelId="{746105E6-728C-40B4-8114-F0F775B337D7}" type="sibTrans" cxnId="{0D202F91-EF6E-44F7-996B-FB0433BB0E72}">
      <dgm:prSet/>
      <dgm:spPr/>
      <dgm:t>
        <a:bodyPr/>
        <a:lstStyle/>
        <a:p>
          <a:pPr rtl="1"/>
          <a:endParaRPr lang="ar-SA"/>
        </a:p>
      </dgm:t>
    </dgm:pt>
    <dgm:pt modelId="{8CC81853-56FE-4A33-98E8-3CBD846BC494}" type="pres">
      <dgm:prSet presAssocID="{91C6E19E-A308-4520-92D2-5B804D5415F1}" presName="Name0" presStyleCnt="0">
        <dgm:presLayoutVars>
          <dgm:dir/>
          <dgm:animLvl val="lvl"/>
          <dgm:resizeHandles val="exact"/>
        </dgm:presLayoutVars>
      </dgm:prSet>
      <dgm:spPr/>
      <dgm:t>
        <a:bodyPr/>
        <a:lstStyle/>
        <a:p>
          <a:pPr rtl="1"/>
          <a:endParaRPr lang="ar-SA"/>
        </a:p>
      </dgm:t>
    </dgm:pt>
    <dgm:pt modelId="{8B8CAE66-3E6A-465B-9628-F5B613C340F4}" type="pres">
      <dgm:prSet presAssocID="{EF338CDF-8F47-481E-8CC7-DC4FEA0D8B8E}" presName="linNode" presStyleCnt="0"/>
      <dgm:spPr/>
    </dgm:pt>
    <dgm:pt modelId="{8AB870C6-4706-4875-ADC8-166149868663}" type="pres">
      <dgm:prSet presAssocID="{EF338CDF-8F47-481E-8CC7-DC4FEA0D8B8E}" presName="parentText" presStyleLbl="node1" presStyleIdx="0" presStyleCnt="3" custScaleX="81529" custScaleY="73380" custLinFactNeighborX="-4315" custLinFactNeighborY="-152">
        <dgm:presLayoutVars>
          <dgm:chMax val="1"/>
          <dgm:bulletEnabled val="1"/>
        </dgm:presLayoutVars>
      </dgm:prSet>
      <dgm:spPr/>
      <dgm:t>
        <a:bodyPr/>
        <a:lstStyle/>
        <a:p>
          <a:pPr rtl="1"/>
          <a:endParaRPr lang="ar-SA"/>
        </a:p>
      </dgm:t>
    </dgm:pt>
    <dgm:pt modelId="{08DD69E4-EFEB-4CA7-8F5B-CAE578825771}" type="pres">
      <dgm:prSet presAssocID="{EF338CDF-8F47-481E-8CC7-DC4FEA0D8B8E}" presName="descendantText" presStyleLbl="alignAccFollowNode1" presStyleIdx="0" presStyleCnt="3" custScaleX="109177">
        <dgm:presLayoutVars>
          <dgm:bulletEnabled val="1"/>
        </dgm:presLayoutVars>
      </dgm:prSet>
      <dgm:spPr/>
      <dgm:t>
        <a:bodyPr/>
        <a:lstStyle/>
        <a:p>
          <a:pPr rtl="1"/>
          <a:endParaRPr lang="ar-SA"/>
        </a:p>
      </dgm:t>
    </dgm:pt>
    <dgm:pt modelId="{6F61913E-42FA-482B-8E7C-B15797BECFEC}" type="pres">
      <dgm:prSet presAssocID="{8D6948E2-ADAF-41D3-8930-DD0F1BF50938}" presName="sp" presStyleCnt="0"/>
      <dgm:spPr/>
    </dgm:pt>
    <dgm:pt modelId="{B0763216-C3BF-4FAE-9457-619595F85093}" type="pres">
      <dgm:prSet presAssocID="{344E8D4A-61D8-46B0-877C-63A9639D9960}" presName="linNode" presStyleCnt="0"/>
      <dgm:spPr/>
    </dgm:pt>
    <dgm:pt modelId="{284BBFB8-F103-4334-933D-0C57C79B4EAA}" type="pres">
      <dgm:prSet presAssocID="{344E8D4A-61D8-46B0-877C-63A9639D9960}" presName="parentText" presStyleLbl="node1" presStyleIdx="1" presStyleCnt="3" custScaleX="81657" custScaleY="74110" custLinFactNeighborX="-5159" custLinFactNeighborY="-2509">
        <dgm:presLayoutVars>
          <dgm:chMax val="1"/>
          <dgm:bulletEnabled val="1"/>
        </dgm:presLayoutVars>
      </dgm:prSet>
      <dgm:spPr/>
      <dgm:t>
        <a:bodyPr/>
        <a:lstStyle/>
        <a:p>
          <a:pPr rtl="1"/>
          <a:endParaRPr lang="ar-SA"/>
        </a:p>
      </dgm:t>
    </dgm:pt>
    <dgm:pt modelId="{F8730C30-276B-4298-9BA7-3F85AADBAD7C}" type="pres">
      <dgm:prSet presAssocID="{344E8D4A-61D8-46B0-877C-63A9639D9960}" presName="descendantText" presStyleLbl="alignAccFollowNode1" presStyleIdx="1" presStyleCnt="3" custScaleX="111699" custLinFactNeighborX="11394" custLinFactNeighborY="835">
        <dgm:presLayoutVars>
          <dgm:bulletEnabled val="1"/>
        </dgm:presLayoutVars>
      </dgm:prSet>
      <dgm:spPr/>
      <dgm:t>
        <a:bodyPr/>
        <a:lstStyle/>
        <a:p>
          <a:pPr rtl="1"/>
          <a:endParaRPr lang="ar-SA"/>
        </a:p>
      </dgm:t>
    </dgm:pt>
    <dgm:pt modelId="{271A3D9B-F59E-44C1-BB44-42D901550553}" type="pres">
      <dgm:prSet presAssocID="{2227042F-82C8-4268-98CA-ED0F58AC336D}" presName="sp" presStyleCnt="0"/>
      <dgm:spPr/>
    </dgm:pt>
    <dgm:pt modelId="{CD55AF4C-BCDA-4794-B553-CEF36A278409}" type="pres">
      <dgm:prSet presAssocID="{A7EBF690-0F99-44CE-AD0C-61CFB25323B1}" presName="linNode" presStyleCnt="0"/>
      <dgm:spPr/>
    </dgm:pt>
    <dgm:pt modelId="{9935A676-27F5-4DA4-BB3A-263CEB72D9DD}" type="pres">
      <dgm:prSet presAssocID="{A7EBF690-0F99-44CE-AD0C-61CFB25323B1}" presName="parentText" presStyleLbl="node1" presStyleIdx="2" presStyleCnt="3" custScaleX="81530" custScaleY="76426" custLinFactNeighborX="-5182" custLinFactNeighborY="-6331">
        <dgm:presLayoutVars>
          <dgm:chMax val="1"/>
          <dgm:bulletEnabled val="1"/>
        </dgm:presLayoutVars>
      </dgm:prSet>
      <dgm:spPr/>
      <dgm:t>
        <a:bodyPr/>
        <a:lstStyle/>
        <a:p>
          <a:pPr rtl="1"/>
          <a:endParaRPr lang="ar-SA"/>
        </a:p>
      </dgm:t>
    </dgm:pt>
    <dgm:pt modelId="{A11C7CF4-E18D-4DFB-9673-E0F912649C48}" type="pres">
      <dgm:prSet presAssocID="{A7EBF690-0F99-44CE-AD0C-61CFB25323B1}" presName="descendantText" presStyleLbl="alignAccFollowNode1" presStyleIdx="2" presStyleCnt="3" custScaleX="114739" custScaleY="87908">
        <dgm:presLayoutVars>
          <dgm:bulletEnabled val="1"/>
        </dgm:presLayoutVars>
      </dgm:prSet>
      <dgm:spPr/>
      <dgm:t>
        <a:bodyPr/>
        <a:lstStyle/>
        <a:p>
          <a:pPr rtl="1"/>
          <a:endParaRPr lang="ar-SA"/>
        </a:p>
      </dgm:t>
    </dgm:pt>
  </dgm:ptLst>
  <dgm:cxnLst>
    <dgm:cxn modelId="{B660B04E-83BE-416B-B9AE-982B19B23D88}" srcId="{91C6E19E-A308-4520-92D2-5B804D5415F1}" destId="{A7EBF690-0F99-44CE-AD0C-61CFB25323B1}" srcOrd="2" destOrd="0" parTransId="{F18D1C25-0291-487F-B7F9-AEC4C3FF9686}" sibTransId="{986A8203-80F8-4CC1-9E8C-E91A951E3489}"/>
    <dgm:cxn modelId="{BADA43DC-E9F3-467C-8D5E-D4779D135ED7}" type="presOf" srcId="{EF338CDF-8F47-481E-8CC7-DC4FEA0D8B8E}" destId="{8AB870C6-4706-4875-ADC8-166149868663}" srcOrd="0" destOrd="0" presId="urn:microsoft.com/office/officeart/2005/8/layout/vList5"/>
    <dgm:cxn modelId="{4ECB7128-36C6-455E-A0BF-C87665B0386F}" type="presOf" srcId="{344E8D4A-61D8-46B0-877C-63A9639D9960}" destId="{284BBFB8-F103-4334-933D-0C57C79B4EAA}" srcOrd="0" destOrd="0" presId="urn:microsoft.com/office/officeart/2005/8/layout/vList5"/>
    <dgm:cxn modelId="{0D202F91-EF6E-44F7-996B-FB0433BB0E72}" srcId="{A7EBF690-0F99-44CE-AD0C-61CFB25323B1}" destId="{A51BB9D5-FB8A-43A2-8FB6-4E4ACB229CB6}" srcOrd="1" destOrd="0" parTransId="{8C0BB946-2E50-4202-B06E-5E1ADAE2CECA}" sibTransId="{746105E6-728C-40B4-8114-F0F775B337D7}"/>
    <dgm:cxn modelId="{9AED3674-AA51-48DA-BE69-DA89ECF2860F}" srcId="{A7EBF690-0F99-44CE-AD0C-61CFB25323B1}" destId="{41046C3C-1FEE-476B-8267-4420D63CC751}" srcOrd="0" destOrd="0" parTransId="{CE34EFC7-7B1A-482D-B008-CF06F79673C5}" sibTransId="{23E836FD-AE65-4AF8-A31A-43C4AA117635}"/>
    <dgm:cxn modelId="{48F414A8-EB6F-4E01-98C5-2E39408AD583}" srcId="{344E8D4A-61D8-46B0-877C-63A9639D9960}" destId="{E595C922-2501-4F9A-A2C3-98115DA4FFCB}" srcOrd="1" destOrd="0" parTransId="{0BA5A877-615A-4FAF-8F32-727642CADCF2}" sibTransId="{25E27D5A-ED21-4BCC-8DD4-8DDFA7FD29EC}"/>
    <dgm:cxn modelId="{FD6A9EB5-98BD-424F-B183-9638D19CE87E}" type="presOf" srcId="{A7EBF690-0F99-44CE-AD0C-61CFB25323B1}" destId="{9935A676-27F5-4DA4-BB3A-263CEB72D9DD}" srcOrd="0" destOrd="0" presId="urn:microsoft.com/office/officeart/2005/8/layout/vList5"/>
    <dgm:cxn modelId="{0C3E22A7-15C2-42EF-A100-141D9CE5D1DF}" srcId="{344E8D4A-61D8-46B0-877C-63A9639D9960}" destId="{2ABCD5CA-F329-4A2F-BFFD-74C6652CC0EE}" srcOrd="0" destOrd="0" parTransId="{948DC526-7D23-4633-8EF3-1C2CFF217BF3}" sibTransId="{90A091D5-40CD-44A0-8FF1-6807FB6A6E4D}"/>
    <dgm:cxn modelId="{FB64547A-2251-4F9F-917B-C0992E704D33}" type="presOf" srcId="{41046C3C-1FEE-476B-8267-4420D63CC751}" destId="{A11C7CF4-E18D-4DFB-9673-E0F912649C48}" srcOrd="0" destOrd="0" presId="urn:microsoft.com/office/officeart/2005/8/layout/vList5"/>
    <dgm:cxn modelId="{45F2A8FD-3D43-4144-9E61-03DC8F59E1C5}" type="presOf" srcId="{A51BB9D5-FB8A-43A2-8FB6-4E4ACB229CB6}" destId="{A11C7CF4-E18D-4DFB-9673-E0F912649C48}" srcOrd="0" destOrd="1" presId="urn:microsoft.com/office/officeart/2005/8/layout/vList5"/>
    <dgm:cxn modelId="{F2B5C74D-C812-4028-909E-B9E6DEACB5B5}" type="presOf" srcId="{7213392E-080E-46AA-9B44-AC1E1F97F751}" destId="{08DD69E4-EFEB-4CA7-8F5B-CAE578825771}" srcOrd="0" destOrd="0" presId="urn:microsoft.com/office/officeart/2005/8/layout/vList5"/>
    <dgm:cxn modelId="{3FA5FD6C-43CA-4C0D-8508-2ACC1135625F}" srcId="{91C6E19E-A308-4520-92D2-5B804D5415F1}" destId="{344E8D4A-61D8-46B0-877C-63A9639D9960}" srcOrd="1" destOrd="0" parTransId="{1E16D704-802B-419D-B9FB-17D39F2C31FE}" sibTransId="{2227042F-82C8-4268-98CA-ED0F58AC336D}"/>
    <dgm:cxn modelId="{05747579-30F0-4DC0-BD1A-5A3018D254F7}" srcId="{91C6E19E-A308-4520-92D2-5B804D5415F1}" destId="{EF338CDF-8F47-481E-8CC7-DC4FEA0D8B8E}" srcOrd="0" destOrd="0" parTransId="{1235A10A-02C6-4CC8-B665-2F1A7BABDF42}" sibTransId="{8D6948E2-ADAF-41D3-8930-DD0F1BF50938}"/>
    <dgm:cxn modelId="{17B3BC54-CF66-4F1F-8819-9AD5B5F82CC1}" type="presOf" srcId="{91C6E19E-A308-4520-92D2-5B804D5415F1}" destId="{8CC81853-56FE-4A33-98E8-3CBD846BC494}" srcOrd="0" destOrd="0" presId="urn:microsoft.com/office/officeart/2005/8/layout/vList5"/>
    <dgm:cxn modelId="{09520D21-2716-4CFD-8E59-D1F5C2764A2A}" type="presOf" srcId="{2ABCD5CA-F329-4A2F-BFFD-74C6652CC0EE}" destId="{F8730C30-276B-4298-9BA7-3F85AADBAD7C}" srcOrd="0" destOrd="0" presId="urn:microsoft.com/office/officeart/2005/8/layout/vList5"/>
    <dgm:cxn modelId="{7BBE520D-C097-4A73-8E4A-883AAE970C53}" type="presOf" srcId="{E595C922-2501-4F9A-A2C3-98115DA4FFCB}" destId="{F8730C30-276B-4298-9BA7-3F85AADBAD7C}" srcOrd="0" destOrd="1" presId="urn:microsoft.com/office/officeart/2005/8/layout/vList5"/>
    <dgm:cxn modelId="{97C18385-DF31-4DBA-B667-C12410F6B9B2}" srcId="{EF338CDF-8F47-481E-8CC7-DC4FEA0D8B8E}" destId="{7213392E-080E-46AA-9B44-AC1E1F97F751}" srcOrd="0" destOrd="0" parTransId="{9CB14D38-5559-43FB-A384-945154D0175B}" sibTransId="{41B86F3A-BC11-48E7-9142-15DCA1633B89}"/>
    <dgm:cxn modelId="{5CE5824C-3634-4275-ABCF-1E586F316F38}" type="presParOf" srcId="{8CC81853-56FE-4A33-98E8-3CBD846BC494}" destId="{8B8CAE66-3E6A-465B-9628-F5B613C340F4}" srcOrd="0" destOrd="0" presId="urn:microsoft.com/office/officeart/2005/8/layout/vList5"/>
    <dgm:cxn modelId="{2D30896E-6CB7-4BE6-A41F-1480FAA88A79}" type="presParOf" srcId="{8B8CAE66-3E6A-465B-9628-F5B613C340F4}" destId="{8AB870C6-4706-4875-ADC8-166149868663}" srcOrd="0" destOrd="0" presId="urn:microsoft.com/office/officeart/2005/8/layout/vList5"/>
    <dgm:cxn modelId="{9E1BB58B-CBD6-44BF-AABE-D8D6096F659A}" type="presParOf" srcId="{8B8CAE66-3E6A-465B-9628-F5B613C340F4}" destId="{08DD69E4-EFEB-4CA7-8F5B-CAE578825771}" srcOrd="1" destOrd="0" presId="urn:microsoft.com/office/officeart/2005/8/layout/vList5"/>
    <dgm:cxn modelId="{C62BA64E-5FEA-4128-8DF3-31551FD5AD75}" type="presParOf" srcId="{8CC81853-56FE-4A33-98E8-3CBD846BC494}" destId="{6F61913E-42FA-482B-8E7C-B15797BECFEC}" srcOrd="1" destOrd="0" presId="urn:microsoft.com/office/officeart/2005/8/layout/vList5"/>
    <dgm:cxn modelId="{349AD29A-61F0-4246-8EE0-034C08E52843}" type="presParOf" srcId="{8CC81853-56FE-4A33-98E8-3CBD846BC494}" destId="{B0763216-C3BF-4FAE-9457-619595F85093}" srcOrd="2" destOrd="0" presId="urn:microsoft.com/office/officeart/2005/8/layout/vList5"/>
    <dgm:cxn modelId="{A71B6777-6F11-4819-892B-AD097691A856}" type="presParOf" srcId="{B0763216-C3BF-4FAE-9457-619595F85093}" destId="{284BBFB8-F103-4334-933D-0C57C79B4EAA}" srcOrd="0" destOrd="0" presId="urn:microsoft.com/office/officeart/2005/8/layout/vList5"/>
    <dgm:cxn modelId="{566EA171-02A0-453D-AEA1-F97DE2BC1CD3}" type="presParOf" srcId="{B0763216-C3BF-4FAE-9457-619595F85093}" destId="{F8730C30-276B-4298-9BA7-3F85AADBAD7C}" srcOrd="1" destOrd="0" presId="urn:microsoft.com/office/officeart/2005/8/layout/vList5"/>
    <dgm:cxn modelId="{AEAC825B-56B6-4EDF-857C-C95D072E1860}" type="presParOf" srcId="{8CC81853-56FE-4A33-98E8-3CBD846BC494}" destId="{271A3D9B-F59E-44C1-BB44-42D901550553}" srcOrd="3" destOrd="0" presId="urn:microsoft.com/office/officeart/2005/8/layout/vList5"/>
    <dgm:cxn modelId="{C3C40385-7A9E-479B-85B4-EAA3C3BB3AD2}" type="presParOf" srcId="{8CC81853-56FE-4A33-98E8-3CBD846BC494}" destId="{CD55AF4C-BCDA-4794-B553-CEF36A278409}" srcOrd="4" destOrd="0" presId="urn:microsoft.com/office/officeart/2005/8/layout/vList5"/>
    <dgm:cxn modelId="{D41DF2A9-F15C-4229-9CBA-2B31040B9CF3}" type="presParOf" srcId="{CD55AF4C-BCDA-4794-B553-CEF36A278409}" destId="{9935A676-27F5-4DA4-BB3A-263CEB72D9DD}" srcOrd="0" destOrd="0" presId="urn:microsoft.com/office/officeart/2005/8/layout/vList5"/>
    <dgm:cxn modelId="{E285302A-9FA2-416B-A1B1-89799A93EE10}" type="presParOf" srcId="{CD55AF4C-BCDA-4794-B553-CEF36A278409}" destId="{A11C7CF4-E18D-4DFB-9673-E0F912649C48}" srcOrd="1" destOrd="0" presId="urn:microsoft.com/office/officeart/2005/8/layout/vList5"/>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1C6E19E-A308-4520-92D2-5B804D5415F1}" type="doc">
      <dgm:prSet loTypeId="urn:microsoft.com/office/officeart/2005/8/layout/vList5" loCatId="list" qsTypeId="urn:microsoft.com/office/officeart/2005/8/quickstyle/simple1" qsCatId="simple" csTypeId="urn:microsoft.com/office/officeart/2005/8/colors/accent1_2" csCatId="accent1" phldr="1"/>
      <dgm:spPr/>
      <dgm:t>
        <a:bodyPr/>
        <a:lstStyle/>
        <a:p>
          <a:pPr rtl="1"/>
          <a:endParaRPr lang="ar-SA"/>
        </a:p>
      </dgm:t>
    </dgm:pt>
    <dgm:pt modelId="{EF338CDF-8F47-481E-8CC7-DC4FEA0D8B8E}">
      <dgm:prSet phldrT="[نص]"/>
      <dgm:spPr/>
      <dgm:t>
        <a:bodyPr/>
        <a:lstStyle/>
        <a:p>
          <a:pPr rtl="1"/>
          <a:r>
            <a:rPr lang="ar-KW" dirty="0" smtClean="0"/>
            <a:t>صغير</a:t>
          </a:r>
          <a:endParaRPr lang="ar-SA" dirty="0"/>
        </a:p>
      </dgm:t>
    </dgm:pt>
    <dgm:pt modelId="{1235A10A-02C6-4CC8-B665-2F1A7BABDF42}" type="parTrans" cxnId="{05747579-30F0-4DC0-BD1A-5A3018D254F7}">
      <dgm:prSet/>
      <dgm:spPr/>
      <dgm:t>
        <a:bodyPr/>
        <a:lstStyle/>
        <a:p>
          <a:pPr rtl="1"/>
          <a:endParaRPr lang="ar-SA"/>
        </a:p>
      </dgm:t>
    </dgm:pt>
    <dgm:pt modelId="{8D6948E2-ADAF-41D3-8930-DD0F1BF50938}" type="sibTrans" cxnId="{05747579-30F0-4DC0-BD1A-5A3018D254F7}">
      <dgm:prSet/>
      <dgm:spPr/>
      <dgm:t>
        <a:bodyPr/>
        <a:lstStyle/>
        <a:p>
          <a:pPr rtl="1"/>
          <a:endParaRPr lang="ar-SA"/>
        </a:p>
      </dgm:t>
    </dgm:pt>
    <dgm:pt modelId="{7213392E-080E-46AA-9B44-AC1E1F97F751}">
      <dgm:prSet phldrT="[نص]"/>
      <dgm:spPr/>
      <dgm:t>
        <a:bodyPr/>
        <a:lstStyle/>
        <a:p>
          <a:pPr rtl="1"/>
          <a:r>
            <a:rPr lang="ar-KW" dirty="0" smtClean="0"/>
            <a:t>سكون الأول وتحرك الثاني كالذال مع الجيم في ( إذ جاءوكم)</a:t>
          </a:r>
          <a:endParaRPr lang="ar-SA" dirty="0"/>
        </a:p>
      </dgm:t>
    </dgm:pt>
    <dgm:pt modelId="{9CB14D38-5559-43FB-A384-945154D0175B}" type="parTrans" cxnId="{97C18385-DF31-4DBA-B667-C12410F6B9B2}">
      <dgm:prSet/>
      <dgm:spPr/>
      <dgm:t>
        <a:bodyPr/>
        <a:lstStyle/>
        <a:p>
          <a:pPr rtl="1"/>
          <a:endParaRPr lang="ar-SA"/>
        </a:p>
      </dgm:t>
    </dgm:pt>
    <dgm:pt modelId="{41B86F3A-BC11-48E7-9142-15DCA1633B89}" type="sibTrans" cxnId="{97C18385-DF31-4DBA-B667-C12410F6B9B2}">
      <dgm:prSet/>
      <dgm:spPr/>
      <dgm:t>
        <a:bodyPr/>
        <a:lstStyle/>
        <a:p>
          <a:pPr rtl="1"/>
          <a:endParaRPr lang="ar-SA"/>
        </a:p>
      </dgm:t>
    </dgm:pt>
    <dgm:pt modelId="{BC2E00C6-651B-4A4D-9022-B55B2CC4F5BE}">
      <dgm:prSet phldrT="[نص]"/>
      <dgm:spPr/>
      <dgm:t>
        <a:bodyPr/>
        <a:lstStyle/>
        <a:p>
          <a:pPr rtl="1"/>
          <a:r>
            <a:rPr lang="ar-KW" dirty="0" smtClean="0">
              <a:cs typeface="Kufi20 Normal" pitchFamily="2" charset="-78"/>
            </a:rPr>
            <a:t>حكمه الإظهار عند حفص</a:t>
          </a:r>
          <a:endParaRPr lang="ar-SA" dirty="0">
            <a:cs typeface="Kufi20 Normal" pitchFamily="2" charset="-78"/>
          </a:endParaRPr>
        </a:p>
      </dgm:t>
    </dgm:pt>
    <dgm:pt modelId="{263283B5-EB0E-4044-AB0C-F418919AA269}" type="parTrans" cxnId="{0004B3F7-01C1-4F7A-A210-A4B5AF8C8F78}">
      <dgm:prSet/>
      <dgm:spPr/>
      <dgm:t>
        <a:bodyPr/>
        <a:lstStyle/>
        <a:p>
          <a:pPr rtl="1"/>
          <a:endParaRPr lang="ar-SA"/>
        </a:p>
      </dgm:t>
    </dgm:pt>
    <dgm:pt modelId="{8B1230A1-1719-4557-A31D-DAA760038679}" type="sibTrans" cxnId="{0004B3F7-01C1-4F7A-A210-A4B5AF8C8F78}">
      <dgm:prSet/>
      <dgm:spPr/>
      <dgm:t>
        <a:bodyPr/>
        <a:lstStyle/>
        <a:p>
          <a:pPr rtl="1"/>
          <a:endParaRPr lang="ar-SA"/>
        </a:p>
      </dgm:t>
    </dgm:pt>
    <dgm:pt modelId="{344E8D4A-61D8-46B0-877C-63A9639D9960}">
      <dgm:prSet phldrT="[نص]"/>
      <dgm:spPr/>
      <dgm:t>
        <a:bodyPr/>
        <a:lstStyle/>
        <a:p>
          <a:pPr rtl="1"/>
          <a:r>
            <a:rPr lang="ar-KW" dirty="0" smtClean="0"/>
            <a:t>كبير</a:t>
          </a:r>
          <a:endParaRPr lang="ar-SA" dirty="0"/>
        </a:p>
      </dgm:t>
    </dgm:pt>
    <dgm:pt modelId="{1E16D704-802B-419D-B9FB-17D39F2C31FE}" type="parTrans" cxnId="{3FA5FD6C-43CA-4C0D-8508-2ACC1135625F}">
      <dgm:prSet/>
      <dgm:spPr/>
      <dgm:t>
        <a:bodyPr/>
        <a:lstStyle/>
        <a:p>
          <a:pPr rtl="1"/>
          <a:endParaRPr lang="ar-SA"/>
        </a:p>
      </dgm:t>
    </dgm:pt>
    <dgm:pt modelId="{2227042F-82C8-4268-98CA-ED0F58AC336D}" type="sibTrans" cxnId="{3FA5FD6C-43CA-4C0D-8508-2ACC1135625F}">
      <dgm:prSet/>
      <dgm:spPr/>
      <dgm:t>
        <a:bodyPr/>
        <a:lstStyle/>
        <a:p>
          <a:pPr rtl="1"/>
          <a:endParaRPr lang="ar-SA"/>
        </a:p>
      </dgm:t>
    </dgm:pt>
    <dgm:pt modelId="{2ABCD5CA-F329-4A2F-BFFD-74C6652CC0EE}">
      <dgm:prSet phldrT="[نص]"/>
      <dgm:spPr/>
      <dgm:t>
        <a:bodyPr/>
        <a:lstStyle/>
        <a:p>
          <a:pPr rtl="1"/>
          <a:r>
            <a:rPr lang="ar-KW" dirty="0" smtClean="0"/>
            <a:t>تحرك الحرفين كالسين مع الشين في ( الرأس شيبا )</a:t>
          </a:r>
          <a:endParaRPr lang="ar-SA" dirty="0"/>
        </a:p>
      </dgm:t>
    </dgm:pt>
    <dgm:pt modelId="{948DC526-7D23-4633-8EF3-1C2CFF217BF3}" type="parTrans" cxnId="{0C3E22A7-15C2-42EF-A100-141D9CE5D1DF}">
      <dgm:prSet/>
      <dgm:spPr/>
      <dgm:t>
        <a:bodyPr/>
        <a:lstStyle/>
        <a:p>
          <a:pPr rtl="1"/>
          <a:endParaRPr lang="ar-SA"/>
        </a:p>
      </dgm:t>
    </dgm:pt>
    <dgm:pt modelId="{90A091D5-40CD-44A0-8FF1-6807FB6A6E4D}" type="sibTrans" cxnId="{0C3E22A7-15C2-42EF-A100-141D9CE5D1DF}">
      <dgm:prSet/>
      <dgm:spPr/>
      <dgm:t>
        <a:bodyPr/>
        <a:lstStyle/>
        <a:p>
          <a:pPr rtl="1"/>
          <a:endParaRPr lang="ar-SA"/>
        </a:p>
      </dgm:t>
    </dgm:pt>
    <dgm:pt modelId="{E595C922-2501-4F9A-A2C3-98115DA4FFCB}">
      <dgm:prSet phldrT="[نص]"/>
      <dgm:spPr/>
      <dgm:t>
        <a:bodyPr/>
        <a:lstStyle/>
        <a:p>
          <a:pPr rtl="1"/>
          <a:r>
            <a:rPr lang="ar-KW" dirty="0" smtClean="0">
              <a:cs typeface="Kufi20 Normal" pitchFamily="2" charset="-78"/>
            </a:rPr>
            <a:t>حكمه الإظهار</a:t>
          </a:r>
          <a:endParaRPr lang="ar-SA" dirty="0">
            <a:cs typeface="Kufi20 Normal" pitchFamily="2" charset="-78"/>
          </a:endParaRPr>
        </a:p>
      </dgm:t>
    </dgm:pt>
    <dgm:pt modelId="{0BA5A877-615A-4FAF-8F32-727642CADCF2}" type="parTrans" cxnId="{48F414A8-EB6F-4E01-98C5-2E39408AD583}">
      <dgm:prSet/>
      <dgm:spPr/>
      <dgm:t>
        <a:bodyPr/>
        <a:lstStyle/>
        <a:p>
          <a:pPr rtl="1"/>
          <a:endParaRPr lang="ar-SA"/>
        </a:p>
      </dgm:t>
    </dgm:pt>
    <dgm:pt modelId="{25E27D5A-ED21-4BCC-8DD4-8DDFA7FD29EC}" type="sibTrans" cxnId="{48F414A8-EB6F-4E01-98C5-2E39408AD583}">
      <dgm:prSet/>
      <dgm:spPr/>
      <dgm:t>
        <a:bodyPr/>
        <a:lstStyle/>
        <a:p>
          <a:pPr rtl="1"/>
          <a:endParaRPr lang="ar-SA"/>
        </a:p>
      </dgm:t>
    </dgm:pt>
    <dgm:pt modelId="{A7EBF690-0F99-44CE-AD0C-61CFB25323B1}">
      <dgm:prSet phldrT="[نص]"/>
      <dgm:spPr/>
      <dgm:t>
        <a:bodyPr/>
        <a:lstStyle/>
        <a:p>
          <a:pPr rtl="1"/>
          <a:r>
            <a:rPr lang="ar-KW" dirty="0" smtClean="0"/>
            <a:t>مطلق</a:t>
          </a:r>
          <a:endParaRPr lang="ar-SA" dirty="0"/>
        </a:p>
      </dgm:t>
    </dgm:pt>
    <dgm:pt modelId="{F18D1C25-0291-487F-B7F9-AEC4C3FF9686}" type="parTrans" cxnId="{B660B04E-83BE-416B-B9AE-982B19B23D88}">
      <dgm:prSet/>
      <dgm:spPr/>
      <dgm:t>
        <a:bodyPr/>
        <a:lstStyle/>
        <a:p>
          <a:pPr rtl="1"/>
          <a:endParaRPr lang="ar-SA"/>
        </a:p>
      </dgm:t>
    </dgm:pt>
    <dgm:pt modelId="{986A8203-80F8-4CC1-9E8C-E91A951E3489}" type="sibTrans" cxnId="{B660B04E-83BE-416B-B9AE-982B19B23D88}">
      <dgm:prSet/>
      <dgm:spPr/>
      <dgm:t>
        <a:bodyPr/>
        <a:lstStyle/>
        <a:p>
          <a:pPr rtl="1"/>
          <a:endParaRPr lang="ar-SA"/>
        </a:p>
      </dgm:t>
    </dgm:pt>
    <dgm:pt modelId="{41046C3C-1FEE-476B-8267-4420D63CC751}">
      <dgm:prSet phldrT="[نص]"/>
      <dgm:spPr/>
      <dgm:t>
        <a:bodyPr/>
        <a:lstStyle/>
        <a:p>
          <a:pPr rtl="1"/>
          <a:r>
            <a:rPr lang="ar-KW" dirty="0" smtClean="0"/>
            <a:t>عكس الصغير كالقاف مع الطاء في ( يلتقطه ) والياء مع الضاد في        ( يضلل)</a:t>
          </a:r>
          <a:endParaRPr lang="ar-SA" dirty="0"/>
        </a:p>
      </dgm:t>
    </dgm:pt>
    <dgm:pt modelId="{CE34EFC7-7B1A-482D-B008-CF06F79673C5}" type="parTrans" cxnId="{9AED3674-AA51-48DA-BE69-DA89ECF2860F}">
      <dgm:prSet/>
      <dgm:spPr/>
      <dgm:t>
        <a:bodyPr/>
        <a:lstStyle/>
        <a:p>
          <a:pPr rtl="1"/>
          <a:endParaRPr lang="ar-SA"/>
        </a:p>
      </dgm:t>
    </dgm:pt>
    <dgm:pt modelId="{23E836FD-AE65-4AF8-A31A-43C4AA117635}" type="sibTrans" cxnId="{9AED3674-AA51-48DA-BE69-DA89ECF2860F}">
      <dgm:prSet/>
      <dgm:spPr/>
      <dgm:t>
        <a:bodyPr/>
        <a:lstStyle/>
        <a:p>
          <a:pPr rtl="1"/>
          <a:endParaRPr lang="ar-SA"/>
        </a:p>
      </dgm:t>
    </dgm:pt>
    <dgm:pt modelId="{A51BB9D5-FB8A-43A2-8FB6-4E4ACB229CB6}">
      <dgm:prSet phldrT="[نص]"/>
      <dgm:spPr/>
      <dgm:t>
        <a:bodyPr/>
        <a:lstStyle/>
        <a:p>
          <a:pPr rtl="1"/>
          <a:r>
            <a:rPr lang="ar-KW" dirty="0" smtClean="0">
              <a:cs typeface="Kufi20 Normal" pitchFamily="2" charset="-78"/>
            </a:rPr>
            <a:t>حكمه الإظهار وجوبا</a:t>
          </a:r>
          <a:endParaRPr lang="ar-SA" dirty="0">
            <a:cs typeface="Kufi20 Normal" pitchFamily="2" charset="-78"/>
          </a:endParaRPr>
        </a:p>
      </dgm:t>
    </dgm:pt>
    <dgm:pt modelId="{8C0BB946-2E50-4202-B06E-5E1ADAE2CECA}" type="parTrans" cxnId="{0D202F91-EF6E-44F7-996B-FB0433BB0E72}">
      <dgm:prSet/>
      <dgm:spPr/>
      <dgm:t>
        <a:bodyPr/>
        <a:lstStyle/>
        <a:p>
          <a:pPr rtl="1"/>
          <a:endParaRPr lang="ar-SA"/>
        </a:p>
      </dgm:t>
    </dgm:pt>
    <dgm:pt modelId="{746105E6-728C-40B4-8114-F0F775B337D7}" type="sibTrans" cxnId="{0D202F91-EF6E-44F7-996B-FB0433BB0E72}">
      <dgm:prSet/>
      <dgm:spPr/>
      <dgm:t>
        <a:bodyPr/>
        <a:lstStyle/>
        <a:p>
          <a:pPr rtl="1"/>
          <a:endParaRPr lang="ar-SA"/>
        </a:p>
      </dgm:t>
    </dgm:pt>
    <dgm:pt modelId="{8CC81853-56FE-4A33-98E8-3CBD846BC494}" type="pres">
      <dgm:prSet presAssocID="{91C6E19E-A308-4520-92D2-5B804D5415F1}" presName="Name0" presStyleCnt="0">
        <dgm:presLayoutVars>
          <dgm:dir/>
          <dgm:animLvl val="lvl"/>
          <dgm:resizeHandles val="exact"/>
        </dgm:presLayoutVars>
      </dgm:prSet>
      <dgm:spPr/>
      <dgm:t>
        <a:bodyPr/>
        <a:lstStyle/>
        <a:p>
          <a:pPr rtl="1"/>
          <a:endParaRPr lang="ar-SA"/>
        </a:p>
      </dgm:t>
    </dgm:pt>
    <dgm:pt modelId="{8B8CAE66-3E6A-465B-9628-F5B613C340F4}" type="pres">
      <dgm:prSet presAssocID="{EF338CDF-8F47-481E-8CC7-DC4FEA0D8B8E}" presName="linNode" presStyleCnt="0"/>
      <dgm:spPr/>
    </dgm:pt>
    <dgm:pt modelId="{8AB870C6-4706-4875-ADC8-166149868663}" type="pres">
      <dgm:prSet presAssocID="{EF338CDF-8F47-481E-8CC7-DC4FEA0D8B8E}" presName="parentText" presStyleLbl="node1" presStyleIdx="0" presStyleCnt="3" custScaleX="81529" custScaleY="73380" custLinFactNeighborX="-4315" custLinFactNeighborY="-152">
        <dgm:presLayoutVars>
          <dgm:chMax val="1"/>
          <dgm:bulletEnabled val="1"/>
        </dgm:presLayoutVars>
      </dgm:prSet>
      <dgm:spPr/>
      <dgm:t>
        <a:bodyPr/>
        <a:lstStyle/>
        <a:p>
          <a:pPr rtl="1"/>
          <a:endParaRPr lang="ar-SA"/>
        </a:p>
      </dgm:t>
    </dgm:pt>
    <dgm:pt modelId="{08DD69E4-EFEB-4CA7-8F5B-CAE578825771}" type="pres">
      <dgm:prSet presAssocID="{EF338CDF-8F47-481E-8CC7-DC4FEA0D8B8E}" presName="descendantText" presStyleLbl="alignAccFollowNode1" presStyleIdx="0" presStyleCnt="3" custScaleX="109177">
        <dgm:presLayoutVars>
          <dgm:bulletEnabled val="1"/>
        </dgm:presLayoutVars>
      </dgm:prSet>
      <dgm:spPr/>
      <dgm:t>
        <a:bodyPr/>
        <a:lstStyle/>
        <a:p>
          <a:pPr rtl="1"/>
          <a:endParaRPr lang="ar-SA"/>
        </a:p>
      </dgm:t>
    </dgm:pt>
    <dgm:pt modelId="{6F61913E-42FA-482B-8E7C-B15797BECFEC}" type="pres">
      <dgm:prSet presAssocID="{8D6948E2-ADAF-41D3-8930-DD0F1BF50938}" presName="sp" presStyleCnt="0"/>
      <dgm:spPr/>
    </dgm:pt>
    <dgm:pt modelId="{B0763216-C3BF-4FAE-9457-619595F85093}" type="pres">
      <dgm:prSet presAssocID="{344E8D4A-61D8-46B0-877C-63A9639D9960}" presName="linNode" presStyleCnt="0"/>
      <dgm:spPr/>
    </dgm:pt>
    <dgm:pt modelId="{284BBFB8-F103-4334-933D-0C57C79B4EAA}" type="pres">
      <dgm:prSet presAssocID="{344E8D4A-61D8-46B0-877C-63A9639D9960}" presName="parentText" presStyleLbl="node1" presStyleIdx="1" presStyleCnt="3" custScaleX="81657" custScaleY="74110" custLinFactNeighborX="-5159" custLinFactNeighborY="-2509">
        <dgm:presLayoutVars>
          <dgm:chMax val="1"/>
          <dgm:bulletEnabled val="1"/>
        </dgm:presLayoutVars>
      </dgm:prSet>
      <dgm:spPr/>
      <dgm:t>
        <a:bodyPr/>
        <a:lstStyle/>
        <a:p>
          <a:pPr rtl="1"/>
          <a:endParaRPr lang="ar-SA"/>
        </a:p>
      </dgm:t>
    </dgm:pt>
    <dgm:pt modelId="{F8730C30-276B-4298-9BA7-3F85AADBAD7C}" type="pres">
      <dgm:prSet presAssocID="{344E8D4A-61D8-46B0-877C-63A9639D9960}" presName="descendantText" presStyleLbl="alignAccFollowNode1" presStyleIdx="1" presStyleCnt="3" custScaleX="111699" custLinFactNeighborX="11394" custLinFactNeighborY="835">
        <dgm:presLayoutVars>
          <dgm:bulletEnabled val="1"/>
        </dgm:presLayoutVars>
      </dgm:prSet>
      <dgm:spPr/>
      <dgm:t>
        <a:bodyPr/>
        <a:lstStyle/>
        <a:p>
          <a:pPr rtl="1"/>
          <a:endParaRPr lang="ar-SA"/>
        </a:p>
      </dgm:t>
    </dgm:pt>
    <dgm:pt modelId="{271A3D9B-F59E-44C1-BB44-42D901550553}" type="pres">
      <dgm:prSet presAssocID="{2227042F-82C8-4268-98CA-ED0F58AC336D}" presName="sp" presStyleCnt="0"/>
      <dgm:spPr/>
    </dgm:pt>
    <dgm:pt modelId="{CD55AF4C-BCDA-4794-B553-CEF36A278409}" type="pres">
      <dgm:prSet presAssocID="{A7EBF690-0F99-44CE-AD0C-61CFB25323B1}" presName="linNode" presStyleCnt="0"/>
      <dgm:spPr/>
    </dgm:pt>
    <dgm:pt modelId="{9935A676-27F5-4DA4-BB3A-263CEB72D9DD}" type="pres">
      <dgm:prSet presAssocID="{A7EBF690-0F99-44CE-AD0C-61CFB25323B1}" presName="parentText" presStyleLbl="node1" presStyleIdx="2" presStyleCnt="3" custScaleX="81530" custScaleY="76426" custLinFactNeighborX="-5182" custLinFactNeighborY="-6331">
        <dgm:presLayoutVars>
          <dgm:chMax val="1"/>
          <dgm:bulletEnabled val="1"/>
        </dgm:presLayoutVars>
      </dgm:prSet>
      <dgm:spPr/>
      <dgm:t>
        <a:bodyPr/>
        <a:lstStyle/>
        <a:p>
          <a:pPr rtl="1"/>
          <a:endParaRPr lang="ar-SA"/>
        </a:p>
      </dgm:t>
    </dgm:pt>
    <dgm:pt modelId="{A11C7CF4-E18D-4DFB-9673-E0F912649C48}" type="pres">
      <dgm:prSet presAssocID="{A7EBF690-0F99-44CE-AD0C-61CFB25323B1}" presName="descendantText" presStyleLbl="alignAccFollowNode1" presStyleIdx="2" presStyleCnt="3" custScaleX="114739" custScaleY="95188" custLinFactNeighborX="72" custLinFactNeighborY="-1535">
        <dgm:presLayoutVars>
          <dgm:bulletEnabled val="1"/>
        </dgm:presLayoutVars>
      </dgm:prSet>
      <dgm:spPr/>
      <dgm:t>
        <a:bodyPr/>
        <a:lstStyle/>
        <a:p>
          <a:pPr rtl="1"/>
          <a:endParaRPr lang="ar-SA"/>
        </a:p>
      </dgm:t>
    </dgm:pt>
  </dgm:ptLst>
  <dgm:cxnLst>
    <dgm:cxn modelId="{D247EFE5-7921-4572-9611-14D1D2F09272}" type="presOf" srcId="{A7EBF690-0F99-44CE-AD0C-61CFB25323B1}" destId="{9935A676-27F5-4DA4-BB3A-263CEB72D9DD}" srcOrd="0" destOrd="0" presId="urn:microsoft.com/office/officeart/2005/8/layout/vList5"/>
    <dgm:cxn modelId="{B660B04E-83BE-416B-B9AE-982B19B23D88}" srcId="{91C6E19E-A308-4520-92D2-5B804D5415F1}" destId="{A7EBF690-0F99-44CE-AD0C-61CFB25323B1}" srcOrd="2" destOrd="0" parTransId="{F18D1C25-0291-487F-B7F9-AEC4C3FF9686}" sibTransId="{986A8203-80F8-4CC1-9E8C-E91A951E3489}"/>
    <dgm:cxn modelId="{760BC0DB-DC97-498F-A8FF-37044A1E5A44}" type="presOf" srcId="{91C6E19E-A308-4520-92D2-5B804D5415F1}" destId="{8CC81853-56FE-4A33-98E8-3CBD846BC494}" srcOrd="0" destOrd="0" presId="urn:microsoft.com/office/officeart/2005/8/layout/vList5"/>
    <dgm:cxn modelId="{3CBB2517-1753-46BF-B778-D27C9A015BF2}" type="presOf" srcId="{41046C3C-1FEE-476B-8267-4420D63CC751}" destId="{A11C7CF4-E18D-4DFB-9673-E0F912649C48}" srcOrd="0" destOrd="0" presId="urn:microsoft.com/office/officeart/2005/8/layout/vList5"/>
    <dgm:cxn modelId="{0D202F91-EF6E-44F7-996B-FB0433BB0E72}" srcId="{A7EBF690-0F99-44CE-AD0C-61CFB25323B1}" destId="{A51BB9D5-FB8A-43A2-8FB6-4E4ACB229CB6}" srcOrd="1" destOrd="0" parTransId="{8C0BB946-2E50-4202-B06E-5E1ADAE2CECA}" sibTransId="{746105E6-728C-40B4-8114-F0F775B337D7}"/>
    <dgm:cxn modelId="{2E77B215-EB95-40C9-9058-1C87773099B2}" type="presOf" srcId="{EF338CDF-8F47-481E-8CC7-DC4FEA0D8B8E}" destId="{8AB870C6-4706-4875-ADC8-166149868663}" srcOrd="0" destOrd="0" presId="urn:microsoft.com/office/officeart/2005/8/layout/vList5"/>
    <dgm:cxn modelId="{9AED3674-AA51-48DA-BE69-DA89ECF2860F}" srcId="{A7EBF690-0F99-44CE-AD0C-61CFB25323B1}" destId="{41046C3C-1FEE-476B-8267-4420D63CC751}" srcOrd="0" destOrd="0" parTransId="{CE34EFC7-7B1A-482D-B008-CF06F79673C5}" sibTransId="{23E836FD-AE65-4AF8-A31A-43C4AA117635}"/>
    <dgm:cxn modelId="{48F414A8-EB6F-4E01-98C5-2E39408AD583}" srcId="{344E8D4A-61D8-46B0-877C-63A9639D9960}" destId="{E595C922-2501-4F9A-A2C3-98115DA4FFCB}" srcOrd="1" destOrd="0" parTransId="{0BA5A877-615A-4FAF-8F32-727642CADCF2}" sibTransId="{25E27D5A-ED21-4BCC-8DD4-8DDFA7FD29EC}"/>
    <dgm:cxn modelId="{0C3E22A7-15C2-42EF-A100-141D9CE5D1DF}" srcId="{344E8D4A-61D8-46B0-877C-63A9639D9960}" destId="{2ABCD5CA-F329-4A2F-BFFD-74C6652CC0EE}" srcOrd="0" destOrd="0" parTransId="{948DC526-7D23-4633-8EF3-1C2CFF217BF3}" sibTransId="{90A091D5-40CD-44A0-8FF1-6807FB6A6E4D}"/>
    <dgm:cxn modelId="{3FA5FD6C-43CA-4C0D-8508-2ACC1135625F}" srcId="{91C6E19E-A308-4520-92D2-5B804D5415F1}" destId="{344E8D4A-61D8-46B0-877C-63A9639D9960}" srcOrd="1" destOrd="0" parTransId="{1E16D704-802B-419D-B9FB-17D39F2C31FE}" sibTransId="{2227042F-82C8-4268-98CA-ED0F58AC336D}"/>
    <dgm:cxn modelId="{05747579-30F0-4DC0-BD1A-5A3018D254F7}" srcId="{91C6E19E-A308-4520-92D2-5B804D5415F1}" destId="{EF338CDF-8F47-481E-8CC7-DC4FEA0D8B8E}" srcOrd="0" destOrd="0" parTransId="{1235A10A-02C6-4CC8-B665-2F1A7BABDF42}" sibTransId="{8D6948E2-ADAF-41D3-8930-DD0F1BF50938}"/>
    <dgm:cxn modelId="{0004B3F7-01C1-4F7A-A210-A4B5AF8C8F78}" srcId="{EF338CDF-8F47-481E-8CC7-DC4FEA0D8B8E}" destId="{BC2E00C6-651B-4A4D-9022-B55B2CC4F5BE}" srcOrd="1" destOrd="0" parTransId="{263283B5-EB0E-4044-AB0C-F418919AA269}" sibTransId="{8B1230A1-1719-4557-A31D-DAA760038679}"/>
    <dgm:cxn modelId="{E74492A1-2B58-42EF-A959-B75658DB505C}" type="presOf" srcId="{E595C922-2501-4F9A-A2C3-98115DA4FFCB}" destId="{F8730C30-276B-4298-9BA7-3F85AADBAD7C}" srcOrd="0" destOrd="1" presId="urn:microsoft.com/office/officeart/2005/8/layout/vList5"/>
    <dgm:cxn modelId="{1A179EC7-E932-4945-9BB8-2B64FA1A0ACD}" type="presOf" srcId="{A51BB9D5-FB8A-43A2-8FB6-4E4ACB229CB6}" destId="{A11C7CF4-E18D-4DFB-9673-E0F912649C48}" srcOrd="0" destOrd="1" presId="urn:microsoft.com/office/officeart/2005/8/layout/vList5"/>
    <dgm:cxn modelId="{74A4C442-F4A6-4E0C-B989-CCA3865297EC}" type="presOf" srcId="{2ABCD5CA-F329-4A2F-BFFD-74C6652CC0EE}" destId="{F8730C30-276B-4298-9BA7-3F85AADBAD7C}" srcOrd="0" destOrd="0" presId="urn:microsoft.com/office/officeart/2005/8/layout/vList5"/>
    <dgm:cxn modelId="{13F2FE59-5EFB-4CD7-B2E5-833CD48132CE}" type="presOf" srcId="{7213392E-080E-46AA-9B44-AC1E1F97F751}" destId="{08DD69E4-EFEB-4CA7-8F5B-CAE578825771}" srcOrd="0" destOrd="0" presId="urn:microsoft.com/office/officeart/2005/8/layout/vList5"/>
    <dgm:cxn modelId="{6A81B264-A04A-494F-9B91-7FD4E6C03626}" type="presOf" srcId="{344E8D4A-61D8-46B0-877C-63A9639D9960}" destId="{284BBFB8-F103-4334-933D-0C57C79B4EAA}" srcOrd="0" destOrd="0" presId="urn:microsoft.com/office/officeart/2005/8/layout/vList5"/>
    <dgm:cxn modelId="{97C18385-DF31-4DBA-B667-C12410F6B9B2}" srcId="{EF338CDF-8F47-481E-8CC7-DC4FEA0D8B8E}" destId="{7213392E-080E-46AA-9B44-AC1E1F97F751}" srcOrd="0" destOrd="0" parTransId="{9CB14D38-5559-43FB-A384-945154D0175B}" sibTransId="{41B86F3A-BC11-48E7-9142-15DCA1633B89}"/>
    <dgm:cxn modelId="{96D68D7E-9DF7-486B-8502-7622DABC9AC5}" type="presOf" srcId="{BC2E00C6-651B-4A4D-9022-B55B2CC4F5BE}" destId="{08DD69E4-EFEB-4CA7-8F5B-CAE578825771}" srcOrd="0" destOrd="1" presId="urn:microsoft.com/office/officeart/2005/8/layout/vList5"/>
    <dgm:cxn modelId="{164DAFB4-13B9-4B80-BA31-C3FA241A9985}" type="presParOf" srcId="{8CC81853-56FE-4A33-98E8-3CBD846BC494}" destId="{8B8CAE66-3E6A-465B-9628-F5B613C340F4}" srcOrd="0" destOrd="0" presId="urn:microsoft.com/office/officeart/2005/8/layout/vList5"/>
    <dgm:cxn modelId="{E42BEC2F-AB67-44AA-9A82-729C841316C8}" type="presParOf" srcId="{8B8CAE66-3E6A-465B-9628-F5B613C340F4}" destId="{8AB870C6-4706-4875-ADC8-166149868663}" srcOrd="0" destOrd="0" presId="urn:microsoft.com/office/officeart/2005/8/layout/vList5"/>
    <dgm:cxn modelId="{9E874E14-A07C-4383-A9A4-0036EEF5B958}" type="presParOf" srcId="{8B8CAE66-3E6A-465B-9628-F5B613C340F4}" destId="{08DD69E4-EFEB-4CA7-8F5B-CAE578825771}" srcOrd="1" destOrd="0" presId="urn:microsoft.com/office/officeart/2005/8/layout/vList5"/>
    <dgm:cxn modelId="{7D9BEB64-ED49-4ECF-8BFA-D9FD062B97D3}" type="presParOf" srcId="{8CC81853-56FE-4A33-98E8-3CBD846BC494}" destId="{6F61913E-42FA-482B-8E7C-B15797BECFEC}" srcOrd="1" destOrd="0" presId="urn:microsoft.com/office/officeart/2005/8/layout/vList5"/>
    <dgm:cxn modelId="{CF6A1818-4E26-4732-9106-0787DCC4D7C6}" type="presParOf" srcId="{8CC81853-56FE-4A33-98E8-3CBD846BC494}" destId="{B0763216-C3BF-4FAE-9457-619595F85093}" srcOrd="2" destOrd="0" presId="urn:microsoft.com/office/officeart/2005/8/layout/vList5"/>
    <dgm:cxn modelId="{FD3D7F22-3466-423A-882F-1035324CAAB6}" type="presParOf" srcId="{B0763216-C3BF-4FAE-9457-619595F85093}" destId="{284BBFB8-F103-4334-933D-0C57C79B4EAA}" srcOrd="0" destOrd="0" presId="urn:microsoft.com/office/officeart/2005/8/layout/vList5"/>
    <dgm:cxn modelId="{41742AAA-9836-4413-98C4-2C7330BE6C8F}" type="presParOf" srcId="{B0763216-C3BF-4FAE-9457-619595F85093}" destId="{F8730C30-276B-4298-9BA7-3F85AADBAD7C}" srcOrd="1" destOrd="0" presId="urn:microsoft.com/office/officeart/2005/8/layout/vList5"/>
    <dgm:cxn modelId="{AA2F2F4A-FF07-4D8A-BDBE-FB848FEBA222}" type="presParOf" srcId="{8CC81853-56FE-4A33-98E8-3CBD846BC494}" destId="{271A3D9B-F59E-44C1-BB44-42D901550553}" srcOrd="3" destOrd="0" presId="urn:microsoft.com/office/officeart/2005/8/layout/vList5"/>
    <dgm:cxn modelId="{2B4EBC42-2634-427F-8779-24B01D396662}" type="presParOf" srcId="{8CC81853-56FE-4A33-98E8-3CBD846BC494}" destId="{CD55AF4C-BCDA-4794-B553-CEF36A278409}" srcOrd="4" destOrd="0" presId="urn:microsoft.com/office/officeart/2005/8/layout/vList5"/>
    <dgm:cxn modelId="{0A8F153A-40EC-483A-BC63-28D667BF51F5}" type="presParOf" srcId="{CD55AF4C-BCDA-4794-B553-CEF36A278409}" destId="{9935A676-27F5-4DA4-BB3A-263CEB72D9DD}" srcOrd="0" destOrd="0" presId="urn:microsoft.com/office/officeart/2005/8/layout/vList5"/>
    <dgm:cxn modelId="{5F94A094-AB47-4D4C-87D3-3C16793253BE}" type="presParOf" srcId="{CD55AF4C-BCDA-4794-B553-CEF36A278409}" destId="{A11C7CF4-E18D-4DFB-9673-E0F912649C48}" srcOrd="1" destOrd="0" presId="urn:microsoft.com/office/officeart/2005/8/layout/vList5"/>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1C6E19E-A308-4520-92D2-5B804D5415F1}" type="doc">
      <dgm:prSet loTypeId="urn:microsoft.com/office/officeart/2005/8/layout/vList5" loCatId="list" qsTypeId="urn:microsoft.com/office/officeart/2005/8/quickstyle/simple1" qsCatId="simple" csTypeId="urn:microsoft.com/office/officeart/2005/8/colors/accent1_2" csCatId="accent1" phldr="1"/>
      <dgm:spPr/>
      <dgm:t>
        <a:bodyPr/>
        <a:lstStyle/>
        <a:p>
          <a:pPr rtl="1"/>
          <a:endParaRPr lang="ar-SA"/>
        </a:p>
      </dgm:t>
    </dgm:pt>
    <dgm:pt modelId="{EF338CDF-8F47-481E-8CC7-DC4FEA0D8B8E}">
      <dgm:prSet phldrT="[نص]"/>
      <dgm:spPr/>
      <dgm:t>
        <a:bodyPr/>
        <a:lstStyle/>
        <a:p>
          <a:pPr rtl="1"/>
          <a:r>
            <a:rPr lang="ar-KW" dirty="0" smtClean="0"/>
            <a:t>صغير</a:t>
          </a:r>
          <a:endParaRPr lang="ar-SA" dirty="0"/>
        </a:p>
      </dgm:t>
    </dgm:pt>
    <dgm:pt modelId="{1235A10A-02C6-4CC8-B665-2F1A7BABDF42}" type="parTrans" cxnId="{05747579-30F0-4DC0-BD1A-5A3018D254F7}">
      <dgm:prSet/>
      <dgm:spPr/>
      <dgm:t>
        <a:bodyPr/>
        <a:lstStyle/>
        <a:p>
          <a:pPr rtl="1"/>
          <a:endParaRPr lang="ar-SA"/>
        </a:p>
      </dgm:t>
    </dgm:pt>
    <dgm:pt modelId="{8D6948E2-ADAF-41D3-8930-DD0F1BF50938}" type="sibTrans" cxnId="{05747579-30F0-4DC0-BD1A-5A3018D254F7}">
      <dgm:prSet/>
      <dgm:spPr/>
      <dgm:t>
        <a:bodyPr/>
        <a:lstStyle/>
        <a:p>
          <a:pPr rtl="1"/>
          <a:endParaRPr lang="ar-SA"/>
        </a:p>
      </dgm:t>
    </dgm:pt>
    <dgm:pt modelId="{7213392E-080E-46AA-9B44-AC1E1F97F751}">
      <dgm:prSet phldrT="[نص]"/>
      <dgm:spPr/>
      <dgm:t>
        <a:bodyPr/>
        <a:lstStyle/>
        <a:p>
          <a:pPr rtl="1"/>
          <a:r>
            <a:rPr lang="ar-KW" dirty="0" smtClean="0"/>
            <a:t>سكون الأول وتحرك الثاني التاء مع الثاء في ( كذبت ثمود) و</a:t>
          </a:r>
          <a:r>
            <a:rPr lang="ar-SA" dirty="0" smtClean="0"/>
            <a:t>مثل النون مع اللام في نحو {مِّن لَّدُنْهُ}</a:t>
          </a:r>
          <a:endParaRPr lang="ar-SA" dirty="0"/>
        </a:p>
      </dgm:t>
    </dgm:pt>
    <dgm:pt modelId="{9CB14D38-5559-43FB-A384-945154D0175B}" type="parTrans" cxnId="{97C18385-DF31-4DBA-B667-C12410F6B9B2}">
      <dgm:prSet/>
      <dgm:spPr/>
      <dgm:t>
        <a:bodyPr/>
        <a:lstStyle/>
        <a:p>
          <a:pPr rtl="1"/>
          <a:endParaRPr lang="ar-SA"/>
        </a:p>
      </dgm:t>
    </dgm:pt>
    <dgm:pt modelId="{41B86F3A-BC11-48E7-9142-15DCA1633B89}" type="sibTrans" cxnId="{97C18385-DF31-4DBA-B667-C12410F6B9B2}">
      <dgm:prSet/>
      <dgm:spPr/>
      <dgm:t>
        <a:bodyPr/>
        <a:lstStyle/>
        <a:p>
          <a:pPr rtl="1"/>
          <a:endParaRPr lang="ar-SA"/>
        </a:p>
      </dgm:t>
    </dgm:pt>
    <dgm:pt modelId="{344E8D4A-61D8-46B0-877C-63A9639D9960}">
      <dgm:prSet phldrT="[نص]"/>
      <dgm:spPr/>
      <dgm:t>
        <a:bodyPr/>
        <a:lstStyle/>
        <a:p>
          <a:pPr rtl="1"/>
          <a:r>
            <a:rPr lang="ar-KW" dirty="0" smtClean="0"/>
            <a:t>كبير</a:t>
          </a:r>
          <a:endParaRPr lang="ar-SA" dirty="0"/>
        </a:p>
      </dgm:t>
    </dgm:pt>
    <dgm:pt modelId="{1E16D704-802B-419D-B9FB-17D39F2C31FE}" type="parTrans" cxnId="{3FA5FD6C-43CA-4C0D-8508-2ACC1135625F}">
      <dgm:prSet/>
      <dgm:spPr/>
      <dgm:t>
        <a:bodyPr/>
        <a:lstStyle/>
        <a:p>
          <a:pPr rtl="1"/>
          <a:endParaRPr lang="ar-SA"/>
        </a:p>
      </dgm:t>
    </dgm:pt>
    <dgm:pt modelId="{2227042F-82C8-4268-98CA-ED0F58AC336D}" type="sibTrans" cxnId="{3FA5FD6C-43CA-4C0D-8508-2ACC1135625F}">
      <dgm:prSet/>
      <dgm:spPr/>
      <dgm:t>
        <a:bodyPr/>
        <a:lstStyle/>
        <a:p>
          <a:pPr rtl="1"/>
          <a:endParaRPr lang="ar-SA"/>
        </a:p>
      </dgm:t>
    </dgm:pt>
    <dgm:pt modelId="{2ABCD5CA-F329-4A2F-BFFD-74C6652CC0EE}">
      <dgm:prSet phldrT="[نص]"/>
      <dgm:spPr/>
      <dgm:t>
        <a:bodyPr/>
        <a:lstStyle/>
        <a:p>
          <a:pPr rtl="1"/>
          <a:r>
            <a:rPr lang="ar-KW" dirty="0" smtClean="0"/>
            <a:t>تحرك الحرفين كالقاف مع الكاف في ( من فوقكم ، </a:t>
          </a:r>
          <a:r>
            <a:rPr lang="ar-SA" dirty="0" smtClean="0"/>
            <a:t>خَلَقَكُمْ</a:t>
          </a:r>
          <a:r>
            <a:rPr lang="ar-KW" dirty="0" smtClean="0"/>
            <a:t>)والدال مع الذال في ( بعد ذلك )</a:t>
          </a:r>
          <a:endParaRPr lang="ar-SA" dirty="0"/>
        </a:p>
      </dgm:t>
    </dgm:pt>
    <dgm:pt modelId="{948DC526-7D23-4633-8EF3-1C2CFF217BF3}" type="parTrans" cxnId="{0C3E22A7-15C2-42EF-A100-141D9CE5D1DF}">
      <dgm:prSet/>
      <dgm:spPr/>
      <dgm:t>
        <a:bodyPr/>
        <a:lstStyle/>
        <a:p>
          <a:pPr rtl="1"/>
          <a:endParaRPr lang="ar-SA"/>
        </a:p>
      </dgm:t>
    </dgm:pt>
    <dgm:pt modelId="{90A091D5-40CD-44A0-8FF1-6807FB6A6E4D}" type="sibTrans" cxnId="{0C3E22A7-15C2-42EF-A100-141D9CE5D1DF}">
      <dgm:prSet/>
      <dgm:spPr/>
      <dgm:t>
        <a:bodyPr/>
        <a:lstStyle/>
        <a:p>
          <a:pPr rtl="1"/>
          <a:endParaRPr lang="ar-SA"/>
        </a:p>
      </dgm:t>
    </dgm:pt>
    <dgm:pt modelId="{A7EBF690-0F99-44CE-AD0C-61CFB25323B1}">
      <dgm:prSet phldrT="[نص]"/>
      <dgm:spPr/>
      <dgm:t>
        <a:bodyPr/>
        <a:lstStyle/>
        <a:p>
          <a:pPr rtl="1"/>
          <a:r>
            <a:rPr lang="ar-KW" dirty="0" smtClean="0"/>
            <a:t>مطلق</a:t>
          </a:r>
          <a:endParaRPr lang="ar-SA" dirty="0"/>
        </a:p>
      </dgm:t>
    </dgm:pt>
    <dgm:pt modelId="{F18D1C25-0291-487F-B7F9-AEC4C3FF9686}" type="parTrans" cxnId="{B660B04E-83BE-416B-B9AE-982B19B23D88}">
      <dgm:prSet/>
      <dgm:spPr/>
      <dgm:t>
        <a:bodyPr/>
        <a:lstStyle/>
        <a:p>
          <a:pPr rtl="1"/>
          <a:endParaRPr lang="ar-SA"/>
        </a:p>
      </dgm:t>
    </dgm:pt>
    <dgm:pt modelId="{986A8203-80F8-4CC1-9E8C-E91A951E3489}" type="sibTrans" cxnId="{B660B04E-83BE-416B-B9AE-982B19B23D88}">
      <dgm:prSet/>
      <dgm:spPr/>
      <dgm:t>
        <a:bodyPr/>
        <a:lstStyle/>
        <a:p>
          <a:pPr rtl="1"/>
          <a:endParaRPr lang="ar-SA"/>
        </a:p>
      </dgm:t>
    </dgm:pt>
    <dgm:pt modelId="{41046C3C-1FEE-476B-8267-4420D63CC751}">
      <dgm:prSet phldrT="[نص]"/>
      <dgm:spPr/>
      <dgm:t>
        <a:bodyPr/>
        <a:lstStyle/>
        <a:p>
          <a:pPr rtl="1"/>
          <a:r>
            <a:rPr lang="ar-KW" dirty="0" smtClean="0"/>
            <a:t>عكس الصغير كالتاء مع الثاء في ( يستثنون)</a:t>
          </a:r>
          <a:endParaRPr lang="ar-SA" dirty="0"/>
        </a:p>
      </dgm:t>
    </dgm:pt>
    <dgm:pt modelId="{CE34EFC7-7B1A-482D-B008-CF06F79673C5}" type="parTrans" cxnId="{9AED3674-AA51-48DA-BE69-DA89ECF2860F}">
      <dgm:prSet/>
      <dgm:spPr/>
      <dgm:t>
        <a:bodyPr/>
        <a:lstStyle/>
        <a:p>
          <a:pPr rtl="1"/>
          <a:endParaRPr lang="ar-SA"/>
        </a:p>
      </dgm:t>
    </dgm:pt>
    <dgm:pt modelId="{23E836FD-AE65-4AF8-A31A-43C4AA117635}" type="sibTrans" cxnId="{9AED3674-AA51-48DA-BE69-DA89ECF2860F}">
      <dgm:prSet/>
      <dgm:spPr/>
      <dgm:t>
        <a:bodyPr/>
        <a:lstStyle/>
        <a:p>
          <a:pPr rtl="1"/>
          <a:endParaRPr lang="ar-SA"/>
        </a:p>
      </dgm:t>
    </dgm:pt>
    <dgm:pt modelId="{A51BB9D5-FB8A-43A2-8FB6-4E4ACB229CB6}">
      <dgm:prSet phldrT="[نص]"/>
      <dgm:spPr/>
      <dgm:t>
        <a:bodyPr/>
        <a:lstStyle/>
        <a:p>
          <a:pPr rtl="1"/>
          <a:r>
            <a:rPr lang="ar-KW" dirty="0" smtClean="0">
              <a:cs typeface="Kufi20 Normal" pitchFamily="2" charset="-78"/>
            </a:rPr>
            <a:t>حكمه الإظهار وجوبا</a:t>
          </a:r>
          <a:endParaRPr lang="ar-SA" dirty="0">
            <a:cs typeface="Kufi20 Normal" pitchFamily="2" charset="-78"/>
          </a:endParaRPr>
        </a:p>
      </dgm:t>
    </dgm:pt>
    <dgm:pt modelId="{8C0BB946-2E50-4202-B06E-5E1ADAE2CECA}" type="parTrans" cxnId="{0D202F91-EF6E-44F7-996B-FB0433BB0E72}">
      <dgm:prSet/>
      <dgm:spPr/>
      <dgm:t>
        <a:bodyPr/>
        <a:lstStyle/>
        <a:p>
          <a:pPr rtl="1"/>
          <a:endParaRPr lang="ar-SA"/>
        </a:p>
      </dgm:t>
    </dgm:pt>
    <dgm:pt modelId="{746105E6-728C-40B4-8114-F0F775B337D7}" type="sibTrans" cxnId="{0D202F91-EF6E-44F7-996B-FB0433BB0E72}">
      <dgm:prSet/>
      <dgm:spPr/>
      <dgm:t>
        <a:bodyPr/>
        <a:lstStyle/>
        <a:p>
          <a:pPr rtl="1"/>
          <a:endParaRPr lang="ar-SA"/>
        </a:p>
      </dgm:t>
    </dgm:pt>
    <dgm:pt modelId="{C15DFBBF-708D-4D4B-BD6F-CA9BAA5D9307}">
      <dgm:prSet phldrT="[نص]"/>
      <dgm:spPr/>
      <dgm:t>
        <a:bodyPr/>
        <a:lstStyle/>
        <a:p>
          <a:pPr rtl="1"/>
          <a:r>
            <a:rPr lang="ar-KW" dirty="0" smtClean="0">
              <a:cs typeface="Kufi20 Normal" pitchFamily="2" charset="-78"/>
            </a:rPr>
            <a:t>حكمه الإظهار عند حفص </a:t>
          </a:r>
          <a:endParaRPr lang="ar-SA" dirty="0"/>
        </a:p>
      </dgm:t>
    </dgm:pt>
    <dgm:pt modelId="{5FD1E460-9330-4128-A19B-830AADE8D3BF}" type="parTrans" cxnId="{3B744FF8-29FA-4348-9446-FF4A4BC43D10}">
      <dgm:prSet/>
      <dgm:spPr/>
    </dgm:pt>
    <dgm:pt modelId="{277C6444-DFCB-4E56-AE3E-62856F4BFB92}" type="sibTrans" cxnId="{3B744FF8-29FA-4348-9446-FF4A4BC43D10}">
      <dgm:prSet/>
      <dgm:spPr/>
    </dgm:pt>
    <dgm:pt modelId="{A1784FC4-DA17-4811-A5DA-5CDC81A08C9A}">
      <dgm:prSet phldrT="[نص]"/>
      <dgm:spPr/>
      <dgm:t>
        <a:bodyPr/>
        <a:lstStyle/>
        <a:p>
          <a:pPr rtl="1"/>
          <a:r>
            <a:rPr lang="ar-KW" dirty="0" smtClean="0">
              <a:cs typeface="Kufi20 Normal" pitchFamily="2" charset="-78"/>
            </a:rPr>
            <a:t>تارة يظهر وتارة يدغم وذلك يتبين بقليل من التأمل في أحكام التجويد</a:t>
          </a:r>
          <a:endParaRPr lang="ar-SA" dirty="0">
            <a:cs typeface="Kufi20 Normal" pitchFamily="2" charset="-78"/>
          </a:endParaRPr>
        </a:p>
      </dgm:t>
    </dgm:pt>
    <dgm:pt modelId="{8D053201-91EE-480D-B446-E6BF77E2FFC9}" type="parTrans" cxnId="{4F0D506F-CD8B-451C-9768-BCDC8A461699}">
      <dgm:prSet/>
      <dgm:spPr/>
    </dgm:pt>
    <dgm:pt modelId="{0FFE436B-2E4D-438F-8A38-D016CBF7330D}" type="sibTrans" cxnId="{4F0D506F-CD8B-451C-9768-BCDC8A461699}">
      <dgm:prSet/>
      <dgm:spPr/>
    </dgm:pt>
    <dgm:pt modelId="{8CC81853-56FE-4A33-98E8-3CBD846BC494}" type="pres">
      <dgm:prSet presAssocID="{91C6E19E-A308-4520-92D2-5B804D5415F1}" presName="Name0" presStyleCnt="0">
        <dgm:presLayoutVars>
          <dgm:dir/>
          <dgm:animLvl val="lvl"/>
          <dgm:resizeHandles val="exact"/>
        </dgm:presLayoutVars>
      </dgm:prSet>
      <dgm:spPr/>
      <dgm:t>
        <a:bodyPr/>
        <a:lstStyle/>
        <a:p>
          <a:pPr rtl="1"/>
          <a:endParaRPr lang="ar-SA"/>
        </a:p>
      </dgm:t>
    </dgm:pt>
    <dgm:pt modelId="{8B8CAE66-3E6A-465B-9628-F5B613C340F4}" type="pres">
      <dgm:prSet presAssocID="{EF338CDF-8F47-481E-8CC7-DC4FEA0D8B8E}" presName="linNode" presStyleCnt="0"/>
      <dgm:spPr/>
    </dgm:pt>
    <dgm:pt modelId="{8AB870C6-4706-4875-ADC8-166149868663}" type="pres">
      <dgm:prSet presAssocID="{EF338CDF-8F47-481E-8CC7-DC4FEA0D8B8E}" presName="parentText" presStyleLbl="node1" presStyleIdx="0" presStyleCnt="3" custScaleX="81529" custScaleY="73380" custLinFactNeighborX="-4315" custLinFactNeighborY="-152">
        <dgm:presLayoutVars>
          <dgm:chMax val="1"/>
          <dgm:bulletEnabled val="1"/>
        </dgm:presLayoutVars>
      </dgm:prSet>
      <dgm:spPr/>
      <dgm:t>
        <a:bodyPr/>
        <a:lstStyle/>
        <a:p>
          <a:pPr rtl="1"/>
          <a:endParaRPr lang="ar-SA"/>
        </a:p>
      </dgm:t>
    </dgm:pt>
    <dgm:pt modelId="{08DD69E4-EFEB-4CA7-8F5B-CAE578825771}" type="pres">
      <dgm:prSet presAssocID="{EF338CDF-8F47-481E-8CC7-DC4FEA0D8B8E}" presName="descendantText" presStyleLbl="alignAccFollowNode1" presStyleIdx="0" presStyleCnt="3" custScaleX="109177">
        <dgm:presLayoutVars>
          <dgm:bulletEnabled val="1"/>
        </dgm:presLayoutVars>
      </dgm:prSet>
      <dgm:spPr/>
      <dgm:t>
        <a:bodyPr/>
        <a:lstStyle/>
        <a:p>
          <a:pPr rtl="1"/>
          <a:endParaRPr lang="ar-SA"/>
        </a:p>
      </dgm:t>
    </dgm:pt>
    <dgm:pt modelId="{6F61913E-42FA-482B-8E7C-B15797BECFEC}" type="pres">
      <dgm:prSet presAssocID="{8D6948E2-ADAF-41D3-8930-DD0F1BF50938}" presName="sp" presStyleCnt="0"/>
      <dgm:spPr/>
    </dgm:pt>
    <dgm:pt modelId="{B0763216-C3BF-4FAE-9457-619595F85093}" type="pres">
      <dgm:prSet presAssocID="{344E8D4A-61D8-46B0-877C-63A9639D9960}" presName="linNode" presStyleCnt="0"/>
      <dgm:spPr/>
    </dgm:pt>
    <dgm:pt modelId="{284BBFB8-F103-4334-933D-0C57C79B4EAA}" type="pres">
      <dgm:prSet presAssocID="{344E8D4A-61D8-46B0-877C-63A9639D9960}" presName="parentText" presStyleLbl="node1" presStyleIdx="1" presStyleCnt="3" custScaleX="81657" custScaleY="74110" custLinFactNeighborX="-5159" custLinFactNeighborY="-2509">
        <dgm:presLayoutVars>
          <dgm:chMax val="1"/>
          <dgm:bulletEnabled val="1"/>
        </dgm:presLayoutVars>
      </dgm:prSet>
      <dgm:spPr/>
      <dgm:t>
        <a:bodyPr/>
        <a:lstStyle/>
        <a:p>
          <a:pPr rtl="1"/>
          <a:endParaRPr lang="ar-SA"/>
        </a:p>
      </dgm:t>
    </dgm:pt>
    <dgm:pt modelId="{F8730C30-276B-4298-9BA7-3F85AADBAD7C}" type="pres">
      <dgm:prSet presAssocID="{344E8D4A-61D8-46B0-877C-63A9639D9960}" presName="descendantText" presStyleLbl="alignAccFollowNode1" presStyleIdx="1" presStyleCnt="3" custScaleX="111699" custLinFactNeighborX="11394" custLinFactNeighborY="835">
        <dgm:presLayoutVars>
          <dgm:bulletEnabled val="1"/>
        </dgm:presLayoutVars>
      </dgm:prSet>
      <dgm:spPr/>
      <dgm:t>
        <a:bodyPr/>
        <a:lstStyle/>
        <a:p>
          <a:pPr rtl="1"/>
          <a:endParaRPr lang="ar-SA"/>
        </a:p>
      </dgm:t>
    </dgm:pt>
    <dgm:pt modelId="{271A3D9B-F59E-44C1-BB44-42D901550553}" type="pres">
      <dgm:prSet presAssocID="{2227042F-82C8-4268-98CA-ED0F58AC336D}" presName="sp" presStyleCnt="0"/>
      <dgm:spPr/>
    </dgm:pt>
    <dgm:pt modelId="{CD55AF4C-BCDA-4794-B553-CEF36A278409}" type="pres">
      <dgm:prSet presAssocID="{A7EBF690-0F99-44CE-AD0C-61CFB25323B1}" presName="linNode" presStyleCnt="0"/>
      <dgm:spPr/>
    </dgm:pt>
    <dgm:pt modelId="{9935A676-27F5-4DA4-BB3A-263CEB72D9DD}" type="pres">
      <dgm:prSet presAssocID="{A7EBF690-0F99-44CE-AD0C-61CFB25323B1}" presName="parentText" presStyleLbl="node1" presStyleIdx="2" presStyleCnt="3" custScaleX="81530" custScaleY="76426" custLinFactNeighborX="-5182" custLinFactNeighborY="-6331">
        <dgm:presLayoutVars>
          <dgm:chMax val="1"/>
          <dgm:bulletEnabled val="1"/>
        </dgm:presLayoutVars>
      </dgm:prSet>
      <dgm:spPr/>
      <dgm:t>
        <a:bodyPr/>
        <a:lstStyle/>
        <a:p>
          <a:pPr rtl="1"/>
          <a:endParaRPr lang="ar-SA"/>
        </a:p>
      </dgm:t>
    </dgm:pt>
    <dgm:pt modelId="{A11C7CF4-E18D-4DFB-9673-E0F912649C48}" type="pres">
      <dgm:prSet presAssocID="{A7EBF690-0F99-44CE-AD0C-61CFB25323B1}" presName="descendantText" presStyleLbl="alignAccFollowNode1" presStyleIdx="2" presStyleCnt="3" custScaleX="114739" custScaleY="95188" custLinFactNeighborX="72" custLinFactNeighborY="-1535">
        <dgm:presLayoutVars>
          <dgm:bulletEnabled val="1"/>
        </dgm:presLayoutVars>
      </dgm:prSet>
      <dgm:spPr/>
      <dgm:t>
        <a:bodyPr/>
        <a:lstStyle/>
        <a:p>
          <a:pPr rtl="1"/>
          <a:endParaRPr lang="ar-SA"/>
        </a:p>
      </dgm:t>
    </dgm:pt>
  </dgm:ptLst>
  <dgm:cxnLst>
    <dgm:cxn modelId="{B660B04E-83BE-416B-B9AE-982B19B23D88}" srcId="{91C6E19E-A308-4520-92D2-5B804D5415F1}" destId="{A7EBF690-0F99-44CE-AD0C-61CFB25323B1}" srcOrd="2" destOrd="0" parTransId="{F18D1C25-0291-487F-B7F9-AEC4C3FF9686}" sibTransId="{986A8203-80F8-4CC1-9E8C-E91A951E3489}"/>
    <dgm:cxn modelId="{0D202F91-EF6E-44F7-996B-FB0433BB0E72}" srcId="{A7EBF690-0F99-44CE-AD0C-61CFB25323B1}" destId="{A51BB9D5-FB8A-43A2-8FB6-4E4ACB229CB6}" srcOrd="1" destOrd="0" parTransId="{8C0BB946-2E50-4202-B06E-5E1ADAE2CECA}" sibTransId="{746105E6-728C-40B4-8114-F0F775B337D7}"/>
    <dgm:cxn modelId="{0F281073-6303-4A5F-8E3C-E5C221E388B4}" type="presOf" srcId="{C15DFBBF-708D-4D4B-BD6F-CA9BAA5D9307}" destId="{F8730C30-276B-4298-9BA7-3F85AADBAD7C}" srcOrd="0" destOrd="1" presId="urn:microsoft.com/office/officeart/2005/8/layout/vList5"/>
    <dgm:cxn modelId="{9AED3674-AA51-48DA-BE69-DA89ECF2860F}" srcId="{A7EBF690-0F99-44CE-AD0C-61CFB25323B1}" destId="{41046C3C-1FEE-476B-8267-4420D63CC751}" srcOrd="0" destOrd="0" parTransId="{CE34EFC7-7B1A-482D-B008-CF06F79673C5}" sibTransId="{23E836FD-AE65-4AF8-A31A-43C4AA117635}"/>
    <dgm:cxn modelId="{24ADB034-BB77-4F0E-BE63-6F98F853159A}" type="presOf" srcId="{91C6E19E-A308-4520-92D2-5B804D5415F1}" destId="{8CC81853-56FE-4A33-98E8-3CBD846BC494}" srcOrd="0" destOrd="0" presId="urn:microsoft.com/office/officeart/2005/8/layout/vList5"/>
    <dgm:cxn modelId="{5E9BB22C-25C5-4CB0-8409-EBFCADB04881}" type="presOf" srcId="{41046C3C-1FEE-476B-8267-4420D63CC751}" destId="{A11C7CF4-E18D-4DFB-9673-E0F912649C48}" srcOrd="0" destOrd="0" presId="urn:microsoft.com/office/officeart/2005/8/layout/vList5"/>
    <dgm:cxn modelId="{C6193956-B3F1-4B63-9216-F3A505E522F0}" type="presOf" srcId="{344E8D4A-61D8-46B0-877C-63A9639D9960}" destId="{284BBFB8-F103-4334-933D-0C57C79B4EAA}" srcOrd="0" destOrd="0" presId="urn:microsoft.com/office/officeart/2005/8/layout/vList5"/>
    <dgm:cxn modelId="{0C3E22A7-15C2-42EF-A100-141D9CE5D1DF}" srcId="{344E8D4A-61D8-46B0-877C-63A9639D9960}" destId="{2ABCD5CA-F329-4A2F-BFFD-74C6652CC0EE}" srcOrd="0" destOrd="0" parTransId="{948DC526-7D23-4633-8EF3-1C2CFF217BF3}" sibTransId="{90A091D5-40CD-44A0-8FF1-6807FB6A6E4D}"/>
    <dgm:cxn modelId="{3B744FF8-29FA-4348-9446-FF4A4BC43D10}" srcId="{344E8D4A-61D8-46B0-877C-63A9639D9960}" destId="{C15DFBBF-708D-4D4B-BD6F-CA9BAA5D9307}" srcOrd="1" destOrd="0" parTransId="{5FD1E460-9330-4128-A19B-830AADE8D3BF}" sibTransId="{277C6444-DFCB-4E56-AE3E-62856F4BFB92}"/>
    <dgm:cxn modelId="{4E98D278-EC37-4FF3-BC23-813F996651B6}" type="presOf" srcId="{2ABCD5CA-F329-4A2F-BFFD-74C6652CC0EE}" destId="{F8730C30-276B-4298-9BA7-3F85AADBAD7C}" srcOrd="0" destOrd="0" presId="urn:microsoft.com/office/officeart/2005/8/layout/vList5"/>
    <dgm:cxn modelId="{3FA5FD6C-43CA-4C0D-8508-2ACC1135625F}" srcId="{91C6E19E-A308-4520-92D2-5B804D5415F1}" destId="{344E8D4A-61D8-46B0-877C-63A9639D9960}" srcOrd="1" destOrd="0" parTransId="{1E16D704-802B-419D-B9FB-17D39F2C31FE}" sibTransId="{2227042F-82C8-4268-98CA-ED0F58AC336D}"/>
    <dgm:cxn modelId="{05747579-30F0-4DC0-BD1A-5A3018D254F7}" srcId="{91C6E19E-A308-4520-92D2-5B804D5415F1}" destId="{EF338CDF-8F47-481E-8CC7-DC4FEA0D8B8E}" srcOrd="0" destOrd="0" parTransId="{1235A10A-02C6-4CC8-B665-2F1A7BABDF42}" sibTransId="{8D6948E2-ADAF-41D3-8930-DD0F1BF50938}"/>
    <dgm:cxn modelId="{94FCFAFF-58BB-4B33-AB41-4B2CFCD8D19F}" type="presOf" srcId="{A51BB9D5-FB8A-43A2-8FB6-4E4ACB229CB6}" destId="{A11C7CF4-E18D-4DFB-9673-E0F912649C48}" srcOrd="0" destOrd="1" presId="urn:microsoft.com/office/officeart/2005/8/layout/vList5"/>
    <dgm:cxn modelId="{12967ECC-EBBC-4310-95B6-58E424109EEA}" type="presOf" srcId="{7213392E-080E-46AA-9B44-AC1E1F97F751}" destId="{08DD69E4-EFEB-4CA7-8F5B-CAE578825771}" srcOrd="0" destOrd="0" presId="urn:microsoft.com/office/officeart/2005/8/layout/vList5"/>
    <dgm:cxn modelId="{8F2913D7-5DB9-4364-9982-540C421C1A81}" type="presOf" srcId="{A7EBF690-0F99-44CE-AD0C-61CFB25323B1}" destId="{9935A676-27F5-4DA4-BB3A-263CEB72D9DD}" srcOrd="0" destOrd="0" presId="urn:microsoft.com/office/officeart/2005/8/layout/vList5"/>
    <dgm:cxn modelId="{4F0D506F-CD8B-451C-9768-BCDC8A461699}" srcId="{EF338CDF-8F47-481E-8CC7-DC4FEA0D8B8E}" destId="{A1784FC4-DA17-4811-A5DA-5CDC81A08C9A}" srcOrd="1" destOrd="0" parTransId="{8D053201-91EE-480D-B446-E6BF77E2FFC9}" sibTransId="{0FFE436B-2E4D-438F-8A38-D016CBF7330D}"/>
    <dgm:cxn modelId="{DC9A7A1A-7CEF-4ED5-A2A0-FF27C860A2D3}" type="presOf" srcId="{EF338CDF-8F47-481E-8CC7-DC4FEA0D8B8E}" destId="{8AB870C6-4706-4875-ADC8-166149868663}" srcOrd="0" destOrd="0" presId="urn:microsoft.com/office/officeart/2005/8/layout/vList5"/>
    <dgm:cxn modelId="{97C18385-DF31-4DBA-B667-C12410F6B9B2}" srcId="{EF338CDF-8F47-481E-8CC7-DC4FEA0D8B8E}" destId="{7213392E-080E-46AA-9B44-AC1E1F97F751}" srcOrd="0" destOrd="0" parTransId="{9CB14D38-5559-43FB-A384-945154D0175B}" sibTransId="{41B86F3A-BC11-48E7-9142-15DCA1633B89}"/>
    <dgm:cxn modelId="{F363AC95-6852-4887-94D6-7A40C2008A82}" type="presOf" srcId="{A1784FC4-DA17-4811-A5DA-5CDC81A08C9A}" destId="{08DD69E4-EFEB-4CA7-8F5B-CAE578825771}" srcOrd="0" destOrd="1" presId="urn:microsoft.com/office/officeart/2005/8/layout/vList5"/>
    <dgm:cxn modelId="{553D3CB2-5FE6-4CE4-B003-968FC515F79A}" type="presParOf" srcId="{8CC81853-56FE-4A33-98E8-3CBD846BC494}" destId="{8B8CAE66-3E6A-465B-9628-F5B613C340F4}" srcOrd="0" destOrd="0" presId="urn:microsoft.com/office/officeart/2005/8/layout/vList5"/>
    <dgm:cxn modelId="{CCFCBB11-7DD0-4222-888A-8A57026CFA16}" type="presParOf" srcId="{8B8CAE66-3E6A-465B-9628-F5B613C340F4}" destId="{8AB870C6-4706-4875-ADC8-166149868663}" srcOrd="0" destOrd="0" presId="urn:microsoft.com/office/officeart/2005/8/layout/vList5"/>
    <dgm:cxn modelId="{B607A9B1-1F8B-4195-BC4A-4DBBD1DCD252}" type="presParOf" srcId="{8B8CAE66-3E6A-465B-9628-F5B613C340F4}" destId="{08DD69E4-EFEB-4CA7-8F5B-CAE578825771}" srcOrd="1" destOrd="0" presId="urn:microsoft.com/office/officeart/2005/8/layout/vList5"/>
    <dgm:cxn modelId="{0911BE5A-D3E1-4B80-90ED-DF65D2013104}" type="presParOf" srcId="{8CC81853-56FE-4A33-98E8-3CBD846BC494}" destId="{6F61913E-42FA-482B-8E7C-B15797BECFEC}" srcOrd="1" destOrd="0" presId="urn:microsoft.com/office/officeart/2005/8/layout/vList5"/>
    <dgm:cxn modelId="{472CB04B-21F2-4501-B4C7-5B4DF3F1DF50}" type="presParOf" srcId="{8CC81853-56FE-4A33-98E8-3CBD846BC494}" destId="{B0763216-C3BF-4FAE-9457-619595F85093}" srcOrd="2" destOrd="0" presId="urn:microsoft.com/office/officeart/2005/8/layout/vList5"/>
    <dgm:cxn modelId="{76087074-559D-4332-875B-A02FC460B7FA}" type="presParOf" srcId="{B0763216-C3BF-4FAE-9457-619595F85093}" destId="{284BBFB8-F103-4334-933D-0C57C79B4EAA}" srcOrd="0" destOrd="0" presId="urn:microsoft.com/office/officeart/2005/8/layout/vList5"/>
    <dgm:cxn modelId="{D31ECE56-39AB-474D-81D3-7F7976618C1F}" type="presParOf" srcId="{B0763216-C3BF-4FAE-9457-619595F85093}" destId="{F8730C30-276B-4298-9BA7-3F85AADBAD7C}" srcOrd="1" destOrd="0" presId="urn:microsoft.com/office/officeart/2005/8/layout/vList5"/>
    <dgm:cxn modelId="{816705CC-70FA-4E55-BF02-700E99967B66}" type="presParOf" srcId="{8CC81853-56FE-4A33-98E8-3CBD846BC494}" destId="{271A3D9B-F59E-44C1-BB44-42D901550553}" srcOrd="3" destOrd="0" presId="urn:microsoft.com/office/officeart/2005/8/layout/vList5"/>
    <dgm:cxn modelId="{4F9E1C3D-AE06-4CD4-AA00-72686D9749F7}" type="presParOf" srcId="{8CC81853-56FE-4A33-98E8-3CBD846BC494}" destId="{CD55AF4C-BCDA-4794-B553-CEF36A278409}" srcOrd="4" destOrd="0" presId="urn:microsoft.com/office/officeart/2005/8/layout/vList5"/>
    <dgm:cxn modelId="{8176FF78-3791-4764-AD6E-37A0EA5B805A}" type="presParOf" srcId="{CD55AF4C-BCDA-4794-B553-CEF36A278409}" destId="{9935A676-27F5-4DA4-BB3A-263CEB72D9DD}" srcOrd="0" destOrd="0" presId="urn:microsoft.com/office/officeart/2005/8/layout/vList5"/>
    <dgm:cxn modelId="{2AB81FED-7065-4A7A-8FB0-352470A44B77}" type="presParOf" srcId="{CD55AF4C-BCDA-4794-B553-CEF36A278409}" destId="{A11C7CF4-E18D-4DFB-9673-E0F912649C48}" srcOrd="1" destOrd="0" presId="urn:microsoft.com/office/officeart/2005/8/layout/vList5"/>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1C6E19E-A308-4520-92D2-5B804D5415F1}" type="doc">
      <dgm:prSet loTypeId="urn:microsoft.com/office/officeart/2005/8/layout/vList5" loCatId="list" qsTypeId="urn:microsoft.com/office/officeart/2005/8/quickstyle/simple1" qsCatId="simple" csTypeId="urn:microsoft.com/office/officeart/2005/8/colors/accent1_2" csCatId="accent1" phldr="1"/>
      <dgm:spPr/>
      <dgm:t>
        <a:bodyPr/>
        <a:lstStyle/>
        <a:p>
          <a:pPr rtl="1"/>
          <a:endParaRPr lang="ar-SA"/>
        </a:p>
      </dgm:t>
    </dgm:pt>
    <dgm:pt modelId="{EF338CDF-8F47-481E-8CC7-DC4FEA0D8B8E}">
      <dgm:prSet phldrT="[نص]"/>
      <dgm:spPr/>
      <dgm:t>
        <a:bodyPr/>
        <a:lstStyle/>
        <a:p>
          <a:pPr rtl="1"/>
          <a:r>
            <a:rPr lang="ar-KW" dirty="0" smtClean="0"/>
            <a:t>صغير</a:t>
          </a:r>
          <a:endParaRPr lang="ar-SA" dirty="0"/>
        </a:p>
      </dgm:t>
    </dgm:pt>
    <dgm:pt modelId="{1235A10A-02C6-4CC8-B665-2F1A7BABDF42}" type="parTrans" cxnId="{05747579-30F0-4DC0-BD1A-5A3018D254F7}">
      <dgm:prSet/>
      <dgm:spPr/>
      <dgm:t>
        <a:bodyPr/>
        <a:lstStyle/>
        <a:p>
          <a:pPr rtl="1"/>
          <a:endParaRPr lang="ar-SA"/>
        </a:p>
      </dgm:t>
    </dgm:pt>
    <dgm:pt modelId="{8D6948E2-ADAF-41D3-8930-DD0F1BF50938}" type="sibTrans" cxnId="{05747579-30F0-4DC0-BD1A-5A3018D254F7}">
      <dgm:prSet/>
      <dgm:spPr/>
      <dgm:t>
        <a:bodyPr/>
        <a:lstStyle/>
        <a:p>
          <a:pPr rtl="1"/>
          <a:endParaRPr lang="ar-SA"/>
        </a:p>
      </dgm:t>
    </dgm:pt>
    <dgm:pt modelId="{7213392E-080E-46AA-9B44-AC1E1F97F751}">
      <dgm:prSet phldrT="[نص]" custT="1"/>
      <dgm:spPr/>
      <dgm:t>
        <a:bodyPr/>
        <a:lstStyle/>
        <a:p>
          <a:pPr rtl="1"/>
          <a:r>
            <a:rPr lang="ar-KW" sz="2800" dirty="0" smtClean="0"/>
            <a:t>سكون الأول وتحرك الثاني في نحو ( أجيب</a:t>
          </a:r>
          <a:r>
            <a:rPr lang="ar-KW" sz="2800" dirty="0" smtClean="0">
              <a:solidFill>
                <a:srgbClr val="FFFF00"/>
              </a:solidFill>
            </a:rPr>
            <a:t>ت</a:t>
          </a:r>
          <a:r>
            <a:rPr lang="ar-KW" sz="2800" dirty="0" smtClean="0"/>
            <a:t> </a:t>
          </a:r>
          <a:r>
            <a:rPr lang="ar-KW" sz="2800" dirty="0" smtClean="0">
              <a:solidFill>
                <a:srgbClr val="FFFF00"/>
              </a:solidFill>
            </a:rPr>
            <a:t>د</a:t>
          </a:r>
          <a:r>
            <a:rPr lang="ar-KW" sz="2800" dirty="0" smtClean="0"/>
            <a:t>عوتكما)</a:t>
          </a:r>
          <a:endParaRPr lang="ar-SA" sz="2800" dirty="0"/>
        </a:p>
      </dgm:t>
    </dgm:pt>
    <dgm:pt modelId="{9CB14D38-5559-43FB-A384-945154D0175B}" type="parTrans" cxnId="{97C18385-DF31-4DBA-B667-C12410F6B9B2}">
      <dgm:prSet/>
      <dgm:spPr/>
      <dgm:t>
        <a:bodyPr/>
        <a:lstStyle/>
        <a:p>
          <a:pPr rtl="1"/>
          <a:endParaRPr lang="ar-SA"/>
        </a:p>
      </dgm:t>
    </dgm:pt>
    <dgm:pt modelId="{41B86F3A-BC11-48E7-9142-15DCA1633B89}" type="sibTrans" cxnId="{97C18385-DF31-4DBA-B667-C12410F6B9B2}">
      <dgm:prSet/>
      <dgm:spPr/>
      <dgm:t>
        <a:bodyPr/>
        <a:lstStyle/>
        <a:p>
          <a:pPr rtl="1"/>
          <a:endParaRPr lang="ar-SA"/>
        </a:p>
      </dgm:t>
    </dgm:pt>
    <dgm:pt modelId="{344E8D4A-61D8-46B0-877C-63A9639D9960}">
      <dgm:prSet phldrT="[نص]"/>
      <dgm:spPr/>
      <dgm:t>
        <a:bodyPr/>
        <a:lstStyle/>
        <a:p>
          <a:pPr rtl="1"/>
          <a:r>
            <a:rPr lang="ar-KW" dirty="0" smtClean="0"/>
            <a:t>كبير</a:t>
          </a:r>
          <a:endParaRPr lang="ar-SA" dirty="0"/>
        </a:p>
      </dgm:t>
    </dgm:pt>
    <dgm:pt modelId="{1E16D704-802B-419D-B9FB-17D39F2C31FE}" type="parTrans" cxnId="{3FA5FD6C-43CA-4C0D-8508-2ACC1135625F}">
      <dgm:prSet/>
      <dgm:spPr/>
      <dgm:t>
        <a:bodyPr/>
        <a:lstStyle/>
        <a:p>
          <a:pPr rtl="1"/>
          <a:endParaRPr lang="ar-SA"/>
        </a:p>
      </dgm:t>
    </dgm:pt>
    <dgm:pt modelId="{2227042F-82C8-4268-98CA-ED0F58AC336D}" type="sibTrans" cxnId="{3FA5FD6C-43CA-4C0D-8508-2ACC1135625F}">
      <dgm:prSet/>
      <dgm:spPr/>
      <dgm:t>
        <a:bodyPr/>
        <a:lstStyle/>
        <a:p>
          <a:pPr rtl="1"/>
          <a:endParaRPr lang="ar-SA"/>
        </a:p>
      </dgm:t>
    </dgm:pt>
    <dgm:pt modelId="{2ABCD5CA-F329-4A2F-BFFD-74C6652CC0EE}">
      <dgm:prSet phldrT="[نص]"/>
      <dgm:spPr/>
      <dgm:t>
        <a:bodyPr/>
        <a:lstStyle/>
        <a:p>
          <a:pPr rtl="1"/>
          <a:r>
            <a:rPr lang="ar-KW" dirty="0" smtClean="0"/>
            <a:t>تحرك الحرفين نحو (الصالحا</a:t>
          </a:r>
          <a:r>
            <a:rPr lang="ar-KW" dirty="0" smtClean="0">
              <a:solidFill>
                <a:srgbClr val="FFFF00"/>
              </a:solidFill>
            </a:rPr>
            <a:t>ت</a:t>
          </a:r>
          <a:r>
            <a:rPr lang="ar-KW" dirty="0" smtClean="0"/>
            <a:t> </a:t>
          </a:r>
          <a:r>
            <a:rPr lang="ar-KW" dirty="0" smtClean="0">
              <a:solidFill>
                <a:srgbClr val="FFFF00"/>
              </a:solidFill>
            </a:rPr>
            <a:t>ط</a:t>
          </a:r>
          <a:r>
            <a:rPr lang="ar-KW" dirty="0" smtClean="0"/>
            <a:t>وبى ، الصلا</a:t>
          </a:r>
          <a:r>
            <a:rPr lang="ar-KW" dirty="0" smtClean="0">
              <a:solidFill>
                <a:srgbClr val="FFFF00"/>
              </a:solidFill>
            </a:rPr>
            <a:t>ة</a:t>
          </a:r>
          <a:r>
            <a:rPr lang="ar-KW" dirty="0" smtClean="0"/>
            <a:t> </a:t>
          </a:r>
          <a:r>
            <a:rPr lang="ar-KW" dirty="0" smtClean="0">
              <a:solidFill>
                <a:srgbClr val="FFFF00"/>
              </a:solidFill>
            </a:rPr>
            <a:t>ط</a:t>
          </a:r>
          <a:r>
            <a:rPr lang="ar-KW" dirty="0" smtClean="0"/>
            <a:t>رفي)</a:t>
          </a:r>
          <a:endParaRPr lang="ar-SA" dirty="0"/>
        </a:p>
      </dgm:t>
    </dgm:pt>
    <dgm:pt modelId="{948DC526-7D23-4633-8EF3-1C2CFF217BF3}" type="parTrans" cxnId="{0C3E22A7-15C2-42EF-A100-141D9CE5D1DF}">
      <dgm:prSet/>
      <dgm:spPr/>
      <dgm:t>
        <a:bodyPr/>
        <a:lstStyle/>
        <a:p>
          <a:pPr rtl="1"/>
          <a:endParaRPr lang="ar-SA"/>
        </a:p>
      </dgm:t>
    </dgm:pt>
    <dgm:pt modelId="{90A091D5-40CD-44A0-8FF1-6807FB6A6E4D}" type="sibTrans" cxnId="{0C3E22A7-15C2-42EF-A100-141D9CE5D1DF}">
      <dgm:prSet/>
      <dgm:spPr/>
      <dgm:t>
        <a:bodyPr/>
        <a:lstStyle/>
        <a:p>
          <a:pPr rtl="1"/>
          <a:endParaRPr lang="ar-SA"/>
        </a:p>
      </dgm:t>
    </dgm:pt>
    <dgm:pt modelId="{E595C922-2501-4F9A-A2C3-98115DA4FFCB}">
      <dgm:prSet phldrT="[نص]"/>
      <dgm:spPr/>
      <dgm:t>
        <a:bodyPr/>
        <a:lstStyle/>
        <a:p>
          <a:pPr rtl="1"/>
          <a:r>
            <a:rPr lang="ar-KW" dirty="0" smtClean="0">
              <a:cs typeface="Kufi20 Normal" pitchFamily="2" charset="-78"/>
            </a:rPr>
            <a:t>حكمه الإظهار عند حفص</a:t>
          </a:r>
          <a:endParaRPr lang="ar-SA" dirty="0">
            <a:cs typeface="Kufi20 Normal" pitchFamily="2" charset="-78"/>
          </a:endParaRPr>
        </a:p>
      </dgm:t>
    </dgm:pt>
    <dgm:pt modelId="{0BA5A877-615A-4FAF-8F32-727642CADCF2}" type="parTrans" cxnId="{48F414A8-EB6F-4E01-98C5-2E39408AD583}">
      <dgm:prSet/>
      <dgm:spPr/>
      <dgm:t>
        <a:bodyPr/>
        <a:lstStyle/>
        <a:p>
          <a:pPr rtl="1"/>
          <a:endParaRPr lang="ar-SA"/>
        </a:p>
      </dgm:t>
    </dgm:pt>
    <dgm:pt modelId="{25E27D5A-ED21-4BCC-8DD4-8DDFA7FD29EC}" type="sibTrans" cxnId="{48F414A8-EB6F-4E01-98C5-2E39408AD583}">
      <dgm:prSet/>
      <dgm:spPr/>
      <dgm:t>
        <a:bodyPr/>
        <a:lstStyle/>
        <a:p>
          <a:pPr rtl="1"/>
          <a:endParaRPr lang="ar-SA"/>
        </a:p>
      </dgm:t>
    </dgm:pt>
    <dgm:pt modelId="{A7EBF690-0F99-44CE-AD0C-61CFB25323B1}">
      <dgm:prSet phldrT="[نص]"/>
      <dgm:spPr/>
      <dgm:t>
        <a:bodyPr/>
        <a:lstStyle/>
        <a:p>
          <a:pPr rtl="1"/>
          <a:r>
            <a:rPr lang="ar-KW" dirty="0" smtClean="0"/>
            <a:t>مطلق</a:t>
          </a:r>
          <a:endParaRPr lang="ar-SA" dirty="0"/>
        </a:p>
      </dgm:t>
    </dgm:pt>
    <dgm:pt modelId="{F18D1C25-0291-487F-B7F9-AEC4C3FF9686}" type="parTrans" cxnId="{B660B04E-83BE-416B-B9AE-982B19B23D88}">
      <dgm:prSet/>
      <dgm:spPr/>
      <dgm:t>
        <a:bodyPr/>
        <a:lstStyle/>
        <a:p>
          <a:pPr rtl="1"/>
          <a:endParaRPr lang="ar-SA"/>
        </a:p>
      </dgm:t>
    </dgm:pt>
    <dgm:pt modelId="{986A8203-80F8-4CC1-9E8C-E91A951E3489}" type="sibTrans" cxnId="{B660B04E-83BE-416B-B9AE-982B19B23D88}">
      <dgm:prSet/>
      <dgm:spPr/>
      <dgm:t>
        <a:bodyPr/>
        <a:lstStyle/>
        <a:p>
          <a:pPr rtl="1"/>
          <a:endParaRPr lang="ar-SA"/>
        </a:p>
      </dgm:t>
    </dgm:pt>
    <dgm:pt modelId="{41046C3C-1FEE-476B-8267-4420D63CC751}">
      <dgm:prSet phldrT="[نص]"/>
      <dgm:spPr/>
      <dgm:t>
        <a:bodyPr/>
        <a:lstStyle/>
        <a:p>
          <a:pPr rtl="1"/>
          <a:r>
            <a:rPr lang="ar-KW" dirty="0" smtClean="0"/>
            <a:t>عكس الصغير نحو ( أف</a:t>
          </a:r>
          <a:r>
            <a:rPr lang="ar-KW" dirty="0" smtClean="0">
              <a:solidFill>
                <a:srgbClr val="FFFF00"/>
              </a:solidFill>
            </a:rPr>
            <a:t>تط</a:t>
          </a:r>
          <a:r>
            <a:rPr lang="ar-KW" dirty="0" smtClean="0"/>
            <a:t>معون ، </a:t>
          </a:r>
          <a:r>
            <a:rPr lang="ar-KW" dirty="0" smtClean="0">
              <a:solidFill>
                <a:srgbClr val="FFFF00"/>
              </a:solidFill>
            </a:rPr>
            <a:t>مب</a:t>
          </a:r>
          <a:r>
            <a:rPr lang="ar-KW" dirty="0" smtClean="0"/>
            <a:t>عوثون)</a:t>
          </a:r>
          <a:endParaRPr lang="ar-SA" dirty="0"/>
        </a:p>
      </dgm:t>
    </dgm:pt>
    <dgm:pt modelId="{CE34EFC7-7B1A-482D-B008-CF06F79673C5}" type="parTrans" cxnId="{9AED3674-AA51-48DA-BE69-DA89ECF2860F}">
      <dgm:prSet/>
      <dgm:spPr/>
      <dgm:t>
        <a:bodyPr/>
        <a:lstStyle/>
        <a:p>
          <a:pPr rtl="1"/>
          <a:endParaRPr lang="ar-SA"/>
        </a:p>
      </dgm:t>
    </dgm:pt>
    <dgm:pt modelId="{23E836FD-AE65-4AF8-A31A-43C4AA117635}" type="sibTrans" cxnId="{9AED3674-AA51-48DA-BE69-DA89ECF2860F}">
      <dgm:prSet/>
      <dgm:spPr/>
      <dgm:t>
        <a:bodyPr/>
        <a:lstStyle/>
        <a:p>
          <a:pPr rtl="1"/>
          <a:endParaRPr lang="ar-SA"/>
        </a:p>
      </dgm:t>
    </dgm:pt>
    <dgm:pt modelId="{A51BB9D5-FB8A-43A2-8FB6-4E4ACB229CB6}">
      <dgm:prSet phldrT="[نص]"/>
      <dgm:spPr/>
      <dgm:t>
        <a:bodyPr/>
        <a:lstStyle/>
        <a:p>
          <a:pPr rtl="1"/>
          <a:r>
            <a:rPr lang="ar-KW" dirty="0" smtClean="0">
              <a:cs typeface="Kufi20 Normal" pitchFamily="2" charset="-78"/>
            </a:rPr>
            <a:t>حكمه وجوب الإظهار عند كل القراء</a:t>
          </a:r>
          <a:endParaRPr lang="ar-SA" dirty="0">
            <a:cs typeface="Kufi20 Normal" pitchFamily="2" charset="-78"/>
          </a:endParaRPr>
        </a:p>
      </dgm:t>
    </dgm:pt>
    <dgm:pt modelId="{8C0BB946-2E50-4202-B06E-5E1ADAE2CECA}" type="parTrans" cxnId="{0D202F91-EF6E-44F7-996B-FB0433BB0E72}">
      <dgm:prSet/>
      <dgm:spPr/>
      <dgm:t>
        <a:bodyPr/>
        <a:lstStyle/>
        <a:p>
          <a:pPr rtl="1"/>
          <a:endParaRPr lang="ar-SA"/>
        </a:p>
      </dgm:t>
    </dgm:pt>
    <dgm:pt modelId="{746105E6-728C-40B4-8114-F0F775B337D7}" type="sibTrans" cxnId="{0D202F91-EF6E-44F7-996B-FB0433BB0E72}">
      <dgm:prSet/>
      <dgm:spPr/>
      <dgm:t>
        <a:bodyPr/>
        <a:lstStyle/>
        <a:p>
          <a:pPr rtl="1"/>
          <a:endParaRPr lang="ar-SA"/>
        </a:p>
      </dgm:t>
    </dgm:pt>
    <dgm:pt modelId="{C47A0308-9FDF-4D8E-9E0B-06825E13AD82}">
      <dgm:prSet phldrT="[نص]" custT="1"/>
      <dgm:spPr/>
      <dgm:t>
        <a:bodyPr/>
        <a:lstStyle/>
        <a:p>
          <a:pPr rtl="1"/>
          <a:r>
            <a:rPr lang="ar-KW" sz="3200" dirty="0" smtClean="0">
              <a:cs typeface="Kufi20 Normal" pitchFamily="2" charset="-78"/>
            </a:rPr>
            <a:t>حكمه وجوب الإظهار إلا في بضع مسائل </a:t>
          </a:r>
          <a:r>
            <a:rPr lang="ar-KW" sz="2800" dirty="0" smtClean="0"/>
            <a:t>ومثال المظهر ( فاصف</a:t>
          </a:r>
          <a:r>
            <a:rPr lang="ar-KW" sz="2800" dirty="0" smtClean="0">
              <a:solidFill>
                <a:srgbClr val="FFFF00"/>
              </a:solidFill>
            </a:rPr>
            <a:t>ح</a:t>
          </a:r>
          <a:r>
            <a:rPr lang="ar-KW" sz="2800" dirty="0" smtClean="0"/>
            <a:t> </a:t>
          </a:r>
          <a:r>
            <a:rPr lang="ar-KW" sz="2800" dirty="0" smtClean="0">
              <a:solidFill>
                <a:srgbClr val="FFFF00"/>
              </a:solidFill>
            </a:rPr>
            <a:t>ع</a:t>
          </a:r>
          <a:r>
            <a:rPr lang="ar-KW" sz="2800" dirty="0" smtClean="0"/>
            <a:t>نهم، أ</a:t>
          </a:r>
          <a:r>
            <a:rPr lang="ar-KW" sz="2800" dirty="0" smtClean="0">
              <a:solidFill>
                <a:srgbClr val="FFFF00"/>
              </a:solidFill>
            </a:rPr>
            <a:t>مو</a:t>
          </a:r>
          <a:r>
            <a:rPr lang="ar-KW" sz="2800" dirty="0" smtClean="0"/>
            <a:t>الكم) </a:t>
          </a:r>
          <a:endParaRPr lang="ar-SA" sz="2800" dirty="0"/>
        </a:p>
      </dgm:t>
    </dgm:pt>
    <dgm:pt modelId="{054C1B13-3C6B-4728-A4CE-545FB95857AF}" type="parTrans" cxnId="{DA1F6A20-974A-4BB9-AE99-204BDA3459B5}">
      <dgm:prSet/>
      <dgm:spPr/>
      <dgm:t>
        <a:bodyPr/>
        <a:lstStyle/>
        <a:p>
          <a:pPr rtl="1"/>
          <a:endParaRPr lang="ar-SA"/>
        </a:p>
      </dgm:t>
    </dgm:pt>
    <dgm:pt modelId="{F19D7D17-936B-4B9E-804F-178B0EF989C5}" type="sibTrans" cxnId="{DA1F6A20-974A-4BB9-AE99-204BDA3459B5}">
      <dgm:prSet/>
      <dgm:spPr/>
      <dgm:t>
        <a:bodyPr/>
        <a:lstStyle/>
        <a:p>
          <a:pPr rtl="1"/>
          <a:endParaRPr lang="ar-SA"/>
        </a:p>
      </dgm:t>
    </dgm:pt>
    <dgm:pt modelId="{8CC81853-56FE-4A33-98E8-3CBD846BC494}" type="pres">
      <dgm:prSet presAssocID="{91C6E19E-A308-4520-92D2-5B804D5415F1}" presName="Name0" presStyleCnt="0">
        <dgm:presLayoutVars>
          <dgm:dir/>
          <dgm:animLvl val="lvl"/>
          <dgm:resizeHandles val="exact"/>
        </dgm:presLayoutVars>
      </dgm:prSet>
      <dgm:spPr/>
      <dgm:t>
        <a:bodyPr/>
        <a:lstStyle/>
        <a:p>
          <a:pPr rtl="1"/>
          <a:endParaRPr lang="ar-SA"/>
        </a:p>
      </dgm:t>
    </dgm:pt>
    <dgm:pt modelId="{8B8CAE66-3E6A-465B-9628-F5B613C340F4}" type="pres">
      <dgm:prSet presAssocID="{EF338CDF-8F47-481E-8CC7-DC4FEA0D8B8E}" presName="linNode" presStyleCnt="0"/>
      <dgm:spPr/>
    </dgm:pt>
    <dgm:pt modelId="{8AB870C6-4706-4875-ADC8-166149868663}" type="pres">
      <dgm:prSet presAssocID="{EF338CDF-8F47-481E-8CC7-DC4FEA0D8B8E}" presName="parentText" presStyleLbl="node1" presStyleIdx="0" presStyleCnt="3" custScaleX="81529" custScaleY="73380" custLinFactNeighborX="-4315" custLinFactNeighborY="-152">
        <dgm:presLayoutVars>
          <dgm:chMax val="1"/>
          <dgm:bulletEnabled val="1"/>
        </dgm:presLayoutVars>
      </dgm:prSet>
      <dgm:spPr/>
      <dgm:t>
        <a:bodyPr/>
        <a:lstStyle/>
        <a:p>
          <a:pPr rtl="1"/>
          <a:endParaRPr lang="ar-SA"/>
        </a:p>
      </dgm:t>
    </dgm:pt>
    <dgm:pt modelId="{08DD69E4-EFEB-4CA7-8F5B-CAE578825771}" type="pres">
      <dgm:prSet presAssocID="{EF338CDF-8F47-481E-8CC7-DC4FEA0D8B8E}" presName="descendantText" presStyleLbl="alignAccFollowNode1" presStyleIdx="0" presStyleCnt="3" custScaleX="109177">
        <dgm:presLayoutVars>
          <dgm:bulletEnabled val="1"/>
        </dgm:presLayoutVars>
      </dgm:prSet>
      <dgm:spPr/>
      <dgm:t>
        <a:bodyPr/>
        <a:lstStyle/>
        <a:p>
          <a:pPr rtl="1"/>
          <a:endParaRPr lang="ar-SA"/>
        </a:p>
      </dgm:t>
    </dgm:pt>
    <dgm:pt modelId="{6F61913E-42FA-482B-8E7C-B15797BECFEC}" type="pres">
      <dgm:prSet presAssocID="{8D6948E2-ADAF-41D3-8930-DD0F1BF50938}" presName="sp" presStyleCnt="0"/>
      <dgm:spPr/>
    </dgm:pt>
    <dgm:pt modelId="{B0763216-C3BF-4FAE-9457-619595F85093}" type="pres">
      <dgm:prSet presAssocID="{344E8D4A-61D8-46B0-877C-63A9639D9960}" presName="linNode" presStyleCnt="0"/>
      <dgm:spPr/>
    </dgm:pt>
    <dgm:pt modelId="{284BBFB8-F103-4334-933D-0C57C79B4EAA}" type="pres">
      <dgm:prSet presAssocID="{344E8D4A-61D8-46B0-877C-63A9639D9960}" presName="parentText" presStyleLbl="node1" presStyleIdx="1" presStyleCnt="3" custScaleX="81657" custScaleY="74110" custLinFactNeighborX="-5159" custLinFactNeighborY="-2509">
        <dgm:presLayoutVars>
          <dgm:chMax val="1"/>
          <dgm:bulletEnabled val="1"/>
        </dgm:presLayoutVars>
      </dgm:prSet>
      <dgm:spPr/>
      <dgm:t>
        <a:bodyPr/>
        <a:lstStyle/>
        <a:p>
          <a:pPr rtl="1"/>
          <a:endParaRPr lang="ar-SA"/>
        </a:p>
      </dgm:t>
    </dgm:pt>
    <dgm:pt modelId="{F8730C30-276B-4298-9BA7-3F85AADBAD7C}" type="pres">
      <dgm:prSet presAssocID="{344E8D4A-61D8-46B0-877C-63A9639D9960}" presName="descendantText" presStyleLbl="alignAccFollowNode1" presStyleIdx="1" presStyleCnt="3" custScaleX="111699" custLinFactNeighborX="11394" custLinFactNeighborY="835">
        <dgm:presLayoutVars>
          <dgm:bulletEnabled val="1"/>
        </dgm:presLayoutVars>
      </dgm:prSet>
      <dgm:spPr/>
      <dgm:t>
        <a:bodyPr/>
        <a:lstStyle/>
        <a:p>
          <a:pPr rtl="1"/>
          <a:endParaRPr lang="ar-SA"/>
        </a:p>
      </dgm:t>
    </dgm:pt>
    <dgm:pt modelId="{271A3D9B-F59E-44C1-BB44-42D901550553}" type="pres">
      <dgm:prSet presAssocID="{2227042F-82C8-4268-98CA-ED0F58AC336D}" presName="sp" presStyleCnt="0"/>
      <dgm:spPr/>
    </dgm:pt>
    <dgm:pt modelId="{CD55AF4C-BCDA-4794-B553-CEF36A278409}" type="pres">
      <dgm:prSet presAssocID="{A7EBF690-0F99-44CE-AD0C-61CFB25323B1}" presName="linNode" presStyleCnt="0"/>
      <dgm:spPr/>
    </dgm:pt>
    <dgm:pt modelId="{9935A676-27F5-4DA4-BB3A-263CEB72D9DD}" type="pres">
      <dgm:prSet presAssocID="{A7EBF690-0F99-44CE-AD0C-61CFB25323B1}" presName="parentText" presStyleLbl="node1" presStyleIdx="2" presStyleCnt="3" custScaleX="81530" custScaleY="76426" custLinFactNeighborX="-5182" custLinFactNeighborY="-6331">
        <dgm:presLayoutVars>
          <dgm:chMax val="1"/>
          <dgm:bulletEnabled val="1"/>
        </dgm:presLayoutVars>
      </dgm:prSet>
      <dgm:spPr/>
      <dgm:t>
        <a:bodyPr/>
        <a:lstStyle/>
        <a:p>
          <a:pPr rtl="1"/>
          <a:endParaRPr lang="ar-SA"/>
        </a:p>
      </dgm:t>
    </dgm:pt>
    <dgm:pt modelId="{A11C7CF4-E18D-4DFB-9673-E0F912649C48}" type="pres">
      <dgm:prSet presAssocID="{A7EBF690-0F99-44CE-AD0C-61CFB25323B1}" presName="descendantText" presStyleLbl="alignAccFollowNode1" presStyleIdx="2" presStyleCnt="3" custScaleX="114739" custScaleY="87908">
        <dgm:presLayoutVars>
          <dgm:bulletEnabled val="1"/>
        </dgm:presLayoutVars>
      </dgm:prSet>
      <dgm:spPr/>
      <dgm:t>
        <a:bodyPr/>
        <a:lstStyle/>
        <a:p>
          <a:pPr rtl="1"/>
          <a:endParaRPr lang="ar-SA"/>
        </a:p>
      </dgm:t>
    </dgm:pt>
  </dgm:ptLst>
  <dgm:cxnLst>
    <dgm:cxn modelId="{E1DF549C-B9E8-45EC-8AC0-676CE6A5AD2A}" type="presOf" srcId="{E595C922-2501-4F9A-A2C3-98115DA4FFCB}" destId="{F8730C30-276B-4298-9BA7-3F85AADBAD7C}" srcOrd="0" destOrd="1" presId="urn:microsoft.com/office/officeart/2005/8/layout/vList5"/>
    <dgm:cxn modelId="{B660B04E-83BE-416B-B9AE-982B19B23D88}" srcId="{91C6E19E-A308-4520-92D2-5B804D5415F1}" destId="{A7EBF690-0F99-44CE-AD0C-61CFB25323B1}" srcOrd="2" destOrd="0" parTransId="{F18D1C25-0291-487F-B7F9-AEC4C3FF9686}" sibTransId="{986A8203-80F8-4CC1-9E8C-E91A951E3489}"/>
    <dgm:cxn modelId="{0D202F91-EF6E-44F7-996B-FB0433BB0E72}" srcId="{A7EBF690-0F99-44CE-AD0C-61CFB25323B1}" destId="{A51BB9D5-FB8A-43A2-8FB6-4E4ACB229CB6}" srcOrd="1" destOrd="0" parTransId="{8C0BB946-2E50-4202-B06E-5E1ADAE2CECA}" sibTransId="{746105E6-728C-40B4-8114-F0F775B337D7}"/>
    <dgm:cxn modelId="{9AED3674-AA51-48DA-BE69-DA89ECF2860F}" srcId="{A7EBF690-0F99-44CE-AD0C-61CFB25323B1}" destId="{41046C3C-1FEE-476B-8267-4420D63CC751}" srcOrd="0" destOrd="0" parTransId="{CE34EFC7-7B1A-482D-B008-CF06F79673C5}" sibTransId="{23E836FD-AE65-4AF8-A31A-43C4AA117635}"/>
    <dgm:cxn modelId="{48F414A8-EB6F-4E01-98C5-2E39408AD583}" srcId="{344E8D4A-61D8-46B0-877C-63A9639D9960}" destId="{E595C922-2501-4F9A-A2C3-98115DA4FFCB}" srcOrd="1" destOrd="0" parTransId="{0BA5A877-615A-4FAF-8F32-727642CADCF2}" sibTransId="{25E27D5A-ED21-4BCC-8DD4-8DDFA7FD29EC}"/>
    <dgm:cxn modelId="{FFAC52FE-799D-405D-827B-B5C61057EC95}" type="presOf" srcId="{7213392E-080E-46AA-9B44-AC1E1F97F751}" destId="{08DD69E4-EFEB-4CA7-8F5B-CAE578825771}" srcOrd="0" destOrd="0" presId="urn:microsoft.com/office/officeart/2005/8/layout/vList5"/>
    <dgm:cxn modelId="{C7960F2C-659C-47ED-A558-DB10206606D9}" type="presOf" srcId="{A7EBF690-0F99-44CE-AD0C-61CFB25323B1}" destId="{9935A676-27F5-4DA4-BB3A-263CEB72D9DD}" srcOrd="0" destOrd="0" presId="urn:microsoft.com/office/officeart/2005/8/layout/vList5"/>
    <dgm:cxn modelId="{CEA38A6C-595E-48A4-8BB5-B08018CBF2EC}" type="presOf" srcId="{91C6E19E-A308-4520-92D2-5B804D5415F1}" destId="{8CC81853-56FE-4A33-98E8-3CBD846BC494}" srcOrd="0" destOrd="0" presId="urn:microsoft.com/office/officeart/2005/8/layout/vList5"/>
    <dgm:cxn modelId="{0C3E22A7-15C2-42EF-A100-141D9CE5D1DF}" srcId="{344E8D4A-61D8-46B0-877C-63A9639D9960}" destId="{2ABCD5CA-F329-4A2F-BFFD-74C6652CC0EE}" srcOrd="0" destOrd="0" parTransId="{948DC526-7D23-4633-8EF3-1C2CFF217BF3}" sibTransId="{90A091D5-40CD-44A0-8FF1-6807FB6A6E4D}"/>
    <dgm:cxn modelId="{DA1F6A20-974A-4BB9-AE99-204BDA3459B5}" srcId="{EF338CDF-8F47-481E-8CC7-DC4FEA0D8B8E}" destId="{C47A0308-9FDF-4D8E-9E0B-06825E13AD82}" srcOrd="1" destOrd="0" parTransId="{054C1B13-3C6B-4728-A4CE-545FB95857AF}" sibTransId="{F19D7D17-936B-4B9E-804F-178B0EF989C5}"/>
    <dgm:cxn modelId="{5689C0ED-1AAD-42F8-83B3-2207D68EE811}" type="presOf" srcId="{41046C3C-1FEE-476B-8267-4420D63CC751}" destId="{A11C7CF4-E18D-4DFB-9673-E0F912649C48}" srcOrd="0" destOrd="0" presId="urn:microsoft.com/office/officeart/2005/8/layout/vList5"/>
    <dgm:cxn modelId="{3FA5FD6C-43CA-4C0D-8508-2ACC1135625F}" srcId="{91C6E19E-A308-4520-92D2-5B804D5415F1}" destId="{344E8D4A-61D8-46B0-877C-63A9639D9960}" srcOrd="1" destOrd="0" parTransId="{1E16D704-802B-419D-B9FB-17D39F2C31FE}" sibTransId="{2227042F-82C8-4268-98CA-ED0F58AC336D}"/>
    <dgm:cxn modelId="{05747579-30F0-4DC0-BD1A-5A3018D254F7}" srcId="{91C6E19E-A308-4520-92D2-5B804D5415F1}" destId="{EF338CDF-8F47-481E-8CC7-DC4FEA0D8B8E}" srcOrd="0" destOrd="0" parTransId="{1235A10A-02C6-4CC8-B665-2F1A7BABDF42}" sibTransId="{8D6948E2-ADAF-41D3-8930-DD0F1BF50938}"/>
    <dgm:cxn modelId="{C0A9D4E7-270C-41D8-B908-856601707128}" type="presOf" srcId="{C47A0308-9FDF-4D8E-9E0B-06825E13AD82}" destId="{08DD69E4-EFEB-4CA7-8F5B-CAE578825771}" srcOrd="0" destOrd="1" presId="urn:microsoft.com/office/officeart/2005/8/layout/vList5"/>
    <dgm:cxn modelId="{33F366D5-7256-4975-BC97-C84FF34273A7}" type="presOf" srcId="{2ABCD5CA-F329-4A2F-BFFD-74C6652CC0EE}" destId="{F8730C30-276B-4298-9BA7-3F85AADBAD7C}" srcOrd="0" destOrd="0" presId="urn:microsoft.com/office/officeart/2005/8/layout/vList5"/>
    <dgm:cxn modelId="{F7D692C5-8914-4C88-8654-505FACE1C9ED}" type="presOf" srcId="{EF338CDF-8F47-481E-8CC7-DC4FEA0D8B8E}" destId="{8AB870C6-4706-4875-ADC8-166149868663}" srcOrd="0" destOrd="0" presId="urn:microsoft.com/office/officeart/2005/8/layout/vList5"/>
    <dgm:cxn modelId="{6B0CA8C4-F887-4AF0-81CF-14328F436D6A}" type="presOf" srcId="{344E8D4A-61D8-46B0-877C-63A9639D9960}" destId="{284BBFB8-F103-4334-933D-0C57C79B4EAA}" srcOrd="0" destOrd="0" presId="urn:microsoft.com/office/officeart/2005/8/layout/vList5"/>
    <dgm:cxn modelId="{707A4C7D-FDF8-4A16-8E07-E6AFB08253F8}" type="presOf" srcId="{A51BB9D5-FB8A-43A2-8FB6-4E4ACB229CB6}" destId="{A11C7CF4-E18D-4DFB-9673-E0F912649C48}" srcOrd="0" destOrd="1" presId="urn:microsoft.com/office/officeart/2005/8/layout/vList5"/>
    <dgm:cxn modelId="{97C18385-DF31-4DBA-B667-C12410F6B9B2}" srcId="{EF338CDF-8F47-481E-8CC7-DC4FEA0D8B8E}" destId="{7213392E-080E-46AA-9B44-AC1E1F97F751}" srcOrd="0" destOrd="0" parTransId="{9CB14D38-5559-43FB-A384-945154D0175B}" sibTransId="{41B86F3A-BC11-48E7-9142-15DCA1633B89}"/>
    <dgm:cxn modelId="{7C11CCE1-16CA-4834-B895-D14D69C803C4}" type="presParOf" srcId="{8CC81853-56FE-4A33-98E8-3CBD846BC494}" destId="{8B8CAE66-3E6A-465B-9628-F5B613C340F4}" srcOrd="0" destOrd="0" presId="urn:microsoft.com/office/officeart/2005/8/layout/vList5"/>
    <dgm:cxn modelId="{2A54372B-FC52-426C-BF12-E4C5AE8E2DED}" type="presParOf" srcId="{8B8CAE66-3E6A-465B-9628-F5B613C340F4}" destId="{8AB870C6-4706-4875-ADC8-166149868663}" srcOrd="0" destOrd="0" presId="urn:microsoft.com/office/officeart/2005/8/layout/vList5"/>
    <dgm:cxn modelId="{7F4512AF-41ED-456E-8B3E-AA72D3EF2A5A}" type="presParOf" srcId="{8B8CAE66-3E6A-465B-9628-F5B613C340F4}" destId="{08DD69E4-EFEB-4CA7-8F5B-CAE578825771}" srcOrd="1" destOrd="0" presId="urn:microsoft.com/office/officeart/2005/8/layout/vList5"/>
    <dgm:cxn modelId="{C88409DA-8B3F-47B7-8D32-AF33045D745E}" type="presParOf" srcId="{8CC81853-56FE-4A33-98E8-3CBD846BC494}" destId="{6F61913E-42FA-482B-8E7C-B15797BECFEC}" srcOrd="1" destOrd="0" presId="urn:microsoft.com/office/officeart/2005/8/layout/vList5"/>
    <dgm:cxn modelId="{40136BEF-C460-457A-9909-F14C9D17F445}" type="presParOf" srcId="{8CC81853-56FE-4A33-98E8-3CBD846BC494}" destId="{B0763216-C3BF-4FAE-9457-619595F85093}" srcOrd="2" destOrd="0" presId="urn:microsoft.com/office/officeart/2005/8/layout/vList5"/>
    <dgm:cxn modelId="{DBDFD1BD-8874-4793-975F-2D9C6BBEC88E}" type="presParOf" srcId="{B0763216-C3BF-4FAE-9457-619595F85093}" destId="{284BBFB8-F103-4334-933D-0C57C79B4EAA}" srcOrd="0" destOrd="0" presId="urn:microsoft.com/office/officeart/2005/8/layout/vList5"/>
    <dgm:cxn modelId="{22A67AD4-1E23-47F6-8407-07E695498621}" type="presParOf" srcId="{B0763216-C3BF-4FAE-9457-619595F85093}" destId="{F8730C30-276B-4298-9BA7-3F85AADBAD7C}" srcOrd="1" destOrd="0" presId="urn:microsoft.com/office/officeart/2005/8/layout/vList5"/>
    <dgm:cxn modelId="{2B8E9D82-A69C-464D-96AD-445DD6D6F9A9}" type="presParOf" srcId="{8CC81853-56FE-4A33-98E8-3CBD846BC494}" destId="{271A3D9B-F59E-44C1-BB44-42D901550553}" srcOrd="3" destOrd="0" presId="urn:microsoft.com/office/officeart/2005/8/layout/vList5"/>
    <dgm:cxn modelId="{4D829A6B-2AEA-414A-91A2-ECD9C9E60270}" type="presParOf" srcId="{8CC81853-56FE-4A33-98E8-3CBD846BC494}" destId="{CD55AF4C-BCDA-4794-B553-CEF36A278409}" srcOrd="4" destOrd="0" presId="urn:microsoft.com/office/officeart/2005/8/layout/vList5"/>
    <dgm:cxn modelId="{FF04F914-7D22-4C1B-BD5C-158073907565}" type="presParOf" srcId="{CD55AF4C-BCDA-4794-B553-CEF36A278409}" destId="{9935A676-27F5-4DA4-BB3A-263CEB72D9DD}" srcOrd="0" destOrd="0" presId="urn:microsoft.com/office/officeart/2005/8/layout/vList5"/>
    <dgm:cxn modelId="{6600296C-CEF8-4601-B302-C11107D29268}" type="presParOf" srcId="{CD55AF4C-BCDA-4794-B553-CEF36A278409}" destId="{A11C7CF4-E18D-4DFB-9673-E0F912649C48}" srcOrd="1" destOrd="0" presId="urn:microsoft.com/office/officeart/2005/8/layout/vList5"/>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1.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3.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EG" dirty="0"/>
          </a:p>
        </p:txBody>
      </p:sp>
      <p:sp>
        <p:nvSpPr>
          <p:cNvPr id="3" name="عنصر نائب للتاريخ 2"/>
          <p:cNvSpPr>
            <a:spLocks noGrp="1"/>
          </p:cNvSpPr>
          <p:nvPr>
            <p:ph type="dt" sz="quarter" idx="1"/>
          </p:nvPr>
        </p:nvSpPr>
        <p:spPr>
          <a:xfrm>
            <a:off x="1588" y="0"/>
            <a:ext cx="2971800" cy="457200"/>
          </a:xfrm>
          <a:prstGeom prst="rect">
            <a:avLst/>
          </a:prstGeom>
        </p:spPr>
        <p:txBody>
          <a:bodyPr vert="horz" lIns="91440" tIns="45720" rIns="91440" bIns="45720" rtlCol="1"/>
          <a:lstStyle>
            <a:lvl1pPr algn="l">
              <a:defRPr sz="1200"/>
            </a:lvl1pPr>
          </a:lstStyle>
          <a:p>
            <a:fld id="{825128E0-C025-4E8B-A862-A85322B4258E}" type="datetimeFigureOut">
              <a:rPr lang="ar-EG" smtClean="0"/>
              <a:pPr/>
              <a:t>26/08/1436</a:t>
            </a:fld>
            <a:endParaRPr lang="ar-EG" dirty="0"/>
          </a:p>
        </p:txBody>
      </p:sp>
      <p:sp>
        <p:nvSpPr>
          <p:cNvPr id="4" name="عنصر نائب للتذييل 3"/>
          <p:cNvSpPr>
            <a:spLocks noGrp="1"/>
          </p:cNvSpPr>
          <p:nvPr>
            <p:ph type="ftr" sz="quarter" idx="2"/>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EG" dirty="0"/>
          </a:p>
        </p:txBody>
      </p:sp>
      <p:sp>
        <p:nvSpPr>
          <p:cNvPr id="5" name="عنصر نائب لرقم الشريحة 4"/>
          <p:cNvSpPr>
            <a:spLocks noGrp="1"/>
          </p:cNvSpPr>
          <p:nvPr>
            <p:ph type="sldNum" sz="quarter" idx="3"/>
          </p:nvPr>
        </p:nvSpPr>
        <p:spPr>
          <a:xfrm>
            <a:off x="1588" y="8685213"/>
            <a:ext cx="2971800" cy="457200"/>
          </a:xfrm>
          <a:prstGeom prst="rect">
            <a:avLst/>
          </a:prstGeom>
        </p:spPr>
        <p:txBody>
          <a:bodyPr vert="horz" lIns="91440" tIns="45720" rIns="91440" bIns="45720" rtlCol="1" anchor="b"/>
          <a:lstStyle>
            <a:lvl1pPr algn="l">
              <a:defRPr sz="1200"/>
            </a:lvl1pPr>
          </a:lstStyle>
          <a:p>
            <a:fld id="{5B5BDF51-8F4C-4548-8B46-E40A0395FFC2}" type="slidenum">
              <a:rPr lang="ar-EG" smtClean="0"/>
              <a:pPr/>
              <a:t>‹#›</a:t>
            </a:fld>
            <a:endParaRPr lang="ar-EG" dirty="0"/>
          </a:p>
        </p:txBody>
      </p:sp>
    </p:spTree>
    <p:extLst>
      <p:ext uri="{BB962C8B-B14F-4D97-AF65-F5344CB8AC3E}">
        <p14:creationId xmlns="" xmlns:p14="http://schemas.microsoft.com/office/powerpoint/2010/main" val="17424228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SA" dirty="0"/>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0DFB58BA-9988-4A5A-9F60-51A33747844A}" type="datetimeFigureOut">
              <a:rPr lang="ar-SA" smtClean="0"/>
              <a:pPr/>
              <a:t>26/08/1436</a:t>
            </a:fld>
            <a:endParaRPr lang="ar-SA" dirty="0"/>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SA" dirty="0"/>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SA" dirty="0"/>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6DA9EDD1-2C33-48D2-818D-28D479E848D5}" type="slidenum">
              <a:rPr lang="ar-SA" smtClean="0"/>
              <a:pPr/>
              <a:t>‹#›</a:t>
            </a:fld>
            <a:endParaRPr lang="ar-SA" dirty="0"/>
          </a:p>
        </p:txBody>
      </p:sp>
    </p:spTree>
    <p:extLst>
      <p:ext uri="{BB962C8B-B14F-4D97-AF65-F5344CB8AC3E}">
        <p14:creationId xmlns="" xmlns:p14="http://schemas.microsoft.com/office/powerpoint/2010/main" val="198014053"/>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4" name="عنصر نائب لرقم الشريحة 3"/>
          <p:cNvSpPr>
            <a:spLocks noGrp="1"/>
          </p:cNvSpPr>
          <p:nvPr>
            <p:ph type="sldNum" sz="quarter" idx="10"/>
          </p:nvPr>
        </p:nvSpPr>
        <p:spPr/>
        <p:txBody>
          <a:bodyPr/>
          <a:lstStyle/>
          <a:p>
            <a:fld id="{6DA9EDD1-2C33-48D2-818D-28D479E848D5}" type="slidenum">
              <a:rPr lang="ar-SA" smtClean="0"/>
              <a:pPr/>
              <a:t>1</a:t>
            </a:fld>
            <a:endParaRPr lang="ar-SA" dirty="0"/>
          </a:p>
        </p:txBody>
      </p:sp>
    </p:spTree>
    <p:extLst>
      <p:ext uri="{BB962C8B-B14F-4D97-AF65-F5344CB8AC3E}">
        <p14:creationId xmlns="" xmlns:p14="http://schemas.microsoft.com/office/powerpoint/2010/main" val="2801659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CDE908-BC26-4F81-9D05-A69AB218150B}" type="slidenum">
              <a:rPr lang="en-US" altLang="ar-SA"/>
              <a:pPr/>
              <a:t>71</a:t>
            </a:fld>
            <a:endParaRPr lang="en-US" altLang="ar-SA" dirty="0"/>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p:txBody>
          <a:bodyPr/>
          <a:lstStyle/>
          <a:p>
            <a:endParaRPr lang="ar-SA" altLang="ar-SA"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6DA9EDD1-2C33-48D2-818D-28D479E848D5}" type="slidenum">
              <a:rPr lang="ar-SA" smtClean="0"/>
              <a:pPr/>
              <a:t>81</a:t>
            </a:fld>
            <a:endParaRPr lang="ar-SA" dirty="0"/>
          </a:p>
        </p:txBody>
      </p:sp>
    </p:spTree>
    <p:extLst>
      <p:ext uri="{BB962C8B-B14F-4D97-AF65-F5344CB8AC3E}">
        <p14:creationId xmlns="" xmlns:p14="http://schemas.microsoft.com/office/powerpoint/2010/main" val="2040846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EG" dirty="0"/>
          </a:p>
        </p:txBody>
      </p:sp>
      <p:sp>
        <p:nvSpPr>
          <p:cNvPr id="4" name="عنصر نائب لرقم الشريحة 3"/>
          <p:cNvSpPr>
            <a:spLocks noGrp="1"/>
          </p:cNvSpPr>
          <p:nvPr>
            <p:ph type="sldNum" sz="quarter" idx="10"/>
          </p:nvPr>
        </p:nvSpPr>
        <p:spPr/>
        <p:txBody>
          <a:bodyPr/>
          <a:lstStyle/>
          <a:p>
            <a:fld id="{6DA9EDD1-2C33-48D2-818D-28D479E848D5}" type="slidenum">
              <a:rPr lang="ar-SA" smtClean="0"/>
              <a:pPr/>
              <a:t>104</a:t>
            </a:fld>
            <a:endParaRPr lang="ar-SA" dirty="0"/>
          </a:p>
        </p:txBody>
      </p:sp>
    </p:spTree>
    <p:extLst>
      <p:ext uri="{BB962C8B-B14F-4D97-AF65-F5344CB8AC3E}">
        <p14:creationId xmlns="" xmlns:p14="http://schemas.microsoft.com/office/powerpoint/2010/main" val="3386830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6DA9EDD1-2C33-48D2-818D-28D479E848D5}" type="slidenum">
              <a:rPr lang="ar-SA" smtClean="0"/>
              <a:pPr/>
              <a:t>114</a:t>
            </a:fld>
            <a:endParaRPr lang="ar-SA" dirty="0"/>
          </a:p>
        </p:txBody>
      </p:sp>
    </p:spTree>
    <p:extLst>
      <p:ext uri="{BB962C8B-B14F-4D97-AF65-F5344CB8AC3E}">
        <p14:creationId xmlns="" xmlns:p14="http://schemas.microsoft.com/office/powerpoint/2010/main" val="2464509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4" name="عنصر نائب لرقم الشريحة 3"/>
          <p:cNvSpPr>
            <a:spLocks noGrp="1"/>
          </p:cNvSpPr>
          <p:nvPr>
            <p:ph type="sldNum" sz="quarter" idx="10"/>
          </p:nvPr>
        </p:nvSpPr>
        <p:spPr/>
        <p:txBody>
          <a:bodyPr/>
          <a:lstStyle/>
          <a:p>
            <a:fld id="{6DA9EDD1-2C33-48D2-818D-28D479E848D5}" type="slidenum">
              <a:rPr lang="ar-SA" smtClean="0"/>
              <a:pPr/>
              <a:t>4</a:t>
            </a:fld>
            <a:endParaRPr lang="ar-SA" dirty="0"/>
          </a:p>
        </p:txBody>
      </p:sp>
    </p:spTree>
    <p:extLst>
      <p:ext uri="{BB962C8B-B14F-4D97-AF65-F5344CB8AC3E}">
        <p14:creationId xmlns="" xmlns:p14="http://schemas.microsoft.com/office/powerpoint/2010/main" val="2505140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6DA9EDD1-2C33-48D2-818D-28D479E848D5}" type="slidenum">
              <a:rPr lang="ar-SA" smtClean="0"/>
              <a:pPr/>
              <a:t>5</a:t>
            </a:fld>
            <a:endParaRPr lang="ar-SA" dirty="0"/>
          </a:p>
        </p:txBody>
      </p:sp>
    </p:spTree>
    <p:extLst>
      <p:ext uri="{BB962C8B-B14F-4D97-AF65-F5344CB8AC3E}">
        <p14:creationId xmlns="" xmlns:p14="http://schemas.microsoft.com/office/powerpoint/2010/main" val="1810560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EG" dirty="0"/>
          </a:p>
        </p:txBody>
      </p:sp>
      <p:sp>
        <p:nvSpPr>
          <p:cNvPr id="4" name="عنصر نائب لرقم الشريحة 3"/>
          <p:cNvSpPr>
            <a:spLocks noGrp="1"/>
          </p:cNvSpPr>
          <p:nvPr>
            <p:ph type="sldNum" sz="quarter" idx="10"/>
          </p:nvPr>
        </p:nvSpPr>
        <p:spPr/>
        <p:txBody>
          <a:bodyPr/>
          <a:lstStyle/>
          <a:p>
            <a:fld id="{6DA9EDD1-2C33-48D2-818D-28D479E848D5}" type="slidenum">
              <a:rPr lang="ar-SA" smtClean="0"/>
              <a:pPr/>
              <a:t>7</a:t>
            </a:fld>
            <a:endParaRPr lang="ar-SA" dirty="0"/>
          </a:p>
        </p:txBody>
      </p:sp>
    </p:spTree>
    <p:extLst>
      <p:ext uri="{BB962C8B-B14F-4D97-AF65-F5344CB8AC3E}">
        <p14:creationId xmlns="" xmlns:p14="http://schemas.microsoft.com/office/powerpoint/2010/main" val="150098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EG" dirty="0"/>
          </a:p>
        </p:txBody>
      </p:sp>
      <p:sp>
        <p:nvSpPr>
          <p:cNvPr id="4" name="عنصر نائب لرقم الشريحة 3"/>
          <p:cNvSpPr>
            <a:spLocks noGrp="1"/>
          </p:cNvSpPr>
          <p:nvPr>
            <p:ph type="sldNum" sz="quarter" idx="10"/>
          </p:nvPr>
        </p:nvSpPr>
        <p:spPr/>
        <p:txBody>
          <a:bodyPr/>
          <a:lstStyle/>
          <a:p>
            <a:fld id="{6DA9EDD1-2C33-48D2-818D-28D479E848D5}" type="slidenum">
              <a:rPr lang="ar-SA" smtClean="0"/>
              <a:pPr/>
              <a:t>13</a:t>
            </a:fld>
            <a:endParaRPr lang="ar-SA" dirty="0"/>
          </a:p>
        </p:txBody>
      </p:sp>
    </p:spTree>
    <p:extLst>
      <p:ext uri="{BB962C8B-B14F-4D97-AF65-F5344CB8AC3E}">
        <p14:creationId xmlns="" xmlns:p14="http://schemas.microsoft.com/office/powerpoint/2010/main" val="1247052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6DA9EDD1-2C33-48D2-818D-28D479E848D5}" type="slidenum">
              <a:rPr lang="ar-SA" smtClean="0"/>
              <a:pPr/>
              <a:t>17</a:t>
            </a:fld>
            <a:endParaRPr lang="ar-SA" dirty="0"/>
          </a:p>
        </p:txBody>
      </p:sp>
    </p:spTree>
    <p:extLst>
      <p:ext uri="{BB962C8B-B14F-4D97-AF65-F5344CB8AC3E}">
        <p14:creationId xmlns="" xmlns:p14="http://schemas.microsoft.com/office/powerpoint/2010/main" val="4119990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6DA9EDD1-2C33-48D2-818D-28D479E848D5}" type="slidenum">
              <a:rPr lang="ar-SA" smtClean="0"/>
              <a:pPr/>
              <a:t>27</a:t>
            </a:fld>
            <a:endParaRPr lang="ar-SA" dirty="0"/>
          </a:p>
        </p:txBody>
      </p:sp>
    </p:spTree>
    <p:extLst>
      <p:ext uri="{BB962C8B-B14F-4D97-AF65-F5344CB8AC3E}">
        <p14:creationId xmlns="" xmlns:p14="http://schemas.microsoft.com/office/powerpoint/2010/main" val="3929685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solidFill>
                <a:srgbClr val="FFFF00"/>
              </a:solidFill>
            </a:endParaRPr>
          </a:p>
        </p:txBody>
      </p:sp>
      <p:sp>
        <p:nvSpPr>
          <p:cNvPr id="4" name="عنصر نائب لرقم الشريحة 3"/>
          <p:cNvSpPr>
            <a:spLocks noGrp="1"/>
          </p:cNvSpPr>
          <p:nvPr>
            <p:ph type="sldNum" sz="quarter" idx="10"/>
          </p:nvPr>
        </p:nvSpPr>
        <p:spPr/>
        <p:txBody>
          <a:bodyPr/>
          <a:lstStyle/>
          <a:p>
            <a:fld id="{6DA9EDD1-2C33-48D2-818D-28D479E848D5}" type="slidenum">
              <a:rPr lang="ar-SA" smtClean="0"/>
              <a:pPr/>
              <a:t>46</a:t>
            </a:fld>
            <a:endParaRPr lang="ar-SA" dirty="0"/>
          </a:p>
        </p:txBody>
      </p:sp>
    </p:spTree>
    <p:extLst>
      <p:ext uri="{BB962C8B-B14F-4D97-AF65-F5344CB8AC3E}">
        <p14:creationId xmlns="" xmlns:p14="http://schemas.microsoft.com/office/powerpoint/2010/main" val="2103797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6DA9EDD1-2C33-48D2-818D-28D479E848D5}" type="slidenum">
              <a:rPr lang="ar-SA" smtClean="0"/>
              <a:pPr/>
              <a:t>68</a:t>
            </a:fld>
            <a:endParaRPr lang="ar-SA" dirty="0"/>
          </a:p>
        </p:txBody>
      </p:sp>
    </p:spTree>
    <p:extLst>
      <p:ext uri="{BB962C8B-B14F-4D97-AF65-F5344CB8AC3E}">
        <p14:creationId xmlns="" xmlns:p14="http://schemas.microsoft.com/office/powerpoint/2010/main" val="4007212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ar-SA" smtClean="0"/>
              <a:t>انقر لتحرير نمط العنوان الرئيسي</a:t>
            </a:r>
            <a:endParaRPr lang="en-US" dirty="0"/>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r">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en-US" dirty="0"/>
          </a:p>
        </p:txBody>
      </p:sp>
      <p:sp>
        <p:nvSpPr>
          <p:cNvPr id="4" name="Date Placeholder 3"/>
          <p:cNvSpPr>
            <a:spLocks noGrp="1"/>
          </p:cNvSpPr>
          <p:nvPr>
            <p:ph type="dt" sz="half" idx="10"/>
          </p:nvPr>
        </p:nvSpPr>
        <p:spPr/>
        <p:txBody>
          <a:bodyPr/>
          <a:lstStyle/>
          <a:p>
            <a:fld id="{1B8ABB09-4A1D-463E-8065-109CC2B7EFAA}" type="datetimeFigureOut">
              <a:rPr lang="ar-SA" smtClean="0"/>
              <a:pPr/>
              <a:t>26/08/1436</a:t>
            </a:fld>
            <a:endParaRPr lang="ar-SA" dirty="0"/>
          </a:p>
        </p:txBody>
      </p:sp>
      <p:sp>
        <p:nvSpPr>
          <p:cNvPr id="5" name="Footer Placeholder 4"/>
          <p:cNvSpPr>
            <a:spLocks noGrp="1"/>
          </p:cNvSpPr>
          <p:nvPr>
            <p:ph type="ftr" sz="quarter" idx="11"/>
          </p:nvPr>
        </p:nvSpPr>
        <p:spPr/>
        <p:txBody>
          <a:bodyPr/>
          <a:lstStyle/>
          <a:p>
            <a:endParaRPr lang="ar-SA" dirty="0"/>
          </a:p>
        </p:txBody>
      </p:sp>
      <p:sp>
        <p:nvSpPr>
          <p:cNvPr id="6" name="Slide Number Placeholder 5"/>
          <p:cNvSpPr>
            <a:spLocks noGrp="1"/>
          </p:cNvSpPr>
          <p:nvPr>
            <p:ph type="sldNum" sz="quarter" idx="12"/>
          </p:nvPr>
        </p:nvSpPr>
        <p:spPr/>
        <p:txBody>
          <a:bodyPr/>
          <a:lstStyle/>
          <a:p>
            <a:fld id="{0B34F065-1154-456A-91E3-76DE8E75E17B}" type="slidenum">
              <a:rPr lang="ar-SA" smtClean="0"/>
              <a:pPr/>
              <a:t>‹#›</a:t>
            </a:fld>
            <a:endParaRPr lang="ar-SA"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Vertical Text Placeholder 2"/>
          <p:cNvSpPr>
            <a:spLocks noGrp="1"/>
          </p:cNvSpPr>
          <p:nvPr>
            <p:ph type="body" orient="vert" idx="1"/>
          </p:nvPr>
        </p:nvSpPr>
        <p:spPr>
          <a:xfrm rot="10800000">
            <a:off x="1009443" y="1807361"/>
            <a:ext cx="7123080" cy="4051437"/>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fld id="{1B8ABB09-4A1D-463E-8065-109CC2B7EFAA}" type="datetimeFigureOut">
              <a:rPr lang="ar-SA" smtClean="0"/>
              <a:pPr/>
              <a:t>26/08/1436</a:t>
            </a:fld>
            <a:endParaRPr lang="ar-SA" dirty="0"/>
          </a:p>
        </p:txBody>
      </p:sp>
      <p:sp>
        <p:nvSpPr>
          <p:cNvPr id="5" name="Footer Placeholder 4"/>
          <p:cNvSpPr>
            <a:spLocks noGrp="1"/>
          </p:cNvSpPr>
          <p:nvPr>
            <p:ph type="ftr" sz="quarter" idx="11"/>
          </p:nvPr>
        </p:nvSpPr>
        <p:spPr/>
        <p:txBody>
          <a:bodyPr/>
          <a:lstStyle/>
          <a:p>
            <a:endParaRPr lang="ar-SA" dirty="0"/>
          </a:p>
        </p:txBody>
      </p:sp>
      <p:sp>
        <p:nvSpPr>
          <p:cNvPr id="6" name="Slide Number Placeholder 5"/>
          <p:cNvSpPr>
            <a:spLocks noGrp="1"/>
          </p:cNvSpPr>
          <p:nvPr>
            <p:ph type="sldNum" sz="quarter" idx="12"/>
          </p:nvPr>
        </p:nvSpPr>
        <p:spPr/>
        <p:txBody>
          <a:bodyPr/>
          <a:lstStyle/>
          <a:p>
            <a:fld id="{0B34F065-1154-456A-91E3-76DE8E75E17B}" type="slidenum">
              <a:rPr lang="ar-SA" smtClean="0"/>
              <a:pPr/>
              <a:t>‹#›</a:t>
            </a:fld>
            <a:endParaRPr lang="ar-SA"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98838" y="675723"/>
            <a:ext cx="1472962" cy="5185328"/>
          </a:xfrm>
        </p:spPr>
        <p:txBody>
          <a:bodyPr vert="eaVert"/>
          <a:lstStyle/>
          <a:p>
            <a:r>
              <a:rPr lang="ar-SA" smtClean="0"/>
              <a:t>انقر لتحرير نمط العنوان الرئيسي</a:t>
            </a:r>
            <a:endParaRPr lang="en-US"/>
          </a:p>
        </p:txBody>
      </p:sp>
      <p:sp>
        <p:nvSpPr>
          <p:cNvPr id="3" name="Vertical Text Placeholder 2"/>
          <p:cNvSpPr>
            <a:spLocks noGrp="1"/>
          </p:cNvSpPr>
          <p:nvPr>
            <p:ph type="body" orient="vert" idx="1"/>
          </p:nvPr>
        </p:nvSpPr>
        <p:spPr>
          <a:xfrm rot="10800000">
            <a:off x="2683014" y="675723"/>
            <a:ext cx="5467557" cy="5185327"/>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fld id="{1B8ABB09-4A1D-463E-8065-109CC2B7EFAA}" type="datetimeFigureOut">
              <a:rPr lang="ar-SA" smtClean="0"/>
              <a:pPr/>
              <a:t>26/08/1436</a:t>
            </a:fld>
            <a:endParaRPr lang="ar-SA" dirty="0"/>
          </a:p>
        </p:txBody>
      </p:sp>
      <p:sp>
        <p:nvSpPr>
          <p:cNvPr id="5" name="Footer Placeholder 4"/>
          <p:cNvSpPr>
            <a:spLocks noGrp="1"/>
          </p:cNvSpPr>
          <p:nvPr>
            <p:ph type="ftr" sz="quarter" idx="11"/>
          </p:nvPr>
        </p:nvSpPr>
        <p:spPr/>
        <p:txBody>
          <a:bodyPr/>
          <a:lstStyle/>
          <a:p>
            <a:endParaRPr lang="ar-SA" dirty="0"/>
          </a:p>
        </p:txBody>
      </p:sp>
      <p:sp>
        <p:nvSpPr>
          <p:cNvPr id="6" name="Slide Number Placeholder 5"/>
          <p:cNvSpPr>
            <a:spLocks noGrp="1"/>
          </p:cNvSpPr>
          <p:nvPr>
            <p:ph type="sldNum" sz="quarter" idx="12"/>
          </p:nvPr>
        </p:nvSpPr>
        <p:spPr/>
        <p:txBody>
          <a:bodyPr/>
          <a:lstStyle/>
          <a:p>
            <a:fld id="{0B34F065-1154-456A-91E3-76DE8E75E17B}" type="slidenum">
              <a:rPr lang="ar-SA" smtClean="0"/>
              <a:pPr/>
              <a:t>‹#›</a:t>
            </a:fld>
            <a:endParaRPr lang="ar-SA"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smtClean="0"/>
          </a:p>
        </p:txBody>
      </p:sp>
      <p:sp>
        <p:nvSpPr>
          <p:cNvPr id="4" name="Date Placeholder 3"/>
          <p:cNvSpPr>
            <a:spLocks noGrp="1"/>
          </p:cNvSpPr>
          <p:nvPr>
            <p:ph type="dt" sz="half" idx="10"/>
          </p:nvPr>
        </p:nvSpPr>
        <p:spPr/>
        <p:txBody>
          <a:bodyPr/>
          <a:lstStyle/>
          <a:p>
            <a:fld id="{1B8ABB09-4A1D-463E-8065-109CC2B7EFAA}" type="datetimeFigureOut">
              <a:rPr lang="ar-SA" smtClean="0"/>
              <a:pPr/>
              <a:t>26/08/1436</a:t>
            </a:fld>
            <a:endParaRPr lang="ar-SA" dirty="0"/>
          </a:p>
        </p:txBody>
      </p:sp>
      <p:sp>
        <p:nvSpPr>
          <p:cNvPr id="5" name="Footer Placeholder 4"/>
          <p:cNvSpPr>
            <a:spLocks noGrp="1"/>
          </p:cNvSpPr>
          <p:nvPr>
            <p:ph type="ftr" sz="quarter" idx="11"/>
          </p:nvPr>
        </p:nvSpPr>
        <p:spPr/>
        <p:txBody>
          <a:bodyPr/>
          <a:lstStyle/>
          <a:p>
            <a:endParaRPr lang="ar-SA" dirty="0"/>
          </a:p>
        </p:txBody>
      </p:sp>
      <p:sp>
        <p:nvSpPr>
          <p:cNvPr id="6" name="Slide Number Placeholder 5"/>
          <p:cNvSpPr>
            <a:spLocks noGrp="1"/>
          </p:cNvSpPr>
          <p:nvPr>
            <p:ph type="sldNum" sz="quarter" idx="12"/>
          </p:nvPr>
        </p:nvSpPr>
        <p:spPr/>
        <p:txBody>
          <a:bodyPr/>
          <a:lstStyle/>
          <a:p>
            <a:fld id="{0B34F065-1154-456A-91E3-76DE8E75E17B}" type="slidenum">
              <a:rPr lang="ar-SA" smtClean="0"/>
              <a:pPr/>
              <a:t>‹#›</a:t>
            </a:fld>
            <a:endParaRPr lang="ar-SA"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l">
              <a:defRPr sz="3200" b="0" cap="none"/>
            </a:lvl1pPr>
          </a:lstStyle>
          <a:p>
            <a:r>
              <a:rPr lang="ar-SA" smtClean="0"/>
              <a:t>انقر لتحرير نمط العنوان الرئيسي</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l">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Date Placeholder 3"/>
          <p:cNvSpPr>
            <a:spLocks noGrp="1"/>
          </p:cNvSpPr>
          <p:nvPr>
            <p:ph type="dt" sz="half" idx="10"/>
          </p:nvPr>
        </p:nvSpPr>
        <p:spPr/>
        <p:txBody>
          <a:bodyPr/>
          <a:lstStyle/>
          <a:p>
            <a:fld id="{1B8ABB09-4A1D-463E-8065-109CC2B7EFAA}" type="datetimeFigureOut">
              <a:rPr lang="ar-SA" smtClean="0"/>
              <a:pPr/>
              <a:t>26/08/1436</a:t>
            </a:fld>
            <a:endParaRPr lang="ar-SA" dirty="0"/>
          </a:p>
        </p:txBody>
      </p:sp>
      <p:sp>
        <p:nvSpPr>
          <p:cNvPr id="5" name="Footer Placeholder 4"/>
          <p:cNvSpPr>
            <a:spLocks noGrp="1"/>
          </p:cNvSpPr>
          <p:nvPr>
            <p:ph type="ftr" sz="quarter" idx="11"/>
          </p:nvPr>
        </p:nvSpPr>
        <p:spPr/>
        <p:txBody>
          <a:bodyPr/>
          <a:lstStyle/>
          <a:p>
            <a:endParaRPr lang="ar-SA" dirty="0"/>
          </a:p>
        </p:txBody>
      </p:sp>
      <p:sp>
        <p:nvSpPr>
          <p:cNvPr id="6" name="Slide Number Placeholder 5"/>
          <p:cNvSpPr>
            <a:spLocks noGrp="1"/>
          </p:cNvSpPr>
          <p:nvPr>
            <p:ph type="sldNum" sz="quarter" idx="12"/>
          </p:nvPr>
        </p:nvSpPr>
        <p:spPr/>
        <p:txBody>
          <a:bodyPr/>
          <a:lstStyle/>
          <a:p>
            <a:fld id="{0B34F065-1154-456A-91E3-76DE8E75E17B}" type="slidenum">
              <a:rPr lang="ar-SA" smtClean="0"/>
              <a:pPr/>
              <a:t>‹#›</a:t>
            </a:fld>
            <a:endParaRPr lang="ar-SA"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ar-SA" smtClean="0"/>
              <a:t>انقر لتحرير نمط العنوان الرئيسي</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5" name="Date Placeholder 4"/>
          <p:cNvSpPr>
            <a:spLocks noGrp="1"/>
          </p:cNvSpPr>
          <p:nvPr>
            <p:ph type="dt" sz="half" idx="10"/>
          </p:nvPr>
        </p:nvSpPr>
        <p:spPr/>
        <p:txBody>
          <a:bodyPr/>
          <a:lstStyle/>
          <a:p>
            <a:fld id="{1B8ABB09-4A1D-463E-8065-109CC2B7EFAA}" type="datetimeFigureOut">
              <a:rPr lang="ar-SA" smtClean="0"/>
              <a:pPr/>
              <a:t>26/08/1436</a:t>
            </a:fld>
            <a:endParaRPr lang="ar-SA" dirty="0"/>
          </a:p>
        </p:txBody>
      </p:sp>
      <p:sp>
        <p:nvSpPr>
          <p:cNvPr id="6" name="Footer Placeholder 5"/>
          <p:cNvSpPr>
            <a:spLocks noGrp="1"/>
          </p:cNvSpPr>
          <p:nvPr>
            <p:ph type="ftr" sz="quarter" idx="11"/>
          </p:nvPr>
        </p:nvSpPr>
        <p:spPr/>
        <p:txBody>
          <a:bodyPr/>
          <a:lstStyle/>
          <a:p>
            <a:endParaRPr lang="ar-SA" dirty="0"/>
          </a:p>
        </p:txBody>
      </p:sp>
      <p:sp>
        <p:nvSpPr>
          <p:cNvPr id="7" name="Slide Number Placeholder 6"/>
          <p:cNvSpPr>
            <a:spLocks noGrp="1"/>
          </p:cNvSpPr>
          <p:nvPr>
            <p:ph type="sldNum" sz="quarter" idx="12"/>
          </p:nvPr>
        </p:nvSpPr>
        <p:spPr/>
        <p:txBody>
          <a:bodyPr/>
          <a:lstStyle/>
          <a:p>
            <a:fld id="{0B34F065-1154-456A-91E3-76DE8E75E17B}" type="slidenum">
              <a:rPr lang="ar-SA" smtClean="0"/>
              <a:pPr/>
              <a:t>‹#›</a:t>
            </a:fld>
            <a:endParaRPr lang="ar-SA"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ar-SA" smtClean="0"/>
              <a:t>انقر لتحرير نمط العنوان الرئيسي</a:t>
            </a:r>
            <a:endParaRPr lang="en-US"/>
          </a:p>
        </p:txBody>
      </p:sp>
      <p:sp>
        <p:nvSpPr>
          <p:cNvPr id="3" name="Text Placeholder 2"/>
          <p:cNvSpPr>
            <a:spLocks noGrp="1"/>
          </p:cNvSpPr>
          <p:nvPr>
            <p:ph type="body" idx="1"/>
          </p:nvPr>
        </p:nvSpPr>
        <p:spPr>
          <a:xfrm>
            <a:off x="1009442" y="1812927"/>
            <a:ext cx="347127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5" name="Text Placeholder 4"/>
          <p:cNvSpPr>
            <a:spLocks noGrp="1"/>
          </p:cNvSpPr>
          <p:nvPr>
            <p:ph type="body" sz="quarter" idx="3"/>
          </p:nvPr>
        </p:nvSpPr>
        <p:spPr>
          <a:xfrm>
            <a:off x="4663280" y="1812927"/>
            <a:ext cx="347127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7" name="Date Placeholder 6"/>
          <p:cNvSpPr>
            <a:spLocks noGrp="1"/>
          </p:cNvSpPr>
          <p:nvPr>
            <p:ph type="dt" sz="half" idx="10"/>
          </p:nvPr>
        </p:nvSpPr>
        <p:spPr/>
        <p:txBody>
          <a:bodyPr/>
          <a:lstStyle/>
          <a:p>
            <a:fld id="{1B8ABB09-4A1D-463E-8065-109CC2B7EFAA}" type="datetimeFigureOut">
              <a:rPr lang="ar-SA" smtClean="0"/>
              <a:pPr/>
              <a:t>26/08/1436</a:t>
            </a:fld>
            <a:endParaRPr lang="ar-SA" dirty="0"/>
          </a:p>
        </p:txBody>
      </p:sp>
      <p:sp>
        <p:nvSpPr>
          <p:cNvPr id="8" name="Footer Placeholder 7"/>
          <p:cNvSpPr>
            <a:spLocks noGrp="1"/>
          </p:cNvSpPr>
          <p:nvPr>
            <p:ph type="ftr" sz="quarter" idx="11"/>
          </p:nvPr>
        </p:nvSpPr>
        <p:spPr/>
        <p:txBody>
          <a:bodyPr/>
          <a:lstStyle/>
          <a:p>
            <a:endParaRPr lang="ar-SA" dirty="0"/>
          </a:p>
        </p:txBody>
      </p:sp>
      <p:sp>
        <p:nvSpPr>
          <p:cNvPr id="9" name="Slide Number Placeholder 8"/>
          <p:cNvSpPr>
            <a:spLocks noGrp="1"/>
          </p:cNvSpPr>
          <p:nvPr>
            <p:ph type="sldNum" sz="quarter" idx="12"/>
          </p:nvPr>
        </p:nvSpPr>
        <p:spPr/>
        <p:txBody>
          <a:bodyPr/>
          <a:lstStyle/>
          <a:p>
            <a:fld id="{0B34F065-1154-456A-91E3-76DE8E75E17B}" type="slidenum">
              <a:rPr lang="ar-SA" smtClean="0"/>
              <a:pPr/>
              <a:t>‹#›</a:t>
            </a:fld>
            <a:endParaRPr lang="ar-SA"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Date Placeholder 2"/>
          <p:cNvSpPr>
            <a:spLocks noGrp="1"/>
          </p:cNvSpPr>
          <p:nvPr>
            <p:ph type="dt" sz="half" idx="10"/>
          </p:nvPr>
        </p:nvSpPr>
        <p:spPr/>
        <p:txBody>
          <a:bodyPr/>
          <a:lstStyle/>
          <a:p>
            <a:fld id="{1B8ABB09-4A1D-463E-8065-109CC2B7EFAA}" type="datetimeFigureOut">
              <a:rPr lang="ar-SA" smtClean="0"/>
              <a:pPr/>
              <a:t>26/08/1436</a:t>
            </a:fld>
            <a:endParaRPr lang="ar-SA" dirty="0"/>
          </a:p>
        </p:txBody>
      </p:sp>
      <p:sp>
        <p:nvSpPr>
          <p:cNvPr id="4" name="Footer Placeholder 3"/>
          <p:cNvSpPr>
            <a:spLocks noGrp="1"/>
          </p:cNvSpPr>
          <p:nvPr>
            <p:ph type="ftr" sz="quarter" idx="11"/>
          </p:nvPr>
        </p:nvSpPr>
        <p:spPr/>
        <p:txBody>
          <a:bodyPr/>
          <a:lstStyle/>
          <a:p>
            <a:endParaRPr lang="ar-SA" dirty="0"/>
          </a:p>
        </p:txBody>
      </p:sp>
      <p:sp>
        <p:nvSpPr>
          <p:cNvPr id="5" name="Slide Number Placeholder 4"/>
          <p:cNvSpPr>
            <a:spLocks noGrp="1"/>
          </p:cNvSpPr>
          <p:nvPr>
            <p:ph type="sldNum" sz="quarter" idx="12"/>
          </p:nvPr>
        </p:nvSpPr>
        <p:spPr/>
        <p:txBody>
          <a:bodyPr/>
          <a:lstStyle/>
          <a:p>
            <a:fld id="{0B34F065-1154-456A-91E3-76DE8E75E17B}" type="slidenum">
              <a:rPr lang="ar-SA" smtClean="0"/>
              <a:pPr/>
              <a:t>‹#›</a:t>
            </a:fld>
            <a:endParaRPr lang="ar-SA"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8ABB09-4A1D-463E-8065-109CC2B7EFAA}" type="datetimeFigureOut">
              <a:rPr lang="ar-SA" smtClean="0"/>
              <a:pPr/>
              <a:t>26/08/1436</a:t>
            </a:fld>
            <a:endParaRPr lang="ar-SA" dirty="0"/>
          </a:p>
        </p:txBody>
      </p:sp>
      <p:sp>
        <p:nvSpPr>
          <p:cNvPr id="3" name="Footer Placeholder 2"/>
          <p:cNvSpPr>
            <a:spLocks noGrp="1"/>
          </p:cNvSpPr>
          <p:nvPr>
            <p:ph type="ftr" sz="quarter" idx="11"/>
          </p:nvPr>
        </p:nvSpPr>
        <p:spPr/>
        <p:txBody>
          <a:bodyPr/>
          <a:lstStyle/>
          <a:p>
            <a:endParaRPr lang="ar-SA" dirty="0"/>
          </a:p>
        </p:txBody>
      </p:sp>
      <p:sp>
        <p:nvSpPr>
          <p:cNvPr id="4" name="Slide Number Placeholder 3"/>
          <p:cNvSpPr>
            <a:spLocks noGrp="1"/>
          </p:cNvSpPr>
          <p:nvPr>
            <p:ph type="sldNum" sz="quarter" idx="12"/>
          </p:nvPr>
        </p:nvSpPr>
        <p:spPr/>
        <p:txBody>
          <a:bodyPr/>
          <a:lstStyle/>
          <a:p>
            <a:fld id="{0B34F065-1154-456A-91E3-76DE8E75E17B}" type="slidenum">
              <a:rPr lang="ar-SA" smtClean="0"/>
              <a:pPr/>
              <a:t>‹#›</a:t>
            </a:fld>
            <a:endParaRPr lang="ar-SA"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5469652" y="446087"/>
            <a:ext cx="2660650" cy="1185861"/>
          </a:xfrm>
        </p:spPr>
        <p:txBody>
          <a:bodyPr anchor="b"/>
          <a:lstStyle>
            <a:lvl1pPr algn="r">
              <a:defRPr sz="2400" b="0"/>
            </a:lvl1pPr>
          </a:lstStyle>
          <a:p>
            <a:r>
              <a:rPr lang="ar-SA" smtClean="0"/>
              <a:t>انقر لتحرير نمط العنوان الرئيسي</a:t>
            </a:r>
            <a:endParaRPr lang="en-US"/>
          </a:p>
        </p:txBody>
      </p:sp>
      <p:sp>
        <p:nvSpPr>
          <p:cNvPr id="3" name="Content Placeholder 2"/>
          <p:cNvSpPr>
            <a:spLocks noGrp="1"/>
          </p:cNvSpPr>
          <p:nvPr>
            <p:ph idx="1"/>
          </p:nvPr>
        </p:nvSpPr>
        <p:spPr>
          <a:xfrm>
            <a:off x="1043608"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Text Placeholder 3"/>
          <p:cNvSpPr>
            <a:spLocks noGrp="1"/>
          </p:cNvSpPr>
          <p:nvPr>
            <p:ph type="body" sz="half" idx="2"/>
          </p:nvPr>
        </p:nvSpPr>
        <p:spPr>
          <a:xfrm>
            <a:off x="546965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Date Placeholder 4"/>
          <p:cNvSpPr>
            <a:spLocks noGrp="1"/>
          </p:cNvSpPr>
          <p:nvPr>
            <p:ph type="dt" sz="half" idx="10"/>
          </p:nvPr>
        </p:nvSpPr>
        <p:spPr/>
        <p:txBody>
          <a:bodyPr/>
          <a:lstStyle/>
          <a:p>
            <a:fld id="{1B8ABB09-4A1D-463E-8065-109CC2B7EFAA}" type="datetimeFigureOut">
              <a:rPr lang="ar-SA" smtClean="0"/>
              <a:pPr/>
              <a:t>26/08/1436</a:t>
            </a:fld>
            <a:endParaRPr lang="ar-SA" dirty="0"/>
          </a:p>
        </p:txBody>
      </p:sp>
      <p:sp>
        <p:nvSpPr>
          <p:cNvPr id="6" name="Footer Placeholder 5"/>
          <p:cNvSpPr>
            <a:spLocks noGrp="1"/>
          </p:cNvSpPr>
          <p:nvPr>
            <p:ph type="ftr" sz="quarter" idx="11"/>
          </p:nvPr>
        </p:nvSpPr>
        <p:spPr/>
        <p:txBody>
          <a:bodyPr/>
          <a:lstStyle/>
          <a:p>
            <a:endParaRPr lang="ar-SA" dirty="0"/>
          </a:p>
        </p:txBody>
      </p:sp>
      <p:sp>
        <p:nvSpPr>
          <p:cNvPr id="7" name="Slide Number Placeholder 6"/>
          <p:cNvSpPr>
            <a:spLocks noGrp="1"/>
          </p:cNvSpPr>
          <p:nvPr>
            <p:ph type="sldNum" sz="quarter" idx="12"/>
          </p:nvPr>
        </p:nvSpPr>
        <p:spPr/>
        <p:txBody>
          <a:bodyPr/>
          <a:lstStyle/>
          <a:p>
            <a:fld id="{0B34F065-1154-456A-91E3-76DE8E75E17B}" type="slidenum">
              <a:rPr lang="ar-SA" smtClean="0"/>
              <a:pPr/>
              <a:t>‹#›</a:t>
            </a:fld>
            <a:endParaRPr lang="ar-SA"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4932040" y="1387058"/>
            <a:ext cx="3297953" cy="1113254"/>
          </a:xfrm>
        </p:spPr>
        <p:txBody>
          <a:bodyPr anchor="b">
            <a:normAutofit/>
          </a:bodyPr>
          <a:lstStyle>
            <a:lvl1pPr algn="r">
              <a:defRPr sz="2400" b="0"/>
            </a:lvl1pPr>
          </a:lstStyle>
          <a:p>
            <a:r>
              <a:rPr lang="ar-SA" smtClean="0"/>
              <a:t>انقر لتحرير نمط العنوان الرئيسي</a:t>
            </a:r>
            <a:endParaRPr lang="en-US"/>
          </a:p>
        </p:txBody>
      </p:sp>
      <p:sp>
        <p:nvSpPr>
          <p:cNvPr id="4" name="Text Placeholder 3"/>
          <p:cNvSpPr>
            <a:spLocks noGrp="1"/>
          </p:cNvSpPr>
          <p:nvPr>
            <p:ph type="body" sz="half" idx="2"/>
          </p:nvPr>
        </p:nvSpPr>
        <p:spPr>
          <a:xfrm>
            <a:off x="4932040" y="2500312"/>
            <a:ext cx="3297954"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Date Placeholder 4"/>
          <p:cNvSpPr>
            <a:spLocks noGrp="1"/>
          </p:cNvSpPr>
          <p:nvPr>
            <p:ph type="dt" sz="half" idx="10"/>
          </p:nvPr>
        </p:nvSpPr>
        <p:spPr/>
        <p:txBody>
          <a:bodyPr/>
          <a:lstStyle/>
          <a:p>
            <a:fld id="{1B8ABB09-4A1D-463E-8065-109CC2B7EFAA}" type="datetimeFigureOut">
              <a:rPr lang="ar-SA" smtClean="0"/>
              <a:pPr/>
              <a:t>26/08/1436</a:t>
            </a:fld>
            <a:endParaRPr lang="ar-SA" dirty="0"/>
          </a:p>
        </p:txBody>
      </p:sp>
      <p:sp>
        <p:nvSpPr>
          <p:cNvPr id="6" name="Footer Placeholder 5"/>
          <p:cNvSpPr>
            <a:spLocks noGrp="1"/>
          </p:cNvSpPr>
          <p:nvPr>
            <p:ph type="ftr" sz="quarter" idx="11"/>
          </p:nvPr>
        </p:nvSpPr>
        <p:spPr/>
        <p:txBody>
          <a:bodyPr/>
          <a:lstStyle/>
          <a:p>
            <a:endParaRPr lang="ar-SA" dirty="0"/>
          </a:p>
        </p:txBody>
      </p:sp>
      <p:sp>
        <p:nvSpPr>
          <p:cNvPr id="7" name="Slide Number Placeholder 6"/>
          <p:cNvSpPr>
            <a:spLocks noGrp="1"/>
          </p:cNvSpPr>
          <p:nvPr>
            <p:ph type="sldNum" sz="quarter" idx="12"/>
          </p:nvPr>
        </p:nvSpPr>
        <p:spPr/>
        <p:txBody>
          <a:bodyPr/>
          <a:lstStyle/>
          <a:p>
            <a:fld id="{0B34F065-1154-456A-91E3-76DE8E75E17B}" type="slidenum">
              <a:rPr lang="ar-SA" smtClean="0"/>
              <a:pPr/>
              <a:t>‹#›</a:t>
            </a:fld>
            <a:endParaRPr lang="ar-SA" dirty="0"/>
          </a:p>
        </p:txBody>
      </p:sp>
      <p:grpSp>
        <p:nvGrpSpPr>
          <p:cNvPr id="16" name="Group 15"/>
          <p:cNvGrpSpPr/>
          <p:nvPr/>
        </p:nvGrpSpPr>
        <p:grpSpPr>
          <a:xfrm flipH="1">
            <a:off x="2771800" y="994387"/>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8" name="Picture Placeholder 17"/>
          <p:cNvSpPr>
            <a:spLocks noGrp="1"/>
          </p:cNvSpPr>
          <p:nvPr>
            <p:ph type="pic" sz="quarter" idx="14"/>
          </p:nvPr>
        </p:nvSpPr>
        <p:spPr>
          <a:xfrm>
            <a:off x="1052285" y="1601512"/>
            <a:ext cx="3429000" cy="3429000"/>
          </a:xfrm>
          <a:prstGeom prst="ellipse">
            <a:avLst/>
          </a:prstGeom>
          <a:ln w="76200">
            <a:solidFill>
              <a:schemeClr val="tx2">
                <a:lumMod val="75000"/>
              </a:schemeClr>
            </a:solidFill>
          </a:ln>
        </p:spPr>
        <p:txBody>
          <a:bodyPr/>
          <a:lstStyle/>
          <a:p>
            <a:r>
              <a:rPr lang="ar-SA" dirty="0" smtClean="0"/>
              <a:t>انقر فوق الأيقونة لإضافة صورة</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6" name="Oval 55"/>
          <p:cNvSpPr>
            <a:spLocks noChangeAspect="1"/>
          </p:cNvSpPr>
          <p:nvPr/>
        </p:nvSpPr>
        <p:spPr>
          <a:xfrm>
            <a:off x="-69625" y="4004537"/>
            <a:ext cx="1743945" cy="1909234"/>
          </a:xfrm>
          <a:custGeom>
            <a:avLst/>
            <a:gdLst/>
            <a:ahLst/>
            <a:cxnLst/>
            <a:rect l="l" t="t" r="r" b="b"/>
            <a:pathLst>
              <a:path w="1743945" h="1909234">
                <a:moveTo>
                  <a:pt x="789328" y="0"/>
                </a:moveTo>
                <a:cubicBezTo>
                  <a:pt x="1316548" y="0"/>
                  <a:pt x="1743945" y="427397"/>
                  <a:pt x="1743945" y="954617"/>
                </a:cubicBezTo>
                <a:cubicBezTo>
                  <a:pt x="1743945" y="1481837"/>
                  <a:pt x="1316548" y="1909234"/>
                  <a:pt x="789328" y="1909234"/>
                </a:cubicBezTo>
                <a:cubicBezTo>
                  <a:pt x="461080" y="1909234"/>
                  <a:pt x="171527" y="1743562"/>
                  <a:pt x="0" y="1491086"/>
                </a:cubicBezTo>
                <a:lnTo>
                  <a:pt x="0" y="418149"/>
                </a:lnTo>
                <a:cubicBezTo>
                  <a:pt x="171527" y="165673"/>
                  <a:pt x="461080" y="0"/>
                  <a:pt x="789328"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schemeClr val="tx1"/>
                </a:solidFill>
              </a:ln>
            </a:endParaRPr>
          </a:p>
        </p:txBody>
      </p:sp>
      <p:sp>
        <p:nvSpPr>
          <p:cNvPr id="53" name="Oval 52"/>
          <p:cNvSpPr>
            <a:spLocks noChangeAspect="1"/>
          </p:cNvSpPr>
          <p:nvPr/>
        </p:nvSpPr>
        <p:spPr>
          <a:xfrm>
            <a:off x="520638" y="1057271"/>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schemeClr val="tx1"/>
                </a:solidFill>
              </a:ln>
            </a:endParaRPr>
          </a:p>
        </p:txBody>
      </p:sp>
      <p:sp>
        <p:nvSpPr>
          <p:cNvPr id="52" name="Oval 51"/>
          <p:cNvSpPr>
            <a:spLocks noChangeAspect="1"/>
          </p:cNvSpPr>
          <p:nvPr/>
        </p:nvSpPr>
        <p:spPr>
          <a:xfrm>
            <a:off x="1878729" y="244894"/>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schemeClr val="tx1"/>
                </a:solidFill>
              </a:ln>
            </a:endParaRPr>
          </a:p>
        </p:txBody>
      </p:sp>
      <p:sp>
        <p:nvSpPr>
          <p:cNvPr id="54" name="Oval 53"/>
          <p:cNvSpPr>
            <a:spLocks noChangeAspect="1"/>
          </p:cNvSpPr>
          <p:nvPr/>
        </p:nvSpPr>
        <p:spPr>
          <a:xfrm>
            <a:off x="520637" y="5691096"/>
            <a:ext cx="1909234" cy="1193756"/>
          </a:xfrm>
          <a:custGeom>
            <a:avLst/>
            <a:gdLst/>
            <a:ahLst/>
            <a:cxnLst/>
            <a:rect l="l" t="t" r="r" b="b"/>
            <a:pathLst>
              <a:path w="1909234" h="1193756">
                <a:moveTo>
                  <a:pt x="954617" y="0"/>
                </a:moveTo>
                <a:cubicBezTo>
                  <a:pt x="1481837" y="0"/>
                  <a:pt x="1909234" y="427397"/>
                  <a:pt x="1909234" y="954617"/>
                </a:cubicBezTo>
                <a:cubicBezTo>
                  <a:pt x="1909234" y="1037305"/>
                  <a:pt x="1898721" y="1117537"/>
                  <a:pt x="1877819" y="1193756"/>
                </a:cubicBezTo>
                <a:lnTo>
                  <a:pt x="31415" y="1193756"/>
                </a:lnTo>
                <a:cubicBezTo>
                  <a:pt x="10513" y="1117537"/>
                  <a:pt x="0" y="1037305"/>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schemeClr val="tx1"/>
                </a:solidFill>
              </a:ln>
            </a:endParaRPr>
          </a:p>
        </p:txBody>
      </p:sp>
      <p:sp>
        <p:nvSpPr>
          <p:cNvPr id="130" name="Oval 129"/>
          <p:cNvSpPr>
            <a:spLocks noChangeAspect="1"/>
          </p:cNvSpPr>
          <p:nvPr/>
        </p:nvSpPr>
        <p:spPr>
          <a:xfrm>
            <a:off x="-46711" y="-99748"/>
            <a:ext cx="1449107" cy="1677064"/>
          </a:xfrm>
          <a:custGeom>
            <a:avLst/>
            <a:gdLst/>
            <a:ahLst/>
            <a:cxnLst/>
            <a:rect l="l" t="t" r="r" b="b"/>
            <a:pathLst>
              <a:path w="1449107" h="1677064">
                <a:moveTo>
                  <a:pt x="0" y="0"/>
                </a:moveTo>
                <a:lnTo>
                  <a:pt x="1112019" y="0"/>
                </a:lnTo>
                <a:cubicBezTo>
                  <a:pt x="1319407" y="171874"/>
                  <a:pt x="1449107" y="432014"/>
                  <a:pt x="1449107" y="722447"/>
                </a:cubicBezTo>
                <a:cubicBezTo>
                  <a:pt x="1449107" y="1249667"/>
                  <a:pt x="1021710" y="1677064"/>
                  <a:pt x="494490" y="1677064"/>
                </a:cubicBezTo>
                <a:cubicBezTo>
                  <a:pt x="313232" y="1677064"/>
                  <a:pt x="143772" y="1626546"/>
                  <a:pt x="0" y="1537872"/>
                </a:cubicBezTo>
                <a:close/>
              </a:path>
            </a:pathLst>
          </a:custGeom>
          <a:solidFill>
            <a:schemeClr val="tx2">
              <a:lumMod val="75000"/>
              <a:alpha val="14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schemeClr val="tx1"/>
                </a:solidFill>
              </a:ln>
            </a:endParaRPr>
          </a:p>
        </p:txBody>
      </p:sp>
      <p:sp>
        <p:nvSpPr>
          <p:cNvPr id="131" name="Oval 130"/>
          <p:cNvSpPr>
            <a:spLocks noChangeAspect="1"/>
          </p:cNvSpPr>
          <p:nvPr/>
        </p:nvSpPr>
        <p:spPr>
          <a:xfrm>
            <a:off x="924113" y="-199662"/>
            <a:ext cx="1909233" cy="1909233"/>
          </a:xfrm>
          <a:prstGeom prst="ellipse">
            <a:avLst/>
          </a:prstGeom>
          <a:solidFill>
            <a:schemeClr val="tx2">
              <a:lumMod val="75000"/>
              <a:alpha val="2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schemeClr val="tx1"/>
                </a:solidFill>
              </a:ln>
            </a:endParaRPr>
          </a:p>
        </p:txBody>
      </p:sp>
      <p:sp>
        <p:nvSpPr>
          <p:cNvPr id="132" name="Oval 131"/>
          <p:cNvSpPr>
            <a:spLocks noChangeAspect="1"/>
          </p:cNvSpPr>
          <p:nvPr/>
        </p:nvSpPr>
        <p:spPr>
          <a:xfrm>
            <a:off x="0" y="622699"/>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schemeClr val="tx1"/>
                </a:solidFill>
              </a:ln>
            </a:endParaRPr>
          </a:p>
        </p:txBody>
      </p:sp>
      <p:sp>
        <p:nvSpPr>
          <p:cNvPr id="133" name="Oval 132"/>
          <p:cNvSpPr>
            <a:spLocks noChangeAspect="1"/>
          </p:cNvSpPr>
          <p:nvPr/>
        </p:nvSpPr>
        <p:spPr>
          <a:xfrm>
            <a:off x="7497531" y="-99748"/>
            <a:ext cx="1694467" cy="1677064"/>
          </a:xfrm>
          <a:custGeom>
            <a:avLst/>
            <a:gdLst/>
            <a:ahLst/>
            <a:cxnLst/>
            <a:rect l="l" t="t" r="r" b="b"/>
            <a:pathLst>
              <a:path w="1694467" h="1677064">
                <a:moveTo>
                  <a:pt x="337088" y="0"/>
                </a:moveTo>
                <a:lnTo>
                  <a:pt x="1573463" y="0"/>
                </a:lnTo>
                <a:cubicBezTo>
                  <a:pt x="1618202" y="37449"/>
                  <a:pt x="1658454" y="79950"/>
                  <a:pt x="1694467" y="126010"/>
                </a:cubicBezTo>
                <a:lnTo>
                  <a:pt x="1694467" y="1318884"/>
                </a:lnTo>
                <a:cubicBezTo>
                  <a:pt x="1522840" y="1538397"/>
                  <a:pt x="1254922" y="1677064"/>
                  <a:pt x="954617" y="1677064"/>
                </a:cubicBezTo>
                <a:cubicBezTo>
                  <a:pt x="427397" y="1677064"/>
                  <a:pt x="0" y="1249667"/>
                  <a:pt x="0" y="722447"/>
                </a:cubicBezTo>
                <a:cubicBezTo>
                  <a:pt x="0" y="432014"/>
                  <a:pt x="129700" y="171874"/>
                  <a:pt x="337088" y="0"/>
                </a:cubicBezTo>
                <a:close/>
              </a:path>
            </a:pathLst>
          </a:custGeom>
          <a:solidFill>
            <a:schemeClr val="accent3">
              <a:lumMod val="60000"/>
              <a:lumOff val="40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schemeClr val="tx1"/>
                </a:solidFill>
              </a:ln>
            </a:endParaRPr>
          </a:p>
        </p:txBody>
      </p:sp>
      <p:sp>
        <p:nvSpPr>
          <p:cNvPr id="134" name="Oval 133"/>
          <p:cNvSpPr>
            <a:spLocks noChangeAspect="1"/>
          </p:cNvSpPr>
          <p:nvPr/>
        </p:nvSpPr>
        <p:spPr>
          <a:xfrm>
            <a:off x="6117502" y="-99747"/>
            <a:ext cx="1909234" cy="1705448"/>
          </a:xfrm>
          <a:custGeom>
            <a:avLst/>
            <a:gdLst/>
            <a:ahLst/>
            <a:cxnLst/>
            <a:rect l="l" t="t" r="r" b="b"/>
            <a:pathLst>
              <a:path w="1909234" h="1705448">
                <a:moveTo>
                  <a:pt x="371490" y="0"/>
                </a:moveTo>
                <a:lnTo>
                  <a:pt x="1537745" y="0"/>
                </a:lnTo>
                <a:cubicBezTo>
                  <a:pt x="1764760" y="171517"/>
                  <a:pt x="1909234" y="444302"/>
                  <a:pt x="1909234" y="750831"/>
                </a:cubicBezTo>
                <a:cubicBezTo>
                  <a:pt x="1909234" y="1278051"/>
                  <a:pt x="1481837" y="1705448"/>
                  <a:pt x="954617" y="1705448"/>
                </a:cubicBezTo>
                <a:cubicBezTo>
                  <a:pt x="427397" y="1705448"/>
                  <a:pt x="0" y="1278051"/>
                  <a:pt x="0" y="750831"/>
                </a:cubicBezTo>
                <a:cubicBezTo>
                  <a:pt x="0" y="444302"/>
                  <a:pt x="144474" y="171517"/>
                  <a:pt x="371490" y="0"/>
                </a:cubicBezTo>
                <a:close/>
              </a:path>
            </a:pathLst>
          </a:cu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schemeClr val="tx1"/>
                </a:solidFill>
              </a:ln>
            </a:endParaRPr>
          </a:p>
        </p:txBody>
      </p:sp>
      <p:sp>
        <p:nvSpPr>
          <p:cNvPr id="135" name="Oval 134"/>
          <p:cNvSpPr>
            <a:spLocks noChangeAspect="1"/>
          </p:cNvSpPr>
          <p:nvPr/>
        </p:nvSpPr>
        <p:spPr>
          <a:xfrm>
            <a:off x="7494454" y="1057270"/>
            <a:ext cx="1697544" cy="1909234"/>
          </a:xfrm>
          <a:custGeom>
            <a:avLst/>
            <a:gdLst/>
            <a:ahLst/>
            <a:cxnLst/>
            <a:rect l="l" t="t" r="r" b="b"/>
            <a:pathLst>
              <a:path w="1697544" h="1909234">
                <a:moveTo>
                  <a:pt x="954617" y="0"/>
                </a:moveTo>
                <a:cubicBezTo>
                  <a:pt x="1256666" y="0"/>
                  <a:pt x="1525952" y="140283"/>
                  <a:pt x="1697544" y="361910"/>
                </a:cubicBezTo>
                <a:lnTo>
                  <a:pt x="1697544" y="1547324"/>
                </a:lnTo>
                <a:cubicBezTo>
                  <a:pt x="1525952" y="1768951"/>
                  <a:pt x="1256666" y="1909234"/>
                  <a:pt x="954617" y="1909234"/>
                </a:cubicBezTo>
                <a:cubicBezTo>
                  <a:pt x="427397" y="1909234"/>
                  <a:pt x="0" y="1481837"/>
                  <a:pt x="0" y="954617"/>
                </a:cubicBezTo>
                <a:cubicBezTo>
                  <a:pt x="0" y="427397"/>
                  <a:pt x="427397" y="0"/>
                  <a:pt x="954617" y="0"/>
                </a:cubicBezTo>
                <a:close/>
              </a:path>
            </a:pathLst>
          </a:cu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schemeClr val="tx1"/>
                </a:solidFill>
              </a:ln>
            </a:endParaRPr>
          </a:p>
        </p:txBody>
      </p:sp>
      <p:sp>
        <p:nvSpPr>
          <p:cNvPr id="136" name="Oval 135"/>
          <p:cNvSpPr>
            <a:spLocks noChangeAspect="1"/>
          </p:cNvSpPr>
          <p:nvPr/>
        </p:nvSpPr>
        <p:spPr>
          <a:xfrm>
            <a:off x="8056674" y="5102307"/>
            <a:ext cx="1137194" cy="1759729"/>
          </a:xfrm>
          <a:custGeom>
            <a:avLst/>
            <a:gdLst/>
            <a:ahLst/>
            <a:cxnLst/>
            <a:rect l="l" t="t" r="r" b="b"/>
            <a:pathLst>
              <a:path w="1137194" h="1759729">
                <a:moveTo>
                  <a:pt x="954617" y="0"/>
                </a:moveTo>
                <a:cubicBezTo>
                  <a:pt x="1017088" y="0"/>
                  <a:pt x="1078157" y="6001"/>
                  <a:pt x="1137194" y="17897"/>
                </a:cubicBezTo>
                <a:lnTo>
                  <a:pt x="1137194" y="1759729"/>
                </a:lnTo>
                <a:lnTo>
                  <a:pt x="443151" y="1759729"/>
                </a:lnTo>
                <a:cubicBezTo>
                  <a:pt x="176544" y="1591075"/>
                  <a:pt x="0" y="1293463"/>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schemeClr val="tx1"/>
                </a:solidFill>
              </a:ln>
            </a:endParaRPr>
          </a:p>
        </p:txBody>
      </p:sp>
      <p:sp>
        <p:nvSpPr>
          <p:cNvPr id="137" name="Oval 136"/>
          <p:cNvSpPr>
            <a:spLocks noChangeAspect="1"/>
          </p:cNvSpPr>
          <p:nvPr/>
        </p:nvSpPr>
        <p:spPr>
          <a:xfrm>
            <a:off x="6661711" y="4324873"/>
            <a:ext cx="1909233" cy="1909233"/>
          </a:xfrm>
          <a:prstGeom prst="ellipse">
            <a:avLst/>
          </a:prstGeom>
          <a:solidFill>
            <a:schemeClr val="tx2">
              <a:lumMod val="75000"/>
              <a:alpha val="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schemeClr val="tx1"/>
                </a:solidFill>
              </a:ln>
            </a:endParaRPr>
          </a:p>
        </p:txBody>
      </p:sp>
      <p:sp>
        <p:nvSpPr>
          <p:cNvPr id="138" name="Oval 137"/>
          <p:cNvSpPr>
            <a:spLocks noChangeAspect="1"/>
          </p:cNvSpPr>
          <p:nvPr/>
        </p:nvSpPr>
        <p:spPr>
          <a:xfrm>
            <a:off x="-69625" y="4910727"/>
            <a:ext cx="1353860" cy="1909234"/>
          </a:xfrm>
          <a:custGeom>
            <a:avLst/>
            <a:gdLst/>
            <a:ahLst/>
            <a:cxnLst/>
            <a:rect l="l" t="t" r="r" b="b"/>
            <a:pathLst>
              <a:path w="1353860" h="1909234">
                <a:moveTo>
                  <a:pt x="399243" y="0"/>
                </a:moveTo>
                <a:cubicBezTo>
                  <a:pt x="926463" y="0"/>
                  <a:pt x="1353860" y="427397"/>
                  <a:pt x="1353860" y="954617"/>
                </a:cubicBezTo>
                <a:cubicBezTo>
                  <a:pt x="1353860" y="1481837"/>
                  <a:pt x="926463" y="1909234"/>
                  <a:pt x="399243" y="1909234"/>
                </a:cubicBezTo>
                <a:cubicBezTo>
                  <a:pt x="256544" y="1909234"/>
                  <a:pt x="121158" y="1877924"/>
                  <a:pt x="0" y="1820890"/>
                </a:cubicBezTo>
                <a:lnTo>
                  <a:pt x="0" y="88345"/>
                </a:lnTo>
                <a:cubicBezTo>
                  <a:pt x="121158" y="31311"/>
                  <a:pt x="256544" y="0"/>
                  <a:pt x="399243"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schemeClr val="tx1"/>
                </a:solidFill>
              </a:ln>
            </a:endParaRPr>
          </a:p>
        </p:txBody>
      </p:sp>
      <p:sp>
        <p:nvSpPr>
          <p:cNvPr id="139" name="Oval 138"/>
          <p:cNvSpPr>
            <a:spLocks noChangeAspect="1"/>
          </p:cNvSpPr>
          <p:nvPr/>
        </p:nvSpPr>
        <p:spPr>
          <a:xfrm>
            <a:off x="708471" y="4752297"/>
            <a:ext cx="1909233" cy="1909233"/>
          </a:xfrm>
          <a:prstGeom prst="ellipse">
            <a:avLst/>
          </a:pr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schemeClr val="tx1"/>
                </a:solidFill>
              </a:ln>
            </a:endParaRPr>
          </a:p>
        </p:txBody>
      </p:sp>
      <p:sp>
        <p:nvSpPr>
          <p:cNvPr id="140" name="Oval 139"/>
          <p:cNvSpPr>
            <a:spLocks noChangeAspect="1"/>
          </p:cNvSpPr>
          <p:nvPr/>
        </p:nvSpPr>
        <p:spPr>
          <a:xfrm>
            <a:off x="6117503" y="745949"/>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schemeClr val="tx1"/>
                </a:solidFill>
              </a:ln>
            </a:endParaRPr>
          </a:p>
        </p:txBody>
      </p:sp>
      <p:sp>
        <p:nvSpPr>
          <p:cNvPr id="141" name="Oval 140"/>
          <p:cNvSpPr>
            <a:spLocks noChangeAspect="1"/>
          </p:cNvSpPr>
          <p:nvPr/>
        </p:nvSpPr>
        <p:spPr>
          <a:xfrm>
            <a:off x="6459053" y="5102307"/>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schemeClr val="tx1"/>
                </a:solidFill>
              </a:ln>
            </a:endParaRPr>
          </a:p>
        </p:txBody>
      </p:sp>
      <p:sp>
        <p:nvSpPr>
          <p:cNvPr id="118" name="Oval 117"/>
          <p:cNvSpPr>
            <a:spLocks noChangeAspect="1"/>
          </p:cNvSpPr>
          <p:nvPr/>
        </p:nvSpPr>
        <p:spPr>
          <a:xfrm>
            <a:off x="8398204" y="559822"/>
            <a:ext cx="793794" cy="1252918"/>
          </a:xfrm>
          <a:custGeom>
            <a:avLst/>
            <a:gdLst/>
            <a:ahLst/>
            <a:cxnLst/>
            <a:rect l="l" t="t" r="r" b="b"/>
            <a:pathLst>
              <a:path w="793794" h="1252918">
                <a:moveTo>
                  <a:pt x="626459" y="0"/>
                </a:moveTo>
                <a:cubicBezTo>
                  <a:pt x="684682" y="0"/>
                  <a:pt x="741049" y="7943"/>
                  <a:pt x="793794" y="25480"/>
                </a:cubicBezTo>
                <a:lnTo>
                  <a:pt x="793794" y="1227438"/>
                </a:lnTo>
                <a:cubicBezTo>
                  <a:pt x="741049" y="1244975"/>
                  <a:pt x="684682" y="1252918"/>
                  <a:pt x="626459" y="1252918"/>
                </a:cubicBezTo>
                <a:cubicBezTo>
                  <a:pt x="280475" y="1252918"/>
                  <a:pt x="0" y="972443"/>
                  <a:pt x="0" y="626459"/>
                </a:cubicBezTo>
                <a:cubicBezTo>
                  <a:pt x="0" y="280475"/>
                  <a:pt x="280475" y="0"/>
                  <a:pt x="626459"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19" name="Oval 118"/>
          <p:cNvSpPr>
            <a:spLocks noChangeAspect="1"/>
          </p:cNvSpPr>
          <p:nvPr/>
        </p:nvSpPr>
        <p:spPr>
          <a:xfrm>
            <a:off x="6350100" y="168473"/>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20" name="Oval 119"/>
          <p:cNvSpPr>
            <a:spLocks noChangeAspect="1"/>
          </p:cNvSpPr>
          <p:nvPr/>
        </p:nvSpPr>
        <p:spPr>
          <a:xfrm>
            <a:off x="6872127" y="1412606"/>
            <a:ext cx="1218253" cy="1218253"/>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21" name="Oval 120"/>
          <p:cNvSpPr>
            <a:spLocks noChangeAspect="1"/>
          </p:cNvSpPr>
          <p:nvPr/>
        </p:nvSpPr>
        <p:spPr>
          <a:xfrm>
            <a:off x="7219068" y="2011888"/>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22" name="Oval 121"/>
          <p:cNvSpPr>
            <a:spLocks noChangeAspect="1"/>
          </p:cNvSpPr>
          <p:nvPr/>
        </p:nvSpPr>
        <p:spPr>
          <a:xfrm>
            <a:off x="7749416" y="2623595"/>
            <a:ext cx="721308" cy="721308"/>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23" name="Oval 122"/>
          <p:cNvSpPr>
            <a:spLocks noChangeAspect="1"/>
          </p:cNvSpPr>
          <p:nvPr/>
        </p:nvSpPr>
        <p:spPr>
          <a:xfrm>
            <a:off x="685054" y="-139015"/>
            <a:ext cx="1193676" cy="697815"/>
          </a:xfrm>
          <a:custGeom>
            <a:avLst/>
            <a:gdLst/>
            <a:ahLst/>
            <a:cxnLst/>
            <a:rect l="l" t="t" r="r" b="b"/>
            <a:pathLst>
              <a:path w="1193676" h="697815">
                <a:moveTo>
                  <a:pt x="10179" y="0"/>
                </a:moveTo>
                <a:lnTo>
                  <a:pt x="1183497" y="0"/>
                </a:lnTo>
                <a:cubicBezTo>
                  <a:pt x="1190746" y="32633"/>
                  <a:pt x="1193676" y="66463"/>
                  <a:pt x="1193676" y="100977"/>
                </a:cubicBezTo>
                <a:cubicBezTo>
                  <a:pt x="1193676" y="430602"/>
                  <a:pt x="926463" y="697815"/>
                  <a:pt x="596838" y="697815"/>
                </a:cubicBezTo>
                <a:cubicBezTo>
                  <a:pt x="267213" y="697815"/>
                  <a:pt x="0" y="430602"/>
                  <a:pt x="0" y="100977"/>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24" name="Oval 123"/>
          <p:cNvSpPr>
            <a:spLocks noChangeAspect="1"/>
          </p:cNvSpPr>
          <p:nvPr/>
        </p:nvSpPr>
        <p:spPr>
          <a:xfrm>
            <a:off x="1502638" y="-139015"/>
            <a:ext cx="1029028" cy="459889"/>
          </a:xfrm>
          <a:custGeom>
            <a:avLst/>
            <a:gdLst/>
            <a:ahLst/>
            <a:cxnLst/>
            <a:rect l="l" t="t" r="r" b="b"/>
            <a:pathLst>
              <a:path w="1029028" h="459889">
                <a:moveTo>
                  <a:pt x="0" y="0"/>
                </a:moveTo>
                <a:lnTo>
                  <a:pt x="1029028" y="0"/>
                </a:lnTo>
                <a:cubicBezTo>
                  <a:pt x="1001386" y="259074"/>
                  <a:pt x="781401" y="459889"/>
                  <a:pt x="514514" y="459889"/>
                </a:cubicBezTo>
                <a:cubicBezTo>
                  <a:pt x="247627" y="459889"/>
                  <a:pt x="27642" y="259074"/>
                  <a:pt x="0"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25" name="Oval 124"/>
          <p:cNvSpPr>
            <a:spLocks noChangeAspect="1"/>
          </p:cNvSpPr>
          <p:nvPr/>
        </p:nvSpPr>
        <p:spPr>
          <a:xfrm>
            <a:off x="-69624" y="-139015"/>
            <a:ext cx="590263" cy="612289"/>
          </a:xfrm>
          <a:custGeom>
            <a:avLst/>
            <a:gdLst/>
            <a:ahLst/>
            <a:cxnLst/>
            <a:rect l="l" t="t" r="r" b="b"/>
            <a:pathLst>
              <a:path w="590263" h="612289">
                <a:moveTo>
                  <a:pt x="0" y="0"/>
                </a:moveTo>
                <a:lnTo>
                  <a:pt x="581024" y="0"/>
                </a:lnTo>
                <a:cubicBezTo>
                  <a:pt x="587493" y="29611"/>
                  <a:pt x="590263" y="60308"/>
                  <a:pt x="590263" y="91651"/>
                </a:cubicBezTo>
                <a:cubicBezTo>
                  <a:pt x="590263" y="379191"/>
                  <a:pt x="357165" y="612289"/>
                  <a:pt x="69625" y="612289"/>
                </a:cubicBezTo>
                <a:lnTo>
                  <a:pt x="0" y="605270"/>
                </a:ln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26" name="Oval 125"/>
          <p:cNvSpPr>
            <a:spLocks noChangeAspect="1"/>
          </p:cNvSpPr>
          <p:nvPr/>
        </p:nvSpPr>
        <p:spPr>
          <a:xfrm>
            <a:off x="277432" y="4283744"/>
            <a:ext cx="1396887" cy="1396887"/>
          </a:xfrm>
          <a:prstGeom prst="ellipse">
            <a:avLst/>
          </a:pr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27" name="Oval 126"/>
          <p:cNvSpPr>
            <a:spLocks noChangeAspect="1"/>
          </p:cNvSpPr>
          <p:nvPr/>
        </p:nvSpPr>
        <p:spPr>
          <a:xfrm>
            <a:off x="5792131" y="6451926"/>
            <a:ext cx="1115939" cy="443769"/>
          </a:xfrm>
          <a:custGeom>
            <a:avLst/>
            <a:gdLst/>
            <a:ahLst/>
            <a:cxnLst/>
            <a:rect l="l" t="t" r="r" b="b"/>
            <a:pathLst>
              <a:path w="1115939" h="443769">
                <a:moveTo>
                  <a:pt x="557969" y="0"/>
                </a:moveTo>
                <a:cubicBezTo>
                  <a:pt x="830120" y="0"/>
                  <a:pt x="1058049" y="189335"/>
                  <a:pt x="1115939" y="443769"/>
                </a:cubicBezTo>
                <a:lnTo>
                  <a:pt x="0" y="443769"/>
                </a:lnTo>
                <a:cubicBezTo>
                  <a:pt x="57889" y="189335"/>
                  <a:pt x="285818" y="0"/>
                  <a:pt x="55796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28" name="Oval 127"/>
          <p:cNvSpPr>
            <a:spLocks noChangeAspect="1"/>
          </p:cNvSpPr>
          <p:nvPr/>
        </p:nvSpPr>
        <p:spPr>
          <a:xfrm>
            <a:off x="6127999" y="6370801"/>
            <a:ext cx="1237019" cy="524894"/>
          </a:xfrm>
          <a:custGeom>
            <a:avLst/>
            <a:gdLst/>
            <a:ahLst/>
            <a:cxnLst/>
            <a:rect l="l" t="t" r="r" b="b"/>
            <a:pathLst>
              <a:path w="1237019" h="524894">
                <a:moveTo>
                  <a:pt x="618509" y="0"/>
                </a:moveTo>
                <a:cubicBezTo>
                  <a:pt x="930325" y="0"/>
                  <a:pt x="1189147" y="226891"/>
                  <a:pt x="1237019" y="524894"/>
                </a:cubicBezTo>
                <a:lnTo>
                  <a:pt x="0" y="524894"/>
                </a:lnTo>
                <a:cubicBezTo>
                  <a:pt x="47872" y="226891"/>
                  <a:pt x="306694" y="0"/>
                  <a:pt x="61850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29" name="Oval 128"/>
          <p:cNvSpPr>
            <a:spLocks noChangeAspect="1"/>
          </p:cNvSpPr>
          <p:nvPr/>
        </p:nvSpPr>
        <p:spPr>
          <a:xfrm>
            <a:off x="7577655" y="6370802"/>
            <a:ext cx="1211408" cy="524893"/>
          </a:xfrm>
          <a:custGeom>
            <a:avLst/>
            <a:gdLst/>
            <a:ahLst/>
            <a:cxnLst/>
            <a:rect l="l" t="t" r="r" b="b"/>
            <a:pathLst>
              <a:path w="1211408" h="524893">
                <a:moveTo>
                  <a:pt x="605704" y="0"/>
                </a:moveTo>
                <a:cubicBezTo>
                  <a:pt x="914574" y="0"/>
                  <a:pt x="1170243" y="227782"/>
                  <a:pt x="1211408" y="524893"/>
                </a:cubicBezTo>
                <a:lnTo>
                  <a:pt x="0" y="524893"/>
                </a:lnTo>
                <a:cubicBezTo>
                  <a:pt x="41165" y="227782"/>
                  <a:pt x="296834" y="0"/>
                  <a:pt x="605704"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97" name="Oval 96"/>
          <p:cNvSpPr>
            <a:spLocks noChangeAspect="1"/>
          </p:cNvSpPr>
          <p:nvPr/>
        </p:nvSpPr>
        <p:spPr>
          <a:xfrm>
            <a:off x="11073" y="4903947"/>
            <a:ext cx="611230" cy="61123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98" name="Oval 97"/>
          <p:cNvSpPr>
            <a:spLocks noChangeAspect="1"/>
          </p:cNvSpPr>
          <p:nvPr/>
        </p:nvSpPr>
        <p:spPr>
          <a:xfrm>
            <a:off x="-69625" y="6134530"/>
            <a:ext cx="778097" cy="750322"/>
          </a:xfrm>
          <a:custGeom>
            <a:avLst/>
            <a:gdLst/>
            <a:ahLst/>
            <a:cxnLst/>
            <a:rect l="l" t="t" r="r" b="b"/>
            <a:pathLst>
              <a:path w="778097" h="750322">
                <a:moveTo>
                  <a:pt x="261411" y="0"/>
                </a:moveTo>
                <a:cubicBezTo>
                  <a:pt x="546769" y="0"/>
                  <a:pt x="778097" y="231328"/>
                  <a:pt x="778097" y="516686"/>
                </a:cubicBezTo>
                <a:cubicBezTo>
                  <a:pt x="778097" y="601179"/>
                  <a:pt x="757816" y="680934"/>
                  <a:pt x="719843" y="750322"/>
                </a:cubicBezTo>
                <a:lnTo>
                  <a:pt x="0" y="750322"/>
                </a:lnTo>
                <a:lnTo>
                  <a:pt x="0" y="73330"/>
                </a:lnTo>
                <a:cubicBezTo>
                  <a:pt x="75863" y="26083"/>
                  <a:pt x="165591" y="0"/>
                  <a:pt x="261411"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99" name="Oval 98"/>
          <p:cNvSpPr>
            <a:spLocks noChangeAspect="1"/>
          </p:cNvSpPr>
          <p:nvPr/>
        </p:nvSpPr>
        <p:spPr>
          <a:xfrm>
            <a:off x="-69625" y="5120536"/>
            <a:ext cx="563524" cy="897560"/>
          </a:xfrm>
          <a:custGeom>
            <a:avLst/>
            <a:gdLst/>
            <a:ahLst/>
            <a:cxnLst/>
            <a:rect l="l" t="t" r="r" b="b"/>
            <a:pathLst>
              <a:path w="563524" h="897560">
                <a:moveTo>
                  <a:pt x="114744" y="0"/>
                </a:moveTo>
                <a:cubicBezTo>
                  <a:pt x="362598" y="0"/>
                  <a:pt x="563524" y="200926"/>
                  <a:pt x="563524" y="448780"/>
                </a:cubicBezTo>
                <a:cubicBezTo>
                  <a:pt x="563524" y="696634"/>
                  <a:pt x="362598" y="897560"/>
                  <a:pt x="114744" y="897560"/>
                </a:cubicBezTo>
                <a:cubicBezTo>
                  <a:pt x="74918" y="897560"/>
                  <a:pt x="36304" y="892373"/>
                  <a:pt x="0" y="880900"/>
                </a:cubicBezTo>
                <a:lnTo>
                  <a:pt x="0" y="16661"/>
                </a:lnTo>
                <a:cubicBezTo>
                  <a:pt x="36304" y="5188"/>
                  <a:pt x="74918" y="0"/>
                  <a:pt x="114744"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00" name="Oval 99"/>
          <p:cNvSpPr>
            <a:spLocks noChangeAspect="1"/>
          </p:cNvSpPr>
          <p:nvPr/>
        </p:nvSpPr>
        <p:spPr>
          <a:xfrm>
            <a:off x="-25758" y="444347"/>
            <a:ext cx="598416" cy="905704"/>
          </a:xfrm>
          <a:custGeom>
            <a:avLst/>
            <a:gdLst/>
            <a:ahLst/>
            <a:cxnLst/>
            <a:rect l="l" t="t" r="r" b="b"/>
            <a:pathLst>
              <a:path w="598416" h="905704">
                <a:moveTo>
                  <a:pt x="145564" y="0"/>
                </a:moveTo>
                <a:cubicBezTo>
                  <a:pt x="395667" y="0"/>
                  <a:pt x="598416" y="202749"/>
                  <a:pt x="598416" y="452852"/>
                </a:cubicBezTo>
                <a:cubicBezTo>
                  <a:pt x="598416" y="702955"/>
                  <a:pt x="395667" y="905704"/>
                  <a:pt x="145564" y="905704"/>
                </a:cubicBezTo>
                <a:cubicBezTo>
                  <a:pt x="94398" y="905704"/>
                  <a:pt x="45214" y="897218"/>
                  <a:pt x="0" y="879648"/>
                </a:cubicBezTo>
                <a:lnTo>
                  <a:pt x="0" y="26056"/>
                </a:lnTo>
                <a:cubicBezTo>
                  <a:pt x="45214" y="8486"/>
                  <a:pt x="94398" y="0"/>
                  <a:pt x="145564" y="0"/>
                </a:cubicBezTo>
                <a:close/>
              </a:path>
            </a:pathLst>
          </a:cu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01" name="Oval 100"/>
          <p:cNvSpPr>
            <a:spLocks noChangeAspect="1"/>
          </p:cNvSpPr>
          <p:nvPr/>
        </p:nvSpPr>
        <p:spPr>
          <a:xfrm>
            <a:off x="474208" y="798754"/>
            <a:ext cx="910817" cy="910817"/>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02" name="Oval 101"/>
          <p:cNvSpPr>
            <a:spLocks noChangeAspect="1"/>
          </p:cNvSpPr>
          <p:nvPr/>
        </p:nvSpPr>
        <p:spPr>
          <a:xfrm>
            <a:off x="319223" y="1414221"/>
            <a:ext cx="772993" cy="772993"/>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03" name="Oval 102"/>
          <p:cNvSpPr>
            <a:spLocks noChangeAspect="1"/>
          </p:cNvSpPr>
          <p:nvPr/>
        </p:nvSpPr>
        <p:spPr>
          <a:xfrm>
            <a:off x="371257" y="1848944"/>
            <a:ext cx="610366" cy="610366"/>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04" name="Oval 103"/>
          <p:cNvSpPr>
            <a:spLocks noChangeAspect="1"/>
          </p:cNvSpPr>
          <p:nvPr/>
        </p:nvSpPr>
        <p:spPr>
          <a:xfrm>
            <a:off x="154676" y="1881643"/>
            <a:ext cx="521764" cy="52176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05" name="Oval 104"/>
          <p:cNvSpPr>
            <a:spLocks noChangeAspect="1"/>
          </p:cNvSpPr>
          <p:nvPr/>
        </p:nvSpPr>
        <p:spPr>
          <a:xfrm>
            <a:off x="7302517" y="-99748"/>
            <a:ext cx="910818" cy="750833"/>
          </a:xfrm>
          <a:custGeom>
            <a:avLst/>
            <a:gdLst/>
            <a:ahLst/>
            <a:cxnLst/>
            <a:rect l="l" t="t" r="r" b="b"/>
            <a:pathLst>
              <a:path w="910818" h="750833">
                <a:moveTo>
                  <a:pt x="111441" y="0"/>
                </a:moveTo>
                <a:lnTo>
                  <a:pt x="799378" y="0"/>
                </a:lnTo>
                <a:cubicBezTo>
                  <a:pt x="869408" y="78400"/>
                  <a:pt x="910818" y="182076"/>
                  <a:pt x="910818" y="295424"/>
                </a:cubicBezTo>
                <a:cubicBezTo>
                  <a:pt x="910818" y="546939"/>
                  <a:pt x="706924" y="750833"/>
                  <a:pt x="455409" y="750833"/>
                </a:cubicBezTo>
                <a:cubicBezTo>
                  <a:pt x="203894" y="750833"/>
                  <a:pt x="0" y="546939"/>
                  <a:pt x="0" y="295424"/>
                </a:cubicBezTo>
                <a:cubicBezTo>
                  <a:pt x="0" y="182076"/>
                  <a:pt x="41410" y="78400"/>
                  <a:pt x="111441"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06" name="Oval 105"/>
          <p:cNvSpPr>
            <a:spLocks noChangeAspect="1"/>
          </p:cNvSpPr>
          <p:nvPr/>
        </p:nvSpPr>
        <p:spPr>
          <a:xfrm>
            <a:off x="8718124" y="-99748"/>
            <a:ext cx="473874" cy="613011"/>
          </a:xfrm>
          <a:custGeom>
            <a:avLst/>
            <a:gdLst/>
            <a:ahLst/>
            <a:cxnLst/>
            <a:rect l="l" t="t" r="r" b="b"/>
            <a:pathLst>
              <a:path w="473874" h="613011">
                <a:moveTo>
                  <a:pt x="29684" y="0"/>
                </a:moveTo>
                <a:lnTo>
                  <a:pt x="473874" y="0"/>
                </a:lnTo>
                <a:lnTo>
                  <a:pt x="473874" y="611150"/>
                </a:lnTo>
                <a:cubicBezTo>
                  <a:pt x="467789" y="612887"/>
                  <a:pt x="461614" y="613011"/>
                  <a:pt x="455409" y="613011"/>
                </a:cubicBezTo>
                <a:cubicBezTo>
                  <a:pt x="203894" y="613011"/>
                  <a:pt x="0" y="409117"/>
                  <a:pt x="0" y="157602"/>
                </a:cubicBezTo>
                <a:cubicBezTo>
                  <a:pt x="0" y="101995"/>
                  <a:pt x="9966" y="48716"/>
                  <a:pt x="29684"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07" name="Oval 106"/>
          <p:cNvSpPr>
            <a:spLocks noChangeAspect="1"/>
          </p:cNvSpPr>
          <p:nvPr/>
        </p:nvSpPr>
        <p:spPr>
          <a:xfrm>
            <a:off x="7748238" y="244894"/>
            <a:ext cx="1128521" cy="1128521"/>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08" name="Oval 107"/>
          <p:cNvSpPr>
            <a:spLocks noChangeAspect="1"/>
          </p:cNvSpPr>
          <p:nvPr/>
        </p:nvSpPr>
        <p:spPr>
          <a:xfrm>
            <a:off x="8914718" y="711564"/>
            <a:ext cx="277280" cy="907992"/>
          </a:xfrm>
          <a:custGeom>
            <a:avLst/>
            <a:gdLst/>
            <a:ahLst/>
            <a:cxnLst/>
            <a:rect l="l" t="t" r="r" b="b"/>
            <a:pathLst>
              <a:path w="277280" h="907992">
                <a:moveTo>
                  <a:pt x="277280" y="0"/>
                </a:moveTo>
                <a:lnTo>
                  <a:pt x="277280" y="907992"/>
                </a:lnTo>
                <a:cubicBezTo>
                  <a:pt x="112021" y="824131"/>
                  <a:pt x="0" y="652146"/>
                  <a:pt x="0" y="453996"/>
                </a:cubicBezTo>
                <a:cubicBezTo>
                  <a:pt x="0" y="255847"/>
                  <a:pt x="112021" y="83861"/>
                  <a:pt x="277280"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09" name="Oval 108"/>
          <p:cNvSpPr>
            <a:spLocks noChangeAspect="1"/>
          </p:cNvSpPr>
          <p:nvPr/>
        </p:nvSpPr>
        <p:spPr>
          <a:xfrm>
            <a:off x="7590871" y="690459"/>
            <a:ext cx="969734" cy="96973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10" name="Oval 109"/>
          <p:cNvSpPr>
            <a:spLocks noChangeAspect="1"/>
          </p:cNvSpPr>
          <p:nvPr/>
        </p:nvSpPr>
        <p:spPr>
          <a:xfrm>
            <a:off x="7470041" y="1288437"/>
            <a:ext cx="608190" cy="608190"/>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11" name="Oval 110"/>
          <p:cNvSpPr>
            <a:spLocks noChangeAspect="1"/>
          </p:cNvSpPr>
          <p:nvPr/>
        </p:nvSpPr>
        <p:spPr>
          <a:xfrm>
            <a:off x="7629941" y="5573388"/>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12" name="Oval 111"/>
          <p:cNvSpPr>
            <a:spLocks noChangeAspect="1"/>
          </p:cNvSpPr>
          <p:nvPr/>
        </p:nvSpPr>
        <p:spPr>
          <a:xfrm>
            <a:off x="6972882" y="5204215"/>
            <a:ext cx="738345" cy="7383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13" name="Oval 112"/>
          <p:cNvSpPr>
            <a:spLocks noChangeAspect="1"/>
          </p:cNvSpPr>
          <p:nvPr/>
        </p:nvSpPr>
        <p:spPr>
          <a:xfrm>
            <a:off x="7494454" y="4890127"/>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14" name="Oval 113"/>
          <p:cNvSpPr>
            <a:spLocks noChangeAspect="1"/>
          </p:cNvSpPr>
          <p:nvPr/>
        </p:nvSpPr>
        <p:spPr>
          <a:xfrm>
            <a:off x="8229034" y="5628472"/>
            <a:ext cx="605634" cy="605634"/>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15" name="Oval 114"/>
          <p:cNvSpPr>
            <a:spLocks noChangeAspect="1"/>
          </p:cNvSpPr>
          <p:nvPr/>
        </p:nvSpPr>
        <p:spPr>
          <a:xfrm>
            <a:off x="8078231" y="4059803"/>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16" name="Oval 115"/>
          <p:cNvSpPr>
            <a:spLocks noChangeAspect="1"/>
          </p:cNvSpPr>
          <p:nvPr/>
        </p:nvSpPr>
        <p:spPr>
          <a:xfrm>
            <a:off x="8411816" y="5019839"/>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17" name="Oval 116"/>
          <p:cNvSpPr>
            <a:spLocks noChangeAspect="1"/>
          </p:cNvSpPr>
          <p:nvPr/>
        </p:nvSpPr>
        <p:spPr>
          <a:xfrm>
            <a:off x="8688590" y="4752296"/>
            <a:ext cx="503408" cy="553550"/>
          </a:xfrm>
          <a:custGeom>
            <a:avLst/>
            <a:gdLst/>
            <a:ahLst/>
            <a:cxnLst/>
            <a:rect l="l" t="t" r="r" b="b"/>
            <a:pathLst>
              <a:path w="503408" h="553550">
                <a:moveTo>
                  <a:pt x="276775" y="0"/>
                </a:moveTo>
                <a:cubicBezTo>
                  <a:pt x="370698" y="0"/>
                  <a:pt x="453694" y="46784"/>
                  <a:pt x="503408" y="118545"/>
                </a:cubicBezTo>
                <a:lnTo>
                  <a:pt x="503408" y="435005"/>
                </a:lnTo>
                <a:cubicBezTo>
                  <a:pt x="453694" y="506767"/>
                  <a:pt x="370698" y="553550"/>
                  <a:pt x="276775" y="553550"/>
                </a:cubicBezTo>
                <a:cubicBezTo>
                  <a:pt x="123916" y="553550"/>
                  <a:pt x="0" y="429634"/>
                  <a:pt x="0" y="276775"/>
                </a:cubicBezTo>
                <a:cubicBezTo>
                  <a:pt x="0" y="123916"/>
                  <a:pt x="123916" y="0"/>
                  <a:pt x="276775"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1009442" y="637685"/>
            <a:ext cx="7125113" cy="924475"/>
          </a:xfrm>
          <a:prstGeom prst="rect">
            <a:avLst/>
          </a:prstGeom>
        </p:spPr>
        <p:txBody>
          <a:bodyPr vert="horz" lIns="91440" tIns="45720" rIns="91440" bIns="45720" rtlCol="0" anchor="ctr">
            <a:noAutofit/>
          </a:body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1009443" y="1769322"/>
            <a:ext cx="7125112" cy="4051437"/>
          </a:xfrm>
          <a:prstGeom prst="rect">
            <a:avLst/>
          </a:prstGeom>
        </p:spPr>
        <p:txBody>
          <a:bodyPr vert="horz" lIns="91440" tIns="45720" rIns="91440" bIns="45720" rtlCol="0" anchor="ctr">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smtClean="0"/>
          </a:p>
        </p:txBody>
      </p:sp>
      <p:sp>
        <p:nvSpPr>
          <p:cNvPr id="4" name="Date Placeholder 3"/>
          <p:cNvSpPr>
            <a:spLocks noGrp="1"/>
          </p:cNvSpPr>
          <p:nvPr>
            <p:ph type="dt" sz="half" idx="2"/>
          </p:nvPr>
        </p:nvSpPr>
        <p:spPr>
          <a:xfrm>
            <a:off x="586590" y="5913771"/>
            <a:ext cx="2133600" cy="365125"/>
          </a:xfrm>
          <a:prstGeom prst="rect">
            <a:avLst/>
          </a:prstGeom>
        </p:spPr>
        <p:txBody>
          <a:bodyPr vert="horz" lIns="91440" tIns="45720" rIns="91440" bIns="45720" rtlCol="0" anchor="b"/>
          <a:lstStyle>
            <a:lvl1pPr algn="l" rtl="1">
              <a:defRPr sz="900">
                <a:solidFill>
                  <a:schemeClr val="tx1">
                    <a:tint val="75000"/>
                  </a:schemeClr>
                </a:solidFill>
              </a:defRPr>
            </a:lvl1pPr>
          </a:lstStyle>
          <a:p>
            <a:fld id="{1B8ABB09-4A1D-463E-8065-109CC2B7EFAA}" type="datetimeFigureOut">
              <a:rPr lang="ar-SA" smtClean="0"/>
              <a:pPr/>
              <a:t>26/08/1436</a:t>
            </a:fld>
            <a:endParaRPr lang="ar-SA" dirty="0"/>
          </a:p>
        </p:txBody>
      </p:sp>
      <p:sp>
        <p:nvSpPr>
          <p:cNvPr id="5" name="Footer Placeholder 4"/>
          <p:cNvSpPr>
            <a:spLocks noGrp="1"/>
          </p:cNvSpPr>
          <p:nvPr>
            <p:ph type="ftr" sz="quarter" idx="3"/>
          </p:nvPr>
        </p:nvSpPr>
        <p:spPr>
          <a:xfrm>
            <a:off x="2717954" y="5913771"/>
            <a:ext cx="5256399" cy="365125"/>
          </a:xfrm>
          <a:prstGeom prst="rect">
            <a:avLst/>
          </a:prstGeom>
        </p:spPr>
        <p:txBody>
          <a:bodyPr vert="horz" lIns="91440" tIns="45720" rIns="91440" bIns="45720" rtlCol="0" anchor="b"/>
          <a:lstStyle>
            <a:lvl1pPr algn="r" rtl="1">
              <a:defRPr sz="900">
                <a:solidFill>
                  <a:schemeClr val="tx1">
                    <a:tint val="75000"/>
                  </a:schemeClr>
                </a:solidFill>
              </a:defRPr>
            </a:lvl1pPr>
          </a:lstStyle>
          <a:p>
            <a:endParaRPr lang="ar-SA" dirty="0"/>
          </a:p>
        </p:txBody>
      </p:sp>
      <p:sp>
        <p:nvSpPr>
          <p:cNvPr id="6" name="Slide Number Placeholder 5"/>
          <p:cNvSpPr>
            <a:spLocks noGrp="1"/>
          </p:cNvSpPr>
          <p:nvPr>
            <p:ph type="sldNum" sz="quarter" idx="4"/>
          </p:nvPr>
        </p:nvSpPr>
        <p:spPr>
          <a:xfrm>
            <a:off x="7980801" y="5913771"/>
            <a:ext cx="608287" cy="365125"/>
          </a:xfrm>
          <a:prstGeom prst="rect">
            <a:avLst/>
          </a:prstGeom>
        </p:spPr>
        <p:txBody>
          <a:bodyPr vert="horz" lIns="91440" tIns="45720" rIns="91440" bIns="45720" rtlCol="0" anchor="b"/>
          <a:lstStyle>
            <a:lvl1pPr algn="r" rtl="1">
              <a:defRPr sz="1800">
                <a:solidFill>
                  <a:schemeClr val="tx1">
                    <a:tint val="75000"/>
                  </a:schemeClr>
                </a:solidFill>
              </a:defRPr>
            </a:lvl1pPr>
          </a:lstStyle>
          <a:p>
            <a:fld id="{0B34F065-1154-456A-91E3-76DE8E75E17B}" type="slidenum">
              <a:rPr lang="ar-SA" smtClean="0"/>
              <a:pPr/>
              <a:t>‹#›</a:t>
            </a:fld>
            <a:endParaRPr lang="ar-SA" dirty="0"/>
          </a:p>
        </p:txBody>
      </p:sp>
      <p:sp>
        <p:nvSpPr>
          <p:cNvPr id="55" name="Oval 54"/>
          <p:cNvSpPr>
            <a:spLocks noChangeAspect="1"/>
          </p:cNvSpPr>
          <p:nvPr/>
        </p:nvSpPr>
        <p:spPr>
          <a:xfrm>
            <a:off x="1583172" y="5416184"/>
            <a:ext cx="1909234" cy="1468668"/>
          </a:xfrm>
          <a:custGeom>
            <a:avLst/>
            <a:gdLst/>
            <a:ahLst/>
            <a:cxnLst/>
            <a:rect l="l" t="t" r="r" b="b"/>
            <a:pathLst>
              <a:path w="1909234" h="1468668">
                <a:moveTo>
                  <a:pt x="954617" y="0"/>
                </a:moveTo>
                <a:cubicBezTo>
                  <a:pt x="1481837" y="0"/>
                  <a:pt x="1909234" y="427397"/>
                  <a:pt x="1909234" y="954617"/>
                </a:cubicBezTo>
                <a:cubicBezTo>
                  <a:pt x="1909234" y="1144075"/>
                  <a:pt x="1854043" y="1320642"/>
                  <a:pt x="1758159" y="1468668"/>
                </a:cubicBezTo>
                <a:lnTo>
                  <a:pt x="151075" y="1468668"/>
                </a:lnTo>
                <a:cubicBezTo>
                  <a:pt x="55192" y="1320642"/>
                  <a:pt x="0" y="1144075"/>
                  <a:pt x="0" y="954617"/>
                </a:cubicBezTo>
                <a:cubicBezTo>
                  <a:pt x="0" y="427397"/>
                  <a:pt x="427397" y="0"/>
                  <a:pt x="954617"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schemeClr val="tx1"/>
                </a:solidFill>
              </a:ln>
            </a:endParaRPr>
          </a:p>
        </p:txBody>
      </p:sp>
      <p:sp>
        <p:nvSpPr>
          <p:cNvPr id="57" name="Oval 56"/>
          <p:cNvSpPr>
            <a:spLocks noChangeAspect="1"/>
          </p:cNvSpPr>
          <p:nvPr/>
        </p:nvSpPr>
        <p:spPr>
          <a:xfrm>
            <a:off x="8570944" y="3344903"/>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58" name="Oval 57"/>
          <p:cNvSpPr>
            <a:spLocks noChangeAspect="1"/>
          </p:cNvSpPr>
          <p:nvPr/>
        </p:nvSpPr>
        <p:spPr>
          <a:xfrm>
            <a:off x="8398204" y="3498058"/>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59" name="Oval 58"/>
          <p:cNvSpPr>
            <a:spLocks noChangeAspect="1"/>
          </p:cNvSpPr>
          <p:nvPr/>
        </p:nvSpPr>
        <p:spPr>
          <a:xfrm>
            <a:off x="8608408" y="3650458"/>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60" name="Oval 59"/>
          <p:cNvSpPr>
            <a:spLocks noChangeAspect="1"/>
          </p:cNvSpPr>
          <p:nvPr/>
        </p:nvSpPr>
        <p:spPr>
          <a:xfrm>
            <a:off x="154676" y="2660889"/>
            <a:ext cx="467627" cy="467627"/>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61" name="Oval 60"/>
          <p:cNvSpPr>
            <a:spLocks noChangeAspect="1"/>
          </p:cNvSpPr>
          <p:nvPr/>
        </p:nvSpPr>
        <p:spPr>
          <a:xfrm>
            <a:off x="474208" y="3128516"/>
            <a:ext cx="458770" cy="45877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62" name="Oval 61"/>
          <p:cNvSpPr>
            <a:spLocks noChangeAspect="1"/>
          </p:cNvSpPr>
          <p:nvPr/>
        </p:nvSpPr>
        <p:spPr>
          <a:xfrm>
            <a:off x="270258" y="3344903"/>
            <a:ext cx="352045" cy="3520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63" name="Oval 62"/>
          <p:cNvSpPr>
            <a:spLocks noChangeAspect="1"/>
          </p:cNvSpPr>
          <p:nvPr/>
        </p:nvSpPr>
        <p:spPr>
          <a:xfrm>
            <a:off x="-86601" y="2543440"/>
            <a:ext cx="1360441" cy="1909234"/>
          </a:xfrm>
          <a:custGeom>
            <a:avLst/>
            <a:gdLst/>
            <a:ahLst/>
            <a:cxnLst/>
            <a:rect l="l" t="t" r="r" b="b"/>
            <a:pathLst>
              <a:path w="1360441" h="1909234">
                <a:moveTo>
                  <a:pt x="405824" y="0"/>
                </a:moveTo>
                <a:cubicBezTo>
                  <a:pt x="933044" y="0"/>
                  <a:pt x="1360441" y="427397"/>
                  <a:pt x="1360441" y="954617"/>
                </a:cubicBezTo>
                <a:cubicBezTo>
                  <a:pt x="1360441" y="1481837"/>
                  <a:pt x="933044" y="1909234"/>
                  <a:pt x="405824" y="1909234"/>
                </a:cubicBezTo>
                <a:cubicBezTo>
                  <a:pt x="260527" y="1909234"/>
                  <a:pt x="122812" y="1876773"/>
                  <a:pt x="0" y="1817719"/>
                </a:cubicBezTo>
                <a:lnTo>
                  <a:pt x="0" y="91515"/>
                </a:lnTo>
                <a:cubicBezTo>
                  <a:pt x="122812" y="32461"/>
                  <a:pt x="260527" y="0"/>
                  <a:pt x="405824"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schemeClr val="tx1"/>
                </a:solidFill>
              </a:ln>
            </a:endParaRPr>
          </a:p>
        </p:txBody>
      </p:sp>
      <p:sp>
        <p:nvSpPr>
          <p:cNvPr id="64" name="Oval 63"/>
          <p:cNvSpPr>
            <a:spLocks noChangeAspect="1"/>
          </p:cNvSpPr>
          <p:nvPr/>
        </p:nvSpPr>
        <p:spPr>
          <a:xfrm>
            <a:off x="6173123" y="2357377"/>
            <a:ext cx="1218253" cy="1218253"/>
          </a:xfrm>
          <a:prstGeom prst="ellipse">
            <a:avLst/>
          </a:prstGeom>
          <a:solidFill>
            <a:schemeClr val="tx2">
              <a:lumMod val="75000"/>
              <a:alpha val="10000"/>
            </a:schemeClr>
          </a:solidFill>
          <a:ln w="177800" cap="rnd" cmpd="sng" algn="ctr">
            <a:solidFill>
              <a:schemeClr val="tx2">
                <a:lumMod val="60000"/>
                <a:lumOff val="40000"/>
                <a:alpha val="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txStyles>
    <p:titleStyle>
      <a:lvl1pPr algn="r" defTabSz="457200" rtl="1" eaLnBrk="1" latinLnBrk="0" hangingPunct="1">
        <a:spcBef>
          <a:spcPct val="0"/>
        </a:spcBef>
        <a:buNone/>
        <a:defRPr sz="3200" kern="1200">
          <a:solidFill>
            <a:schemeClr val="tx1"/>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r" defTabSz="457200" rtl="1"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r" defTabSz="457200" rtl="1"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r" defTabSz="457200" rtl="1"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r" defTabSz="457200" rtl="1"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r" defTabSz="457200" rtl="1" eaLnBrk="1" latinLnBrk="0" hangingPunct="1">
        <a:spcBef>
          <a:spcPct val="20000"/>
        </a:spcBef>
        <a:buFont typeface="Arial"/>
        <a:buChar char="•"/>
        <a:defRPr sz="2000" kern="1200">
          <a:solidFill>
            <a:schemeClr val="tx1"/>
          </a:solidFill>
          <a:latin typeface="+mn-lt"/>
          <a:ea typeface="+mn-ea"/>
          <a:cs typeface="+mn-cs"/>
        </a:defRPr>
      </a:lvl6pPr>
      <a:lvl7pPr marL="2971800" indent="-228600" algn="r" defTabSz="457200" rtl="1" eaLnBrk="1" latinLnBrk="0" hangingPunct="1">
        <a:spcBef>
          <a:spcPct val="20000"/>
        </a:spcBef>
        <a:buFont typeface="Arial"/>
        <a:buChar char="•"/>
        <a:defRPr sz="2000" kern="1200">
          <a:solidFill>
            <a:schemeClr val="tx1"/>
          </a:solidFill>
          <a:latin typeface="+mn-lt"/>
          <a:ea typeface="+mn-ea"/>
          <a:cs typeface="+mn-cs"/>
        </a:defRPr>
      </a:lvl7pPr>
      <a:lvl8pPr marL="3429000" indent="-228600" algn="r" defTabSz="457200" rtl="1" eaLnBrk="1" latinLnBrk="0" hangingPunct="1">
        <a:spcBef>
          <a:spcPct val="20000"/>
        </a:spcBef>
        <a:buFont typeface="Arial"/>
        <a:buChar char="•"/>
        <a:defRPr sz="2000" kern="1200">
          <a:solidFill>
            <a:schemeClr val="tx1"/>
          </a:solidFill>
          <a:latin typeface="+mn-lt"/>
          <a:ea typeface="+mn-ea"/>
          <a:cs typeface="+mn-cs"/>
        </a:defRPr>
      </a:lvl8pPr>
      <a:lvl9pPr marL="3886200" indent="-228600" algn="r" defTabSz="457200" rtl="1"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8.v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0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9.vml"/></Relationships>
</file>

<file path=ppt/slides/_rels/slide11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10.vml"/></Relationships>
</file>

<file path=ppt/slides/_rels/slide11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11.vml"/></Relationships>
</file>

<file path=ppt/slides/_rels/slide113.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6.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2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diagramQuickStyle" Target="../diagrams/quickStyle2.xml"/><Relationship Id="rId13" Type="http://schemas.openxmlformats.org/officeDocument/2006/relationships/diagramColors" Target="../diagrams/colors3.xml"/><Relationship Id="rId18" Type="http://schemas.microsoft.com/office/2007/relationships/diagramDrawing" Target="../diagrams/drawing2.xml"/><Relationship Id="rId3" Type="http://schemas.openxmlformats.org/officeDocument/2006/relationships/diagramLayout" Target="../diagrams/layout1.xml"/><Relationship Id="rId7" Type="http://schemas.openxmlformats.org/officeDocument/2006/relationships/diagramLayout" Target="../diagrams/layout2.xml"/><Relationship Id="rId12" Type="http://schemas.openxmlformats.org/officeDocument/2006/relationships/diagramQuickStyle" Target="../diagrams/quickStyle3.xml"/><Relationship Id="rId17" Type="http://schemas.microsoft.com/office/2007/relationships/diagramDrawing" Target="../diagrams/drawing1.xml"/><Relationship Id="rId2" Type="http://schemas.openxmlformats.org/officeDocument/2006/relationships/diagramData" Target="../diagrams/data1.xml"/><Relationship Id="rId16" Type="http://schemas.microsoft.com/office/2007/relationships/diagramDrawing" Target="../diagrams/drawing3.xml"/><Relationship Id="rId1" Type="http://schemas.openxmlformats.org/officeDocument/2006/relationships/slideLayout" Target="../slideLayouts/slideLayout4.xml"/><Relationship Id="rId6" Type="http://schemas.openxmlformats.org/officeDocument/2006/relationships/diagramData" Target="../diagrams/data2.xml"/><Relationship Id="rId11" Type="http://schemas.openxmlformats.org/officeDocument/2006/relationships/diagramLayout" Target="../diagrams/layout3.xml"/><Relationship Id="rId5" Type="http://schemas.openxmlformats.org/officeDocument/2006/relationships/diagramColors" Target="../diagrams/colors1.xml"/><Relationship Id="rId10" Type="http://schemas.openxmlformats.org/officeDocument/2006/relationships/diagramData" Target="../diagrams/data3.xml"/><Relationship Id="rId4" Type="http://schemas.openxmlformats.org/officeDocument/2006/relationships/diagramQuickStyle" Target="../diagrams/quickStyle1.xml"/><Relationship Id="rId9" Type="http://schemas.openxmlformats.org/officeDocument/2006/relationships/diagramColors" Target="../diagrams/colors2.xml"/><Relationship Id="rId14" Type="http://schemas.openxmlformats.org/officeDocument/2006/relationships/image" Target="../media/image22.png"/></Relationships>
</file>

<file path=ppt/slides/_rels/slide4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_rels/slide7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8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9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s>
</file>

<file path=ppt/slides/_rels/slide9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6.vml"/></Relationships>
</file>

<file path=ppt/slides/_rels/slide9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7.v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3767" y="0"/>
            <a:ext cx="9144000" cy="6858000"/>
          </a:xfrm>
          <a:prstGeom prst="rect">
            <a:avLst/>
          </a:prstGeom>
        </p:spPr>
      </p:pic>
      <p:sp>
        <p:nvSpPr>
          <p:cNvPr id="8" name="Rectangle 2" descr="9s"/>
          <p:cNvSpPr>
            <a:spLocks noChangeArrowheads="1"/>
          </p:cNvSpPr>
          <p:nvPr/>
        </p:nvSpPr>
        <p:spPr bwMode="auto">
          <a:xfrm>
            <a:off x="0" y="-452288"/>
            <a:ext cx="9144000" cy="7317432"/>
          </a:xfrm>
          <a:prstGeom prst="rect">
            <a:avLst/>
          </a:prstGeom>
          <a:blipFill dpi="0" rotWithShape="1">
            <a:blip r:embed="rId4"/>
            <a:srcRect/>
            <a:stretch>
              <a:fillRect/>
            </a:stretch>
          </a:blip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ar-SA" dirty="0" smtClean="0">
              <a:solidFill>
                <a:srgbClr val="000000"/>
              </a:solidFill>
              <a:latin typeface="Times New Roman" pitchFamily="18" charset="0"/>
              <a:cs typeface="Arial" pitchFamily="34" charset="0"/>
            </a:endParaRPr>
          </a:p>
        </p:txBody>
      </p:sp>
    </p:spTree>
    <p:extLst>
      <p:ext uri="{BB962C8B-B14F-4D97-AF65-F5344CB8AC3E}">
        <p14:creationId xmlns="" xmlns:p14="http://schemas.microsoft.com/office/powerpoint/2010/main" val="3493405582"/>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0" y="0"/>
            <a:ext cx="9144000" cy="1628800"/>
          </a:xfrm>
          <a:solidFill>
            <a:schemeClr val="bg2">
              <a:lumMod val="60000"/>
              <a:lumOff val="40000"/>
            </a:schemeClr>
          </a:solidFill>
        </p:spPr>
        <p:txBody>
          <a:bodyPr/>
          <a:lstStyle/>
          <a:p>
            <a:r>
              <a:rPr lang="ar-KW" dirty="0" smtClean="0">
                <a:latin typeface="Lotus Linotype" pitchFamily="2" charset="-78"/>
                <a:cs typeface="Lotus Linotype" pitchFamily="2" charset="-78"/>
              </a:rPr>
              <a:t>الغرض من تأليفها : التيسير والتسهيل على طالبي علم التجويد والتدرج في أخذ العلوم كما هو معهود</a:t>
            </a:r>
            <a:endParaRPr lang="ar-SA" dirty="0">
              <a:latin typeface="Lotus Linotype" pitchFamily="2" charset="-78"/>
              <a:cs typeface="Lotus Linotype" pitchFamily="2" charset="-78"/>
            </a:endParaRPr>
          </a:p>
        </p:txBody>
      </p:sp>
      <p:sp>
        <p:nvSpPr>
          <p:cNvPr id="3" name="عنوان فرعي 2"/>
          <p:cNvSpPr>
            <a:spLocks noGrp="1"/>
          </p:cNvSpPr>
          <p:nvPr>
            <p:ph type="subTitle" idx="1"/>
          </p:nvPr>
        </p:nvSpPr>
        <p:spPr>
          <a:xfrm>
            <a:off x="0" y="1700808"/>
            <a:ext cx="9036496" cy="5157192"/>
          </a:xfrm>
          <a:noFill/>
        </p:spPr>
        <p:txBody>
          <a:bodyPr>
            <a:normAutofit lnSpcReduction="10000"/>
          </a:bodyPr>
          <a:lstStyle/>
          <a:p>
            <a:r>
              <a:rPr lang="ar-EG" sz="4000" dirty="0" smtClean="0">
                <a:solidFill>
                  <a:srgbClr val="FFFF00"/>
                </a:solidFill>
                <a:latin typeface="Lotus Linotype" pitchFamily="2" charset="-78"/>
                <a:cs typeface="Lotus Linotype" pitchFamily="2" charset="-78"/>
              </a:rPr>
              <a:t>أشهر </a:t>
            </a:r>
            <a:r>
              <a:rPr lang="ar-KW" sz="4000" dirty="0" smtClean="0">
                <a:solidFill>
                  <a:srgbClr val="FFFF00"/>
                </a:solidFill>
                <a:latin typeface="Lotus Linotype" pitchFamily="2" charset="-78"/>
                <a:cs typeface="Lotus Linotype" pitchFamily="2" charset="-78"/>
              </a:rPr>
              <a:t>شروحها :</a:t>
            </a:r>
          </a:p>
          <a:p>
            <a:pPr marL="571500" indent="-571500">
              <a:buFont typeface="Arial" pitchFamily="34" charset="0"/>
              <a:buChar char="•"/>
            </a:pPr>
            <a:r>
              <a:rPr lang="ar-KW" sz="4000" dirty="0" smtClean="0">
                <a:solidFill>
                  <a:srgbClr val="FFFF00"/>
                </a:solidFill>
                <a:latin typeface="Lotus Linotype" pitchFamily="2" charset="-78"/>
                <a:cs typeface="Lotus Linotype" pitchFamily="2" charset="-78"/>
              </a:rPr>
              <a:t>فتح الأقفال للجمزوري </a:t>
            </a:r>
          </a:p>
          <a:p>
            <a:pPr marL="571500" indent="-571500">
              <a:buFont typeface="Arial" pitchFamily="34" charset="0"/>
              <a:buChar char="•"/>
            </a:pPr>
            <a:r>
              <a:rPr lang="ar-KW" sz="4000" dirty="0">
                <a:solidFill>
                  <a:srgbClr val="FFFF00"/>
                </a:solidFill>
                <a:latin typeface="Lotus Linotype" pitchFamily="2" charset="-78"/>
                <a:cs typeface="Lotus Linotype" pitchFamily="2" charset="-78"/>
              </a:rPr>
              <a:t> </a:t>
            </a:r>
            <a:r>
              <a:rPr lang="ar-KW" sz="4000" dirty="0" smtClean="0">
                <a:solidFill>
                  <a:srgbClr val="FFFF00"/>
                </a:solidFill>
                <a:latin typeface="Lotus Linotype" pitchFamily="2" charset="-78"/>
                <a:cs typeface="Lotus Linotype" pitchFamily="2" charset="-78"/>
              </a:rPr>
              <a:t>فتح الملك المتعال للميهي</a:t>
            </a:r>
          </a:p>
          <a:p>
            <a:pPr marL="571500" indent="-571500">
              <a:buFont typeface="Arial" pitchFamily="34" charset="0"/>
              <a:buChar char="•"/>
            </a:pPr>
            <a:r>
              <a:rPr lang="ar-KW" sz="4000" dirty="0" smtClean="0">
                <a:solidFill>
                  <a:srgbClr val="FFFF00"/>
                </a:solidFill>
                <a:latin typeface="Lotus Linotype" pitchFamily="2" charset="-78"/>
                <a:cs typeface="Lotus Linotype" pitchFamily="2" charset="-78"/>
              </a:rPr>
              <a:t>التحفة العنبرية للطهطاوي</a:t>
            </a:r>
          </a:p>
          <a:p>
            <a:pPr marL="571500" indent="-571500">
              <a:buFont typeface="Arial" pitchFamily="34" charset="0"/>
              <a:buChar char="•"/>
            </a:pPr>
            <a:r>
              <a:rPr lang="ar-KW" sz="4000" dirty="0" smtClean="0">
                <a:solidFill>
                  <a:srgbClr val="FFFF00"/>
                </a:solidFill>
                <a:latin typeface="Lotus Linotype" pitchFamily="2" charset="-78"/>
                <a:cs typeface="Lotus Linotype" pitchFamily="2" charset="-78"/>
              </a:rPr>
              <a:t>منحة ذي الجلال للضباع </a:t>
            </a:r>
          </a:p>
          <a:p>
            <a:pPr marL="571500" indent="-571500">
              <a:buFont typeface="Arial" pitchFamily="34" charset="0"/>
              <a:buChar char="•"/>
            </a:pPr>
            <a:r>
              <a:rPr lang="ar-KW" sz="4000" dirty="0" smtClean="0">
                <a:solidFill>
                  <a:srgbClr val="FFFF00"/>
                </a:solidFill>
                <a:latin typeface="Lotus Linotype" pitchFamily="2" charset="-78"/>
                <a:cs typeface="Lotus Linotype" pitchFamily="2" charset="-78"/>
              </a:rPr>
              <a:t>حاشية الضباع على فتح الأقفال</a:t>
            </a:r>
          </a:p>
          <a:p>
            <a:pPr marL="571500" indent="-571500">
              <a:buFont typeface="Arial" pitchFamily="34" charset="0"/>
              <a:buChar char="•"/>
            </a:pPr>
            <a:r>
              <a:rPr lang="ar-KW" sz="4000" dirty="0" smtClean="0">
                <a:solidFill>
                  <a:srgbClr val="FFFF00"/>
                </a:solidFill>
                <a:latin typeface="Lotus Linotype" pitchFamily="2" charset="-78"/>
                <a:cs typeface="Lotus Linotype" pitchFamily="2" charset="-78"/>
              </a:rPr>
              <a:t>تقريب المنال للشيخ حسن دمشقيه</a:t>
            </a:r>
            <a:endParaRPr lang="ar-SA" sz="4000" dirty="0">
              <a:solidFill>
                <a:srgbClr val="FFFF00"/>
              </a:solidFill>
              <a:latin typeface="Lotus Linotype" pitchFamily="2" charset="-78"/>
              <a:cs typeface="Lotus Linotype" pitchFamily="2" charset="-78"/>
            </a:endParaRPr>
          </a:p>
        </p:txBody>
      </p:sp>
    </p:spTree>
    <p:extLst>
      <p:ext uri="{BB962C8B-B14F-4D97-AF65-F5344CB8AC3E}">
        <p14:creationId xmlns="" xmlns:p14="http://schemas.microsoft.com/office/powerpoint/2010/main" val="214892803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p:cTn id="2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8" dur="1000"/>
                                        <p:tgtEl>
                                          <p:spTgt spid="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 calcmode="lin" valueType="num">
                                      <p:cBhvr>
                                        <p:cTn id="3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3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3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36" dur="1000"/>
                                        <p:tgtEl>
                                          <p:spTgt spid="3">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anim calcmode="lin" valueType="num">
                                      <p:cBhvr>
                                        <p:cTn id="41"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42"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43"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44" dur="1000"/>
                                        <p:tgtEl>
                                          <p:spTgt spid="3">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3">
                                            <p:txEl>
                                              <p:pRg st="3" end="3"/>
                                            </p:txEl>
                                          </p:spTgt>
                                        </p:tgtEl>
                                        <p:attrNameLst>
                                          <p:attrName>style.visibility</p:attrName>
                                        </p:attrNameLst>
                                      </p:cBhvr>
                                      <p:to>
                                        <p:strVal val="visible"/>
                                      </p:to>
                                    </p:set>
                                    <p:anim calcmode="lin" valueType="num">
                                      <p:cBhvr>
                                        <p:cTn id="49"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50"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51"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52" dur="1000"/>
                                        <p:tgtEl>
                                          <p:spTgt spid="3">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grpId="0" nodeType="clickEffect">
                                  <p:stCondLst>
                                    <p:cond delay="0"/>
                                  </p:stCondLst>
                                  <p:childTnLst>
                                    <p:set>
                                      <p:cBhvr>
                                        <p:cTn id="56" dur="1" fill="hold">
                                          <p:stCondLst>
                                            <p:cond delay="0"/>
                                          </p:stCondLst>
                                        </p:cTn>
                                        <p:tgtEl>
                                          <p:spTgt spid="3">
                                            <p:txEl>
                                              <p:pRg st="4" end="4"/>
                                            </p:txEl>
                                          </p:spTgt>
                                        </p:tgtEl>
                                        <p:attrNameLst>
                                          <p:attrName>style.visibility</p:attrName>
                                        </p:attrNameLst>
                                      </p:cBhvr>
                                      <p:to>
                                        <p:strVal val="visible"/>
                                      </p:to>
                                    </p:set>
                                    <p:anim calcmode="lin" valueType="num">
                                      <p:cBhvr>
                                        <p:cTn id="57"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58"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59"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60" dur="1000"/>
                                        <p:tgtEl>
                                          <p:spTgt spid="3">
                                            <p:txEl>
                                              <p:pRg st="4" end="4"/>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grpId="0" nodeType="clickEffect">
                                  <p:stCondLst>
                                    <p:cond delay="0"/>
                                  </p:stCondLst>
                                  <p:childTnLst>
                                    <p:set>
                                      <p:cBhvr>
                                        <p:cTn id="64" dur="1" fill="hold">
                                          <p:stCondLst>
                                            <p:cond delay="0"/>
                                          </p:stCondLst>
                                        </p:cTn>
                                        <p:tgtEl>
                                          <p:spTgt spid="3">
                                            <p:txEl>
                                              <p:pRg st="5" end="5"/>
                                            </p:txEl>
                                          </p:spTgt>
                                        </p:tgtEl>
                                        <p:attrNameLst>
                                          <p:attrName>style.visibility</p:attrName>
                                        </p:attrNameLst>
                                      </p:cBhvr>
                                      <p:to>
                                        <p:strVal val="visible"/>
                                      </p:to>
                                    </p:set>
                                    <p:anim calcmode="lin" valueType="num">
                                      <p:cBhvr>
                                        <p:cTn id="65"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66"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67"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68" dur="1000"/>
                                        <p:tgtEl>
                                          <p:spTgt spid="3">
                                            <p:txEl>
                                              <p:pRg st="5" end="5"/>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31" presetClass="entr" presetSubtype="0" fill="hold" grpId="0" nodeType="clickEffect">
                                  <p:stCondLst>
                                    <p:cond delay="0"/>
                                  </p:stCondLst>
                                  <p:childTnLst>
                                    <p:set>
                                      <p:cBhvr>
                                        <p:cTn id="72" dur="1" fill="hold">
                                          <p:stCondLst>
                                            <p:cond delay="0"/>
                                          </p:stCondLst>
                                        </p:cTn>
                                        <p:tgtEl>
                                          <p:spTgt spid="3">
                                            <p:txEl>
                                              <p:pRg st="6" end="6"/>
                                            </p:txEl>
                                          </p:spTgt>
                                        </p:tgtEl>
                                        <p:attrNameLst>
                                          <p:attrName>style.visibility</p:attrName>
                                        </p:attrNameLst>
                                      </p:cBhvr>
                                      <p:to>
                                        <p:strVal val="visible"/>
                                      </p:to>
                                    </p:set>
                                    <p:anim calcmode="lin" valueType="num">
                                      <p:cBhvr>
                                        <p:cTn id="73"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74"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75"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76"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كائن 1"/>
          <p:cNvGraphicFramePr>
            <a:graphicFrameLocks noChangeAspect="1"/>
          </p:cNvGraphicFramePr>
          <p:nvPr/>
        </p:nvGraphicFramePr>
        <p:xfrm>
          <a:off x="0" y="0"/>
          <a:ext cx="9144000" cy="6858000"/>
        </p:xfrm>
        <a:graphic>
          <a:graphicData uri="http://schemas.openxmlformats.org/presentationml/2006/ole">
            <p:oleObj spid="_x0000_s22573" name="Image" r:id="rId3" imgW="13003175" imgH="9752381" progId="">
              <p:embed/>
            </p:oleObj>
          </a:graphicData>
        </a:graphic>
      </p:graphicFrame>
    </p:spTree>
    <p:extLst>
      <p:ext uri="{BB962C8B-B14F-4D97-AF65-F5344CB8AC3E}">
        <p14:creationId xmlns="" xmlns:p14="http://schemas.microsoft.com/office/powerpoint/2010/main" val="2520900920"/>
      </p:ext>
    </p:extLst>
  </p:cSld>
  <p:clrMapOvr>
    <a:masterClrMapping/>
  </p:clrMapOvr>
  <mc:AlternateContent xmlns:mc="http://schemas.openxmlformats.org/markup-compatibility/2006">
    <mc:Choice xmlns="" xmlns:p14="http://schemas.microsoft.com/office/powerpoint/2010/main" Requires="p14">
      <p:transition spd="slow" p14:dur="1600">
        <p14:gallery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جدول 6"/>
          <p:cNvGraphicFramePr>
            <a:graphicFrameLocks noGrp="1"/>
          </p:cNvGraphicFramePr>
          <p:nvPr>
            <p:extLst>
              <p:ext uri="{D42A27DB-BD31-4B8C-83A1-F6EECF244321}">
                <p14:modId xmlns="" xmlns:p14="http://schemas.microsoft.com/office/powerpoint/2010/main" val="2452045007"/>
              </p:ext>
            </p:extLst>
          </p:nvPr>
        </p:nvGraphicFramePr>
        <p:xfrm>
          <a:off x="107504" y="332656"/>
          <a:ext cx="8784976" cy="3552637"/>
        </p:xfrm>
        <a:graphic>
          <a:graphicData uri="http://schemas.openxmlformats.org/drawingml/2006/table">
            <a:tbl>
              <a:tblPr rtl="1" firstRow="1" firstCol="1" lastRow="1" lastCol="1" bandRow="1" bandCol="1"/>
              <a:tblGrid>
                <a:gridCol w="4178368"/>
                <a:gridCol w="301170"/>
                <a:gridCol w="4305438"/>
              </a:tblGrid>
              <a:tr h="780474">
                <a:tc>
                  <a:txBody>
                    <a:bodyPr/>
                    <a:lstStyle/>
                    <a:p>
                      <a:pPr algn="justLow" rtl="1">
                        <a:lnSpc>
                          <a:spcPct val="80000"/>
                        </a:lnSpc>
                        <a:spcAft>
                          <a:spcPts val="0"/>
                        </a:spcAft>
                      </a:pPr>
                      <a:r>
                        <a:rPr lang="ar-SA" sz="3200" b="1" dirty="0">
                          <a:effectLst/>
                          <a:latin typeface="Times New Roman"/>
                          <a:ea typeface="Times New Roman"/>
                          <a:cs typeface="Lotus Linotype"/>
                        </a:rPr>
                        <a:t>وَالْآخَرُ الْفَرْعِيُّ مَوْقُوفٌ عَلَى</a:t>
                      </a:r>
                      <a:br>
                        <a:rPr lang="ar-SA" sz="3200" b="1" dirty="0">
                          <a:effectLst/>
                          <a:latin typeface="Times New Roman"/>
                          <a:ea typeface="Times New Roman"/>
                          <a:cs typeface="Lotus Linotype"/>
                        </a:rPr>
                      </a:br>
                      <a:endParaRPr lang="en-US" sz="1800" dirty="0">
                        <a:effectLst/>
                        <a:latin typeface="Times New Roman"/>
                        <a:ea typeface="Times New Roman"/>
                      </a:endParaRPr>
                    </a:p>
                  </a:txBody>
                  <a:tcPr marL="65116" marR="65116" marT="0" marB="0">
                    <a:lnL>
                      <a:noFill/>
                    </a:lnL>
                    <a:lnR>
                      <a:noFill/>
                    </a:lnR>
                    <a:lnT>
                      <a:noFill/>
                    </a:lnT>
                    <a:lnB>
                      <a:noFill/>
                    </a:lnB>
                  </a:tcPr>
                </a:tc>
                <a:tc>
                  <a:txBody>
                    <a:bodyPr/>
                    <a:lstStyle/>
                    <a:p>
                      <a:pPr algn="justLow" rtl="1">
                        <a:lnSpc>
                          <a:spcPct val="80000"/>
                        </a:lnSpc>
                        <a:spcAft>
                          <a:spcPts val="0"/>
                        </a:spcAft>
                      </a:pPr>
                      <a:r>
                        <a:rPr lang="ar-SA" sz="3200" b="1" dirty="0">
                          <a:effectLst/>
                          <a:latin typeface="Times New Roman"/>
                          <a:ea typeface="Times New Roman"/>
                          <a:cs typeface="Lotus Linotype"/>
                        </a:rPr>
                        <a:t> </a:t>
                      </a:r>
                      <a:endParaRPr lang="en-US" sz="1800" dirty="0">
                        <a:effectLst/>
                        <a:latin typeface="Times New Roman"/>
                        <a:ea typeface="Times New Roman"/>
                      </a:endParaRPr>
                    </a:p>
                  </a:txBody>
                  <a:tcPr marL="65116" marR="65116" marT="0" marB="0">
                    <a:lnL>
                      <a:noFill/>
                    </a:lnL>
                    <a:lnR>
                      <a:noFill/>
                    </a:lnR>
                    <a:lnT>
                      <a:noFill/>
                    </a:lnT>
                    <a:lnB>
                      <a:noFill/>
                    </a:lnB>
                  </a:tcPr>
                </a:tc>
                <a:tc>
                  <a:txBody>
                    <a:bodyPr/>
                    <a:lstStyle/>
                    <a:p>
                      <a:pPr algn="justLow" rtl="1">
                        <a:lnSpc>
                          <a:spcPct val="80000"/>
                        </a:lnSpc>
                        <a:spcAft>
                          <a:spcPts val="0"/>
                        </a:spcAft>
                      </a:pPr>
                      <a:r>
                        <a:rPr lang="ar-SA" sz="3200" b="1" kern="1200" dirty="0">
                          <a:solidFill>
                            <a:srgbClr val="FFFF00"/>
                          </a:solidFill>
                          <a:effectLst/>
                          <a:latin typeface="Times New Roman"/>
                          <a:ea typeface="Times New Roman"/>
                          <a:cs typeface="Lotus Linotype"/>
                        </a:rPr>
                        <a:t>سَبَبْ</a:t>
                      </a:r>
                      <a:r>
                        <a:rPr lang="ar-SA" sz="3200" b="1" dirty="0">
                          <a:effectLst/>
                          <a:latin typeface="Times New Roman"/>
                          <a:ea typeface="Times New Roman"/>
                          <a:cs typeface="Lotus Linotype"/>
                        </a:rPr>
                        <a:t> كَهَمْزٍ أَوْ سُكُونٍ </a:t>
                      </a:r>
                      <a:r>
                        <a:rPr lang="ar-SA" sz="3200" b="1" dirty="0">
                          <a:solidFill>
                            <a:srgbClr val="FFFF00"/>
                          </a:solidFill>
                          <a:effectLst/>
                          <a:latin typeface="Times New Roman"/>
                          <a:ea typeface="Times New Roman"/>
                          <a:cs typeface="Lotus Linotype"/>
                        </a:rPr>
                        <a:t>مُسْجَلَا</a:t>
                      </a:r>
                      <a:br>
                        <a:rPr lang="ar-SA" sz="3200" b="1" dirty="0">
                          <a:solidFill>
                            <a:srgbClr val="FFFF00"/>
                          </a:solidFill>
                          <a:effectLst/>
                          <a:latin typeface="Times New Roman"/>
                          <a:ea typeface="Times New Roman"/>
                          <a:cs typeface="Lotus Linotype"/>
                        </a:rPr>
                      </a:br>
                      <a:endParaRPr lang="en-US" sz="1800" dirty="0">
                        <a:solidFill>
                          <a:srgbClr val="FFFF00"/>
                        </a:solidFill>
                        <a:effectLst/>
                        <a:latin typeface="Times New Roman"/>
                        <a:ea typeface="Times New Roman"/>
                      </a:endParaRPr>
                    </a:p>
                  </a:txBody>
                  <a:tcPr marL="65116" marR="65116" marT="0" marB="0">
                    <a:lnL>
                      <a:noFill/>
                    </a:lnL>
                    <a:lnR>
                      <a:noFill/>
                    </a:lnR>
                    <a:lnT>
                      <a:noFill/>
                    </a:lnT>
                    <a:lnB>
                      <a:noFill/>
                    </a:lnB>
                  </a:tcPr>
                </a:tc>
              </a:tr>
              <a:tr h="585355">
                <a:tc>
                  <a:txBody>
                    <a:bodyPr/>
                    <a:lstStyle/>
                    <a:p>
                      <a:pPr algn="justLow" rtl="1">
                        <a:lnSpc>
                          <a:spcPct val="80000"/>
                        </a:lnSpc>
                        <a:spcAft>
                          <a:spcPts val="0"/>
                        </a:spcAft>
                      </a:pPr>
                      <a:r>
                        <a:rPr lang="ar-SA" sz="3200" b="1" dirty="0">
                          <a:effectLst/>
                          <a:latin typeface="Times New Roman"/>
                          <a:ea typeface="Times New Roman"/>
                          <a:cs typeface="Lotus Linotype"/>
                        </a:rPr>
                        <a:t>حُرُوفُهُ ثَلَاثَةٌ </a:t>
                      </a:r>
                      <a:r>
                        <a:rPr lang="ar-SA" sz="3200" b="1" dirty="0">
                          <a:solidFill>
                            <a:srgbClr val="FFFF00"/>
                          </a:solidFill>
                          <a:effectLst/>
                          <a:latin typeface="Times New Roman"/>
                          <a:ea typeface="Times New Roman"/>
                          <a:cs typeface="Lotus Linotype"/>
                        </a:rPr>
                        <a:t>فَعِيهَا</a:t>
                      </a:r>
                      <a:r>
                        <a:rPr lang="ar-SA" sz="3200" b="1" dirty="0">
                          <a:effectLst/>
                          <a:latin typeface="Times New Roman"/>
                          <a:ea typeface="Times New Roman"/>
                          <a:cs typeface="Lotus Linotype"/>
                        </a:rPr>
                        <a:t/>
                      </a:r>
                      <a:br>
                        <a:rPr lang="ar-SA" sz="3200" b="1" dirty="0">
                          <a:effectLst/>
                          <a:latin typeface="Times New Roman"/>
                          <a:ea typeface="Times New Roman"/>
                          <a:cs typeface="Lotus Linotype"/>
                        </a:rPr>
                      </a:br>
                      <a:endParaRPr lang="en-US" sz="1800" dirty="0">
                        <a:effectLst/>
                        <a:latin typeface="Times New Roman"/>
                        <a:ea typeface="Times New Roman"/>
                      </a:endParaRPr>
                    </a:p>
                  </a:txBody>
                  <a:tcPr marL="65116" marR="65116" marT="0" marB="0">
                    <a:lnL>
                      <a:noFill/>
                    </a:lnL>
                    <a:lnR>
                      <a:noFill/>
                    </a:lnR>
                    <a:lnT>
                      <a:noFill/>
                    </a:lnT>
                    <a:lnB>
                      <a:noFill/>
                    </a:lnB>
                  </a:tcPr>
                </a:tc>
                <a:tc>
                  <a:txBody>
                    <a:bodyPr/>
                    <a:lstStyle/>
                    <a:p>
                      <a:pPr algn="justLow" rtl="1">
                        <a:lnSpc>
                          <a:spcPct val="80000"/>
                        </a:lnSpc>
                        <a:spcAft>
                          <a:spcPts val="0"/>
                        </a:spcAft>
                      </a:pPr>
                      <a:r>
                        <a:rPr lang="ar-SA" sz="3200" b="1" dirty="0">
                          <a:effectLst/>
                          <a:latin typeface="Times New Roman"/>
                          <a:ea typeface="Times New Roman"/>
                          <a:cs typeface="Lotus Linotype"/>
                        </a:rPr>
                        <a:t> </a:t>
                      </a:r>
                      <a:endParaRPr lang="en-US" sz="1800" dirty="0">
                        <a:effectLst/>
                        <a:latin typeface="Times New Roman"/>
                        <a:ea typeface="Times New Roman"/>
                      </a:endParaRPr>
                    </a:p>
                  </a:txBody>
                  <a:tcPr marL="65116" marR="65116" marT="0" marB="0">
                    <a:lnL>
                      <a:noFill/>
                    </a:lnL>
                    <a:lnR>
                      <a:noFill/>
                    </a:lnR>
                    <a:lnT>
                      <a:noFill/>
                    </a:lnT>
                    <a:lnB>
                      <a:noFill/>
                    </a:lnB>
                  </a:tcPr>
                </a:tc>
                <a:tc>
                  <a:txBody>
                    <a:bodyPr/>
                    <a:lstStyle/>
                    <a:p>
                      <a:pPr algn="justLow" rtl="1">
                        <a:lnSpc>
                          <a:spcPct val="80000"/>
                        </a:lnSpc>
                        <a:spcAft>
                          <a:spcPts val="0"/>
                        </a:spcAft>
                      </a:pPr>
                      <a:r>
                        <a:rPr lang="ar-SA" sz="3200" b="1" dirty="0">
                          <a:effectLst/>
                          <a:latin typeface="Times New Roman"/>
                          <a:ea typeface="Times New Roman"/>
                          <a:cs typeface="Lotus Linotype"/>
                        </a:rPr>
                        <a:t>مِنْ لَفْظِ «وَايٍ» </a:t>
                      </a:r>
                      <a:r>
                        <a:rPr lang="ar-SA" sz="3200" b="1" dirty="0">
                          <a:solidFill>
                            <a:srgbClr val="FFFF00"/>
                          </a:solidFill>
                          <a:effectLst/>
                          <a:latin typeface="Times New Roman"/>
                          <a:ea typeface="Times New Roman"/>
                          <a:cs typeface="Lotus Linotype"/>
                        </a:rPr>
                        <a:t>وَهْيَ</a:t>
                      </a:r>
                      <a:r>
                        <a:rPr lang="ar-SA" sz="3200" b="1" dirty="0">
                          <a:effectLst/>
                          <a:latin typeface="Times New Roman"/>
                          <a:ea typeface="Times New Roman"/>
                          <a:cs typeface="Lotus Linotype"/>
                        </a:rPr>
                        <a:t> فِي نُوحِيهَا</a:t>
                      </a:r>
                      <a:br>
                        <a:rPr lang="ar-SA" sz="3200" b="1" dirty="0">
                          <a:effectLst/>
                          <a:latin typeface="Times New Roman"/>
                          <a:ea typeface="Times New Roman"/>
                          <a:cs typeface="Lotus Linotype"/>
                        </a:rPr>
                      </a:br>
                      <a:endParaRPr lang="en-US" sz="1800" dirty="0">
                        <a:effectLst/>
                        <a:latin typeface="Times New Roman"/>
                        <a:ea typeface="Times New Roman"/>
                      </a:endParaRPr>
                    </a:p>
                  </a:txBody>
                  <a:tcPr marL="65116" marR="65116" marT="0" marB="0">
                    <a:lnL>
                      <a:noFill/>
                    </a:lnL>
                    <a:lnR>
                      <a:noFill/>
                    </a:lnR>
                    <a:lnT>
                      <a:noFill/>
                    </a:lnT>
                    <a:lnB>
                      <a:noFill/>
                    </a:lnB>
                  </a:tcPr>
                </a:tc>
              </a:tr>
              <a:tr h="715434">
                <a:tc>
                  <a:txBody>
                    <a:bodyPr/>
                    <a:lstStyle/>
                    <a:p>
                      <a:pPr algn="justLow" rtl="1">
                        <a:lnSpc>
                          <a:spcPct val="80000"/>
                        </a:lnSpc>
                        <a:spcAft>
                          <a:spcPts val="0"/>
                        </a:spcAft>
                      </a:pPr>
                      <a:r>
                        <a:rPr lang="ar-SA" sz="3200" b="1" dirty="0" smtClean="0">
                          <a:effectLst/>
                          <a:latin typeface="Times New Roman"/>
                          <a:ea typeface="Times New Roman"/>
                          <a:cs typeface="Lotus Linotype"/>
                        </a:rPr>
                        <a:t>وَالْكَسْ</a:t>
                      </a:r>
                      <a:r>
                        <a:rPr lang="ar-EG" sz="3200" b="1" dirty="0" smtClean="0">
                          <a:effectLst/>
                          <a:latin typeface="Times New Roman"/>
                          <a:ea typeface="Times New Roman"/>
                          <a:cs typeface="Lotus Linotype"/>
                        </a:rPr>
                        <a:t>ر</a:t>
                      </a:r>
                      <a:r>
                        <a:rPr lang="ar-SA" sz="3200" b="1" dirty="0" smtClean="0">
                          <a:effectLst/>
                          <a:latin typeface="Times New Roman"/>
                          <a:ea typeface="Times New Roman"/>
                          <a:cs typeface="Lotus Linotype"/>
                        </a:rPr>
                        <a:t> </a:t>
                      </a:r>
                      <a:r>
                        <a:rPr lang="ar-SA" sz="3200" b="1" dirty="0">
                          <a:effectLst/>
                          <a:latin typeface="Times New Roman"/>
                          <a:ea typeface="Times New Roman"/>
                          <a:cs typeface="Lotus Linotype"/>
                        </a:rPr>
                        <a:t>قَبْلَ الْيَا وَقَبْلَ الْوَاوِ ضَمّ</a:t>
                      </a:r>
                      <a:br>
                        <a:rPr lang="ar-SA" sz="3200" b="1" dirty="0">
                          <a:effectLst/>
                          <a:latin typeface="Times New Roman"/>
                          <a:ea typeface="Times New Roman"/>
                          <a:cs typeface="Lotus Linotype"/>
                        </a:rPr>
                      </a:br>
                      <a:endParaRPr lang="en-US" sz="1800" dirty="0">
                        <a:effectLst/>
                        <a:latin typeface="Times New Roman"/>
                        <a:ea typeface="Times New Roman"/>
                      </a:endParaRPr>
                    </a:p>
                  </a:txBody>
                  <a:tcPr marL="65116" marR="65116" marT="0" marB="0">
                    <a:lnL>
                      <a:noFill/>
                    </a:lnL>
                    <a:lnR>
                      <a:noFill/>
                    </a:lnR>
                    <a:lnT>
                      <a:noFill/>
                    </a:lnT>
                    <a:lnB>
                      <a:noFill/>
                    </a:lnB>
                  </a:tcPr>
                </a:tc>
                <a:tc>
                  <a:txBody>
                    <a:bodyPr/>
                    <a:lstStyle/>
                    <a:p>
                      <a:pPr algn="justLow" rtl="1">
                        <a:lnSpc>
                          <a:spcPct val="80000"/>
                        </a:lnSpc>
                        <a:spcAft>
                          <a:spcPts val="0"/>
                        </a:spcAft>
                      </a:pPr>
                      <a:r>
                        <a:rPr lang="ar-SA" sz="3200" b="1" dirty="0">
                          <a:effectLst/>
                          <a:latin typeface="Times New Roman"/>
                          <a:ea typeface="Times New Roman"/>
                          <a:cs typeface="Lotus Linotype"/>
                        </a:rPr>
                        <a:t> </a:t>
                      </a:r>
                      <a:endParaRPr lang="en-US" sz="1800" dirty="0">
                        <a:effectLst/>
                        <a:latin typeface="Times New Roman"/>
                        <a:ea typeface="Times New Roman"/>
                      </a:endParaRPr>
                    </a:p>
                  </a:txBody>
                  <a:tcPr marL="65116" marR="65116" marT="0" marB="0">
                    <a:lnL>
                      <a:noFill/>
                    </a:lnL>
                    <a:lnR>
                      <a:noFill/>
                    </a:lnR>
                    <a:lnT>
                      <a:noFill/>
                    </a:lnT>
                    <a:lnB>
                      <a:noFill/>
                    </a:lnB>
                  </a:tcPr>
                </a:tc>
                <a:tc>
                  <a:txBody>
                    <a:bodyPr/>
                    <a:lstStyle/>
                    <a:p>
                      <a:pPr algn="justLow" rtl="1">
                        <a:lnSpc>
                          <a:spcPct val="80000"/>
                        </a:lnSpc>
                        <a:spcAft>
                          <a:spcPts val="0"/>
                        </a:spcAft>
                      </a:pPr>
                      <a:r>
                        <a:rPr lang="ar-SA" sz="3200" b="1" dirty="0">
                          <a:effectLst/>
                          <a:latin typeface="Times New Roman"/>
                          <a:ea typeface="Times New Roman"/>
                          <a:cs typeface="Lotus Linotype"/>
                        </a:rPr>
                        <a:t>شَرْطٌ وَفَتْحٌ قَبْلَ </a:t>
                      </a:r>
                      <a:r>
                        <a:rPr lang="ar-SA" sz="3200" b="1" dirty="0">
                          <a:solidFill>
                            <a:srgbClr val="FFFF00"/>
                          </a:solidFill>
                          <a:effectLst/>
                          <a:latin typeface="Times New Roman"/>
                          <a:ea typeface="Times New Roman"/>
                          <a:cs typeface="Lotus Linotype"/>
                        </a:rPr>
                        <a:t>أَلْفٍ</a:t>
                      </a:r>
                      <a:r>
                        <a:rPr lang="ar-SA" sz="3200" b="1" dirty="0">
                          <a:effectLst/>
                          <a:latin typeface="Times New Roman"/>
                          <a:ea typeface="Times New Roman"/>
                          <a:cs typeface="Lotus Linotype"/>
                        </a:rPr>
                        <a:t> يُلْتَزَمْ</a:t>
                      </a:r>
                      <a:br>
                        <a:rPr lang="ar-SA" sz="3200" b="1" dirty="0">
                          <a:effectLst/>
                          <a:latin typeface="Times New Roman"/>
                          <a:ea typeface="Times New Roman"/>
                          <a:cs typeface="Lotus Linotype"/>
                        </a:rPr>
                      </a:br>
                      <a:endParaRPr lang="en-US" sz="1800" dirty="0">
                        <a:effectLst/>
                        <a:latin typeface="Times New Roman"/>
                        <a:ea typeface="Times New Roman"/>
                      </a:endParaRPr>
                    </a:p>
                  </a:txBody>
                  <a:tcPr marL="65116" marR="65116" marT="0" marB="0">
                    <a:lnL>
                      <a:noFill/>
                    </a:lnL>
                    <a:lnR>
                      <a:noFill/>
                    </a:lnR>
                    <a:lnT>
                      <a:noFill/>
                    </a:lnT>
                    <a:lnB>
                      <a:noFill/>
                    </a:lnB>
                  </a:tcPr>
                </a:tc>
              </a:tr>
              <a:tr h="1447129">
                <a:tc>
                  <a:txBody>
                    <a:bodyPr/>
                    <a:lstStyle/>
                    <a:p>
                      <a:pPr algn="justLow" rtl="1">
                        <a:lnSpc>
                          <a:spcPct val="80000"/>
                        </a:lnSpc>
                        <a:spcAft>
                          <a:spcPts val="0"/>
                        </a:spcAft>
                      </a:pPr>
                      <a:r>
                        <a:rPr lang="ar-SA" sz="3200" b="1" dirty="0">
                          <a:solidFill>
                            <a:srgbClr val="FFFF00"/>
                          </a:solidFill>
                          <a:effectLst/>
                          <a:latin typeface="Times New Roman"/>
                          <a:ea typeface="Times New Roman"/>
                          <a:cs typeface="Lotus Linotype"/>
                        </a:rPr>
                        <a:t>وَاللِّينُ</a:t>
                      </a:r>
                      <a:r>
                        <a:rPr lang="ar-SA" sz="3200" b="1" dirty="0">
                          <a:effectLst/>
                          <a:latin typeface="Times New Roman"/>
                          <a:ea typeface="Times New Roman"/>
                          <a:cs typeface="Lotus Linotype"/>
                        </a:rPr>
                        <a:t> مِنْهَا الْيَا وَوَاوٌ سُكِّنَا</a:t>
                      </a:r>
                      <a:br>
                        <a:rPr lang="ar-SA" sz="3200" b="1" dirty="0">
                          <a:effectLst/>
                          <a:latin typeface="Times New Roman"/>
                          <a:ea typeface="Times New Roman"/>
                          <a:cs typeface="Lotus Linotype"/>
                        </a:rPr>
                      </a:br>
                      <a:endParaRPr lang="en-US" sz="1800" dirty="0">
                        <a:effectLst/>
                        <a:latin typeface="Times New Roman"/>
                        <a:ea typeface="Times New Roman"/>
                      </a:endParaRPr>
                    </a:p>
                  </a:txBody>
                  <a:tcPr marL="65116" marR="65116" marT="0" marB="0">
                    <a:lnL>
                      <a:noFill/>
                    </a:lnL>
                    <a:lnR>
                      <a:noFill/>
                    </a:lnR>
                    <a:lnT>
                      <a:noFill/>
                    </a:lnT>
                    <a:lnB>
                      <a:noFill/>
                    </a:lnB>
                  </a:tcPr>
                </a:tc>
                <a:tc>
                  <a:txBody>
                    <a:bodyPr/>
                    <a:lstStyle/>
                    <a:p>
                      <a:pPr algn="justLow" rtl="1">
                        <a:lnSpc>
                          <a:spcPct val="80000"/>
                        </a:lnSpc>
                        <a:spcAft>
                          <a:spcPts val="0"/>
                        </a:spcAft>
                      </a:pPr>
                      <a:r>
                        <a:rPr lang="ar-SA" sz="3200" b="1" dirty="0">
                          <a:effectLst/>
                          <a:latin typeface="Times New Roman"/>
                          <a:ea typeface="Times New Roman"/>
                          <a:cs typeface="Lotus Linotype"/>
                        </a:rPr>
                        <a:t> </a:t>
                      </a:r>
                      <a:endParaRPr lang="en-US" sz="1800" dirty="0">
                        <a:effectLst/>
                        <a:latin typeface="Times New Roman"/>
                        <a:ea typeface="Times New Roman"/>
                      </a:endParaRPr>
                    </a:p>
                  </a:txBody>
                  <a:tcPr marL="65116" marR="65116" marT="0" marB="0">
                    <a:lnL>
                      <a:noFill/>
                    </a:lnL>
                    <a:lnR>
                      <a:noFill/>
                    </a:lnR>
                    <a:lnT>
                      <a:noFill/>
                    </a:lnT>
                    <a:lnB>
                      <a:noFill/>
                    </a:lnB>
                  </a:tcPr>
                </a:tc>
                <a:tc>
                  <a:txBody>
                    <a:bodyPr/>
                    <a:lstStyle/>
                    <a:p>
                      <a:pPr algn="justLow" rtl="1">
                        <a:lnSpc>
                          <a:spcPct val="80000"/>
                        </a:lnSpc>
                        <a:spcAft>
                          <a:spcPts val="0"/>
                        </a:spcAft>
                      </a:pPr>
                      <a:r>
                        <a:rPr lang="ar-SA" sz="3200" b="1" dirty="0">
                          <a:effectLst/>
                          <a:latin typeface="Times New Roman"/>
                          <a:ea typeface="Times New Roman"/>
                          <a:cs typeface="Lotus Linotype"/>
                        </a:rPr>
                        <a:t>إِنِ انْفِتَاحٌ قَبْلَ كُلٍّ أُعْلِنَا </a:t>
                      </a:r>
                      <a:br>
                        <a:rPr lang="ar-SA" sz="3200" b="1" dirty="0">
                          <a:effectLst/>
                          <a:latin typeface="Times New Roman"/>
                          <a:ea typeface="Times New Roman"/>
                          <a:cs typeface="Lotus Linotype"/>
                        </a:rPr>
                      </a:br>
                      <a:endParaRPr lang="en-US" sz="1800" dirty="0">
                        <a:effectLst/>
                        <a:latin typeface="Times New Roman"/>
                        <a:ea typeface="Times New Roman"/>
                      </a:endParaRPr>
                    </a:p>
                  </a:txBody>
                  <a:tcPr marL="65116" marR="65116" marT="0" marB="0">
                    <a:lnL>
                      <a:noFill/>
                    </a:lnL>
                    <a:lnR>
                      <a:noFill/>
                    </a:lnR>
                    <a:lnT>
                      <a:noFill/>
                    </a:lnT>
                    <a:lnB>
                      <a:noFill/>
                    </a:lnB>
                  </a:tcPr>
                </a:tc>
              </a:tr>
            </a:tbl>
          </a:graphicData>
        </a:graphic>
      </p:graphicFrame>
      <p:sp>
        <p:nvSpPr>
          <p:cNvPr id="2" name="مربع نص 1"/>
          <p:cNvSpPr txBox="1"/>
          <p:nvPr/>
        </p:nvSpPr>
        <p:spPr>
          <a:xfrm>
            <a:off x="0" y="3140968"/>
            <a:ext cx="9144000" cy="3539430"/>
          </a:xfrm>
          <a:prstGeom prst="rect">
            <a:avLst/>
          </a:prstGeom>
          <a:noFill/>
        </p:spPr>
        <p:txBody>
          <a:bodyPr wrap="square" rtlCol="1">
            <a:spAutoFit/>
          </a:bodyPr>
          <a:lstStyle/>
          <a:p>
            <a:r>
              <a:rPr lang="ar-KW" sz="3200" b="1" dirty="0" smtClean="0">
                <a:solidFill>
                  <a:srgbClr val="FFFF00"/>
                </a:solidFill>
                <a:latin typeface="Times New Roman"/>
                <a:ea typeface="Times New Roman"/>
                <a:cs typeface="Lotus Linotype"/>
              </a:rPr>
              <a:t>سبب:</a:t>
            </a:r>
            <a:r>
              <a:rPr lang="ar-KW" sz="3200" dirty="0" smtClean="0"/>
              <a:t> بتسكين الباء للوزن                     </a:t>
            </a:r>
            <a:r>
              <a:rPr lang="ar-KW" sz="3200" b="1" dirty="0">
                <a:solidFill>
                  <a:srgbClr val="FFFF00"/>
                </a:solidFill>
                <a:latin typeface="Times New Roman"/>
                <a:ea typeface="Times New Roman"/>
              </a:rPr>
              <a:t>مسجلا</a:t>
            </a:r>
            <a:r>
              <a:rPr lang="ar-KW" sz="3200" dirty="0"/>
              <a:t>: من الإسجال وهو </a:t>
            </a:r>
            <a:r>
              <a:rPr lang="ar-KW" sz="3200" dirty="0" smtClean="0"/>
              <a:t>الإطلاق</a:t>
            </a:r>
          </a:p>
          <a:p>
            <a:r>
              <a:rPr lang="ar-KW" sz="3200" b="1" dirty="0" smtClean="0">
                <a:solidFill>
                  <a:srgbClr val="FFFF00"/>
                </a:solidFill>
                <a:latin typeface="Times New Roman"/>
                <a:ea typeface="Times New Roman"/>
                <a:cs typeface="Lotus Linotype"/>
              </a:rPr>
              <a:t>فعيها</a:t>
            </a:r>
            <a:r>
              <a:rPr lang="ar-KW" sz="3200" dirty="0" smtClean="0"/>
              <a:t>: فعل أمر من الوعي والأصل حذف ياءه بناءً ووجدت للضرورة، وقيل بإشباع حركة العين بالياء، وقيل هي لغة يُكتفى فيها بحذف الضم المقدر وقيل بخطاب المؤنث</a:t>
            </a:r>
          </a:p>
          <a:p>
            <a:r>
              <a:rPr lang="ar-KW" sz="3200" b="1" dirty="0" smtClean="0">
                <a:solidFill>
                  <a:srgbClr val="FFFF00"/>
                </a:solidFill>
                <a:latin typeface="Times New Roman"/>
                <a:ea typeface="Times New Roman"/>
                <a:cs typeface="Lotus Linotype"/>
              </a:rPr>
              <a:t>وهي:</a:t>
            </a:r>
            <a:r>
              <a:rPr lang="ar-KW" sz="3200" dirty="0" smtClean="0"/>
              <a:t> بسكون الهاء وهي لغة أهل نجد</a:t>
            </a:r>
          </a:p>
          <a:p>
            <a:r>
              <a:rPr lang="ar-KW" sz="3200" b="1" dirty="0">
                <a:solidFill>
                  <a:srgbClr val="FFFF00"/>
                </a:solidFill>
                <a:latin typeface="Times New Roman"/>
                <a:ea typeface="Times New Roman"/>
                <a:cs typeface="Lotus Linotype"/>
              </a:rPr>
              <a:t>ألف</a:t>
            </a:r>
            <a:r>
              <a:rPr lang="ar-KW" sz="3200" dirty="0" smtClean="0"/>
              <a:t>: بسكون اللام  للوزن والأصل فتحها وهو حرف الألف</a:t>
            </a:r>
          </a:p>
          <a:p>
            <a:r>
              <a:rPr lang="ar-KW" sz="3200" b="1" dirty="0" smtClean="0">
                <a:solidFill>
                  <a:srgbClr val="FFFF00"/>
                </a:solidFill>
                <a:latin typeface="Times New Roman"/>
                <a:ea typeface="Times New Roman"/>
                <a:cs typeface="Lotus Linotype"/>
              </a:rPr>
              <a:t>واللين:</a:t>
            </a:r>
            <a:r>
              <a:rPr lang="ar-KW" sz="3200" dirty="0" smtClean="0"/>
              <a:t> أي حروف اللين</a:t>
            </a:r>
            <a:endParaRPr lang="ar-SA" sz="3200" dirty="0"/>
          </a:p>
        </p:txBody>
      </p:sp>
    </p:spTree>
    <p:extLst>
      <p:ext uri="{BB962C8B-B14F-4D97-AF65-F5344CB8AC3E}">
        <p14:creationId xmlns="" xmlns:p14="http://schemas.microsoft.com/office/powerpoint/2010/main" val="1169589354"/>
      </p:ext>
    </p:extLst>
  </p:cSld>
  <p:clrMapOvr>
    <a:masterClrMapping/>
  </p:clrMapOvr>
  <mc:AlternateContent xmlns:mc="http://schemas.openxmlformats.org/markup-compatibility/2006">
    <mc:Choice xmlns=""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lstStyle/>
          <a:p>
            <a:endParaRPr lang="ar-SA" dirty="0"/>
          </a:p>
        </p:txBody>
      </p:sp>
      <p:pic>
        <p:nvPicPr>
          <p:cNvPr id="3074" name="Picture 2" descr="D:\أبو محمد مصطفى أبورية\دورة تحفة الأطفال\صور الدورة\New folder\صورة1.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77" y="283"/>
            <a:ext cx="9143245" cy="685743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121733621"/>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1)">
                                      <p:cBhvr>
                                        <p:cTn id="7"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pPr algn="ctr"/>
            <a:r>
              <a:rPr lang="ar-EG" sz="5400" dirty="0" smtClean="0">
                <a:cs typeface="+mj-cs"/>
              </a:rPr>
              <a:t>أقسام المد</a:t>
            </a:r>
            <a:endParaRPr lang="ar-EG" sz="5400" dirty="0">
              <a:cs typeface="+mj-cs"/>
            </a:endParaRPr>
          </a:p>
        </p:txBody>
      </p:sp>
      <p:graphicFrame>
        <p:nvGraphicFramePr>
          <p:cNvPr id="5" name="عنصر نائب للمحتوى 4"/>
          <p:cNvGraphicFramePr>
            <a:graphicFrameLocks noGrp="1"/>
          </p:cNvGraphicFramePr>
          <p:nvPr>
            <p:ph idx="1"/>
            <p:extLst>
              <p:ext uri="{D42A27DB-BD31-4B8C-83A1-F6EECF244321}">
                <p14:modId xmlns="" xmlns:p14="http://schemas.microsoft.com/office/powerpoint/2010/main" val="1336528202"/>
              </p:ext>
            </p:extLst>
          </p:nvPr>
        </p:nvGraphicFramePr>
        <p:xfrm>
          <a:off x="0" y="1988840"/>
          <a:ext cx="8999984" cy="4869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2382471337"/>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5" grpId="0">
        <p:bldAsOne/>
      </p:bldGraphic>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1562161"/>
          </a:xfrm>
        </p:spPr>
        <p:style>
          <a:lnRef idx="2">
            <a:schemeClr val="accent2">
              <a:shade val="50000"/>
            </a:schemeClr>
          </a:lnRef>
          <a:fillRef idx="1">
            <a:schemeClr val="accent2"/>
          </a:fillRef>
          <a:effectRef idx="0">
            <a:schemeClr val="accent2"/>
          </a:effectRef>
          <a:fontRef idx="minor">
            <a:schemeClr val="lt1"/>
          </a:fontRef>
        </p:style>
        <p:txBody>
          <a:bodyPr/>
          <a:lstStyle/>
          <a:p>
            <a:pPr algn="ctr"/>
            <a:r>
              <a:rPr lang="ar-EG" sz="4000" dirty="0" smtClean="0">
                <a:cs typeface="+mj-cs"/>
              </a:rPr>
              <a:t>اليوم الثالث</a:t>
            </a:r>
            <a:br>
              <a:rPr lang="ar-EG" sz="4000" dirty="0" smtClean="0">
                <a:cs typeface="+mj-cs"/>
              </a:rPr>
            </a:br>
            <a:r>
              <a:rPr lang="ar-EG" sz="4000" dirty="0" smtClean="0">
                <a:solidFill>
                  <a:srgbClr val="FFC000"/>
                </a:solidFill>
                <a:cs typeface="+mj-cs"/>
              </a:rPr>
              <a:t>بسم الله الرحمن الرحيم</a:t>
            </a:r>
            <a:endParaRPr lang="ar-EG" sz="4000" dirty="0">
              <a:solidFill>
                <a:srgbClr val="FFC000"/>
              </a:solidFill>
              <a:cs typeface="+mj-cs"/>
            </a:endParaRPr>
          </a:p>
        </p:txBody>
      </p:sp>
      <p:sp>
        <p:nvSpPr>
          <p:cNvPr id="4" name="Rectangle 2" descr="Image3"/>
          <p:cNvSpPr>
            <a:spLocks noGrp="1" noChangeArrowheads="1"/>
          </p:cNvSpPr>
          <p:nvPr>
            <p:ph idx="1"/>
          </p:nvPr>
        </p:nvSpPr>
        <p:spPr bwMode="auto">
          <a:xfrm>
            <a:off x="0" y="1484785"/>
            <a:ext cx="9144000" cy="5373216"/>
          </a:xfrm>
          <a:prstGeom prst="rect">
            <a:avLst/>
          </a:prstGeom>
          <a:blipFill dpi="0" rotWithShape="1">
            <a:blip r:embed="rId3"/>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ar-EG" dirty="0"/>
          </a:p>
        </p:txBody>
      </p:sp>
    </p:spTree>
    <p:extLst>
      <p:ext uri="{BB962C8B-B14F-4D97-AF65-F5344CB8AC3E}">
        <p14:creationId xmlns="" xmlns:p14="http://schemas.microsoft.com/office/powerpoint/2010/main" val="377113835"/>
      </p:ext>
    </p:extLst>
  </p:cSld>
  <p:clrMapOvr>
    <a:masterClrMapping/>
  </p:clrMapOvr>
  <mc:AlternateContent xmlns:mc="http://schemas.openxmlformats.org/markup-compatibility/2006">
    <mc:Choice xmlns="" xmlns:p14="http://schemas.microsoft.com/office/powerpoint/2010/main" Requires="p14">
      <p:transition spd="slow" p14:dur="3400">
        <p14:reveal thruBlk="1"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bg/>
                                          </p:spTgt>
                                        </p:tgtEl>
                                        <p:attrNameLst>
                                          <p:attrName>style.visibility</p:attrName>
                                        </p:attrNameLst>
                                      </p:cBhvr>
                                      <p:to>
                                        <p:strVal val="visible"/>
                                      </p:to>
                                    </p:set>
                                    <p:animEffect transition="in" filter="fade">
                                      <p:cBhvr>
                                        <p:cTn id="15" dur="1000"/>
                                        <p:tgtEl>
                                          <p:spTgt spid="4">
                                            <p:bg/>
                                          </p:spTgt>
                                        </p:tgtEl>
                                      </p:cBhvr>
                                    </p:animEffect>
                                    <p:anim calcmode="lin" valueType="num">
                                      <p:cBhvr>
                                        <p:cTn id="16" dur="1000" fill="hold"/>
                                        <p:tgtEl>
                                          <p:spTgt spid="4">
                                            <p:bg/>
                                          </p:spTgt>
                                        </p:tgtEl>
                                        <p:attrNameLst>
                                          <p:attrName>ppt_x</p:attrName>
                                        </p:attrNameLst>
                                      </p:cBhvr>
                                      <p:tavLst>
                                        <p:tav tm="0">
                                          <p:val>
                                            <p:strVal val="#ppt_x"/>
                                          </p:val>
                                        </p:tav>
                                        <p:tav tm="100000">
                                          <p:val>
                                            <p:strVal val="#ppt_x"/>
                                          </p:val>
                                        </p:tav>
                                      </p:tavLst>
                                    </p:anim>
                                    <p:anim calcmode="lin" valueType="num">
                                      <p:cBhvr>
                                        <p:cTn id="17" dur="1000" fill="hold"/>
                                        <p:tgtEl>
                                          <p:spTgt spid="4">
                                            <p:bg/>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nodePh="1">
                                  <p:stCondLst>
                                    <p:cond delay="0"/>
                                  </p:stCondLst>
                                  <p:endCondLst>
                                    <p:cond evt="begin" delay="0">
                                      <p:tn val="20"/>
                                    </p:cond>
                                  </p:end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1000"/>
                                        <p:tgtEl>
                                          <p:spTgt spid="4">
                                            <p:txEl>
                                              <p:pRg st="0" end="0"/>
                                            </p:txEl>
                                          </p:spTgt>
                                        </p:tgtEl>
                                      </p:cBhvr>
                                    </p:animEffect>
                                    <p:anim calcmode="lin" valueType="num">
                                      <p:cBhvr>
                                        <p:cTn id="2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29017"/>
            <a:ext cx="9144000" cy="764704"/>
          </a:xfrm>
        </p:spPr>
        <p:style>
          <a:lnRef idx="1">
            <a:schemeClr val="accent2"/>
          </a:lnRef>
          <a:fillRef idx="2">
            <a:schemeClr val="accent2"/>
          </a:fillRef>
          <a:effectRef idx="1">
            <a:schemeClr val="accent2"/>
          </a:effectRef>
          <a:fontRef idx="minor">
            <a:schemeClr val="dk1"/>
          </a:fontRef>
        </p:style>
        <p:txBody>
          <a:bodyPr/>
          <a:lstStyle/>
          <a:p>
            <a:pPr algn="ctr"/>
            <a:r>
              <a:rPr lang="ar-KW" sz="2800" dirty="0" smtClean="0">
                <a:cs typeface="+mj-cs"/>
              </a:rPr>
              <a:t>باب أحكام المد</a:t>
            </a:r>
            <a:endParaRPr lang="ar-SA" sz="2800" dirty="0">
              <a:cs typeface="+mj-cs"/>
            </a:endParaRPr>
          </a:p>
        </p:txBody>
      </p:sp>
      <p:graphicFrame>
        <p:nvGraphicFramePr>
          <p:cNvPr id="5" name="عنصر نائب للمحتوى 4"/>
          <p:cNvGraphicFramePr>
            <a:graphicFrameLocks noGrp="1"/>
          </p:cNvGraphicFramePr>
          <p:nvPr>
            <p:ph idx="1"/>
            <p:extLst>
              <p:ext uri="{D42A27DB-BD31-4B8C-83A1-F6EECF244321}">
                <p14:modId xmlns="" xmlns:p14="http://schemas.microsoft.com/office/powerpoint/2010/main" val="3345958339"/>
              </p:ext>
            </p:extLst>
          </p:nvPr>
        </p:nvGraphicFramePr>
        <p:xfrm>
          <a:off x="0" y="836712"/>
          <a:ext cx="9144000" cy="4626864"/>
        </p:xfrm>
        <a:graphic>
          <a:graphicData uri="http://schemas.openxmlformats.org/drawingml/2006/table">
            <a:tbl>
              <a:tblPr rtl="1" firstRow="1" firstCol="1" lastRow="1" lastCol="1" bandRow="1" bandCol="1"/>
              <a:tblGrid>
                <a:gridCol w="4349130"/>
                <a:gridCol w="313478"/>
                <a:gridCol w="4481392"/>
              </a:tblGrid>
              <a:tr h="598362">
                <a:tc>
                  <a:txBody>
                    <a:bodyPr/>
                    <a:lstStyle/>
                    <a:p>
                      <a:pPr algn="justLow" rtl="1">
                        <a:lnSpc>
                          <a:spcPct val="115000"/>
                        </a:lnSpc>
                        <a:spcAft>
                          <a:spcPts val="0"/>
                        </a:spcAft>
                      </a:pPr>
                      <a:r>
                        <a:rPr lang="ar-SA" sz="2800" b="1" dirty="0">
                          <a:solidFill>
                            <a:srgbClr val="FFFF00"/>
                          </a:solidFill>
                          <a:effectLst/>
                          <a:latin typeface="Times New Roman"/>
                          <a:ea typeface="Times New Roman"/>
                          <a:cs typeface="Lotus Linotype"/>
                        </a:rPr>
                        <a:t>لِلْـمَدِّ</a:t>
                      </a:r>
                      <a:r>
                        <a:rPr lang="ar-SA" sz="2800" b="1" dirty="0">
                          <a:effectLst/>
                          <a:latin typeface="Times New Roman"/>
                          <a:ea typeface="Times New Roman"/>
                          <a:cs typeface="Lotus Linotype"/>
                        </a:rPr>
                        <a:t> أَحْكَامٌ ثَلَاثَةٌ </a:t>
                      </a:r>
                      <a:r>
                        <a:rPr lang="ar-SA" sz="2800" b="1" dirty="0">
                          <a:solidFill>
                            <a:srgbClr val="FFFF00"/>
                          </a:solidFill>
                          <a:effectLst/>
                          <a:latin typeface="Times New Roman"/>
                          <a:ea typeface="Times New Roman"/>
                          <a:cs typeface="Lotus Linotype"/>
                        </a:rPr>
                        <a:t>تَدُومْ</a:t>
                      </a:r>
                      <a:r>
                        <a:rPr lang="ar-SA" sz="2800" b="1" dirty="0">
                          <a:effectLst/>
                          <a:latin typeface="Times New Roman"/>
                          <a:ea typeface="Times New Roman"/>
                          <a:cs typeface="Lotus Linotype"/>
                        </a:rPr>
                        <a:t/>
                      </a:r>
                      <a:br>
                        <a:rPr lang="ar-SA" sz="2800" b="1" dirty="0">
                          <a:effectLst/>
                          <a:latin typeface="Times New Roman"/>
                          <a:ea typeface="Times New Roman"/>
                          <a:cs typeface="Lotus Linotype"/>
                        </a:rPr>
                      </a:br>
                      <a:endParaRPr lang="en-US" sz="1600" b="1" dirty="0">
                        <a:effectLst/>
                        <a:latin typeface="Times New Roman"/>
                        <a:ea typeface="Times New Roman"/>
                      </a:endParaRPr>
                    </a:p>
                  </a:txBody>
                  <a:tcPr marL="65116" marR="65116" marT="0" marB="0">
                    <a:lnL>
                      <a:noFill/>
                    </a:lnL>
                    <a:lnR>
                      <a:noFill/>
                    </a:lnR>
                    <a:lnT>
                      <a:noFill/>
                    </a:lnT>
                    <a:lnB>
                      <a:noFill/>
                    </a:lnB>
                  </a:tcPr>
                </a:tc>
                <a:tc>
                  <a:txBody>
                    <a:bodyPr/>
                    <a:lstStyle/>
                    <a:p>
                      <a:pPr algn="justLow" rtl="1">
                        <a:lnSpc>
                          <a:spcPct val="115000"/>
                        </a:lnSpc>
                        <a:spcAft>
                          <a:spcPts val="0"/>
                        </a:spcAft>
                      </a:pPr>
                      <a:r>
                        <a:rPr lang="ar-SA" sz="2800" b="1" dirty="0">
                          <a:effectLst/>
                          <a:latin typeface="Times New Roman"/>
                          <a:ea typeface="Times New Roman"/>
                          <a:cs typeface="Lotus Linotype"/>
                        </a:rPr>
                        <a:t> </a:t>
                      </a:r>
                      <a:endParaRPr lang="en-US" sz="1600" b="1" dirty="0">
                        <a:effectLst/>
                        <a:latin typeface="Times New Roman"/>
                        <a:ea typeface="Times New Roman"/>
                      </a:endParaRPr>
                    </a:p>
                  </a:txBody>
                  <a:tcPr marL="65116" marR="65116" marT="0" marB="0">
                    <a:lnL>
                      <a:noFill/>
                    </a:lnL>
                    <a:lnR>
                      <a:noFill/>
                    </a:lnR>
                    <a:lnT>
                      <a:noFill/>
                    </a:lnT>
                    <a:lnB>
                      <a:noFill/>
                    </a:lnB>
                  </a:tcPr>
                </a:tc>
                <a:tc>
                  <a:txBody>
                    <a:bodyPr/>
                    <a:lstStyle/>
                    <a:p>
                      <a:pPr algn="justLow" rtl="1">
                        <a:lnSpc>
                          <a:spcPct val="115000"/>
                        </a:lnSpc>
                        <a:spcAft>
                          <a:spcPts val="0"/>
                        </a:spcAft>
                      </a:pPr>
                      <a:r>
                        <a:rPr lang="ar-SA" sz="2800" b="1" dirty="0">
                          <a:effectLst/>
                          <a:latin typeface="Times New Roman"/>
                          <a:ea typeface="Times New Roman"/>
                          <a:cs typeface="Lotus Linotype"/>
                        </a:rPr>
                        <a:t>وَهْيَ الْوُجُوبُ وَالْـجَوَازُ </a:t>
                      </a:r>
                      <a:r>
                        <a:rPr lang="ar-SA" sz="2800" b="1" dirty="0">
                          <a:solidFill>
                            <a:srgbClr val="FFFF00"/>
                          </a:solidFill>
                          <a:effectLst/>
                          <a:latin typeface="Times New Roman"/>
                          <a:ea typeface="Times New Roman"/>
                          <a:cs typeface="Lotus Linotype"/>
                        </a:rPr>
                        <a:t>وَاللُّزُومْ</a:t>
                      </a:r>
                      <a:r>
                        <a:rPr lang="ar-SA" sz="2800" b="1" dirty="0">
                          <a:effectLst/>
                          <a:latin typeface="Times New Roman"/>
                          <a:ea typeface="Times New Roman"/>
                          <a:cs typeface="Lotus Linotype"/>
                        </a:rPr>
                        <a:t/>
                      </a:r>
                      <a:br>
                        <a:rPr lang="ar-SA" sz="2800" b="1" dirty="0">
                          <a:effectLst/>
                          <a:latin typeface="Times New Roman"/>
                          <a:ea typeface="Times New Roman"/>
                          <a:cs typeface="Lotus Linotype"/>
                        </a:rPr>
                      </a:br>
                      <a:endParaRPr lang="en-US" sz="1600" b="1" dirty="0">
                        <a:effectLst/>
                        <a:latin typeface="Times New Roman"/>
                        <a:ea typeface="Times New Roman"/>
                      </a:endParaRPr>
                    </a:p>
                  </a:txBody>
                  <a:tcPr marL="65116" marR="65116" marT="0" marB="0">
                    <a:lnL>
                      <a:noFill/>
                    </a:lnL>
                    <a:lnR>
                      <a:noFill/>
                    </a:lnR>
                    <a:lnT>
                      <a:noFill/>
                    </a:lnT>
                    <a:lnB>
                      <a:noFill/>
                    </a:lnB>
                  </a:tcPr>
                </a:tc>
              </a:tr>
              <a:tr h="598362">
                <a:tc>
                  <a:txBody>
                    <a:bodyPr/>
                    <a:lstStyle/>
                    <a:p>
                      <a:pPr algn="justLow" rtl="1">
                        <a:lnSpc>
                          <a:spcPct val="115000"/>
                        </a:lnSpc>
                        <a:spcAft>
                          <a:spcPts val="0"/>
                        </a:spcAft>
                      </a:pPr>
                      <a:r>
                        <a:rPr lang="ar-SA" sz="2800" b="1" dirty="0">
                          <a:effectLst/>
                          <a:latin typeface="Times New Roman"/>
                          <a:ea typeface="Times New Roman"/>
                          <a:cs typeface="Lotus Linotype"/>
                        </a:rPr>
                        <a:t>فَوَاجِبٌ إِنْ جَاءَ هَمْزٌ بَعْدَ مَدّ</a:t>
                      </a:r>
                      <a:br>
                        <a:rPr lang="ar-SA" sz="2800" b="1" dirty="0">
                          <a:effectLst/>
                          <a:latin typeface="Times New Roman"/>
                          <a:ea typeface="Times New Roman"/>
                          <a:cs typeface="Lotus Linotype"/>
                        </a:rPr>
                      </a:br>
                      <a:endParaRPr lang="en-US" sz="1600" b="1" dirty="0">
                        <a:effectLst/>
                        <a:latin typeface="Times New Roman"/>
                        <a:ea typeface="Times New Roman"/>
                      </a:endParaRPr>
                    </a:p>
                  </a:txBody>
                  <a:tcPr marL="65116" marR="65116" marT="0" marB="0">
                    <a:lnL>
                      <a:noFill/>
                    </a:lnL>
                    <a:lnR>
                      <a:noFill/>
                    </a:lnR>
                    <a:lnT>
                      <a:noFill/>
                    </a:lnT>
                    <a:lnB>
                      <a:noFill/>
                    </a:lnB>
                  </a:tcPr>
                </a:tc>
                <a:tc>
                  <a:txBody>
                    <a:bodyPr/>
                    <a:lstStyle/>
                    <a:p>
                      <a:pPr algn="justLow" rtl="1">
                        <a:lnSpc>
                          <a:spcPct val="115000"/>
                        </a:lnSpc>
                        <a:spcAft>
                          <a:spcPts val="0"/>
                        </a:spcAft>
                      </a:pPr>
                      <a:r>
                        <a:rPr lang="ar-SA" sz="2800" b="1" dirty="0">
                          <a:effectLst/>
                          <a:latin typeface="Times New Roman"/>
                          <a:ea typeface="Times New Roman"/>
                          <a:cs typeface="Lotus Linotype"/>
                        </a:rPr>
                        <a:t> </a:t>
                      </a:r>
                      <a:endParaRPr lang="en-US" sz="1600" b="1" dirty="0">
                        <a:effectLst/>
                        <a:latin typeface="Times New Roman"/>
                        <a:ea typeface="Times New Roman"/>
                      </a:endParaRPr>
                    </a:p>
                  </a:txBody>
                  <a:tcPr marL="65116" marR="65116" marT="0" marB="0">
                    <a:lnL>
                      <a:noFill/>
                    </a:lnL>
                    <a:lnR>
                      <a:noFill/>
                    </a:lnR>
                    <a:lnT>
                      <a:noFill/>
                    </a:lnT>
                    <a:lnB>
                      <a:noFill/>
                    </a:lnB>
                  </a:tcPr>
                </a:tc>
                <a:tc>
                  <a:txBody>
                    <a:bodyPr/>
                    <a:lstStyle/>
                    <a:p>
                      <a:pPr algn="justLow" rtl="1">
                        <a:lnSpc>
                          <a:spcPct val="115000"/>
                        </a:lnSpc>
                        <a:spcAft>
                          <a:spcPts val="0"/>
                        </a:spcAft>
                      </a:pPr>
                      <a:r>
                        <a:rPr lang="ar-SA" sz="2800" b="1" dirty="0">
                          <a:effectLst/>
                          <a:latin typeface="Times New Roman"/>
                          <a:ea typeface="Times New Roman"/>
                          <a:cs typeface="Lotus Linotype"/>
                        </a:rPr>
                        <a:t>فِي كِلْـمَةٍ وَذَا بِمُتَّصِلْ يُعَدّ</a:t>
                      </a:r>
                      <a:br>
                        <a:rPr lang="ar-SA" sz="2800" b="1" dirty="0">
                          <a:effectLst/>
                          <a:latin typeface="Times New Roman"/>
                          <a:ea typeface="Times New Roman"/>
                          <a:cs typeface="Lotus Linotype"/>
                        </a:rPr>
                      </a:br>
                      <a:endParaRPr lang="en-US" sz="1600" b="1" dirty="0">
                        <a:effectLst/>
                        <a:latin typeface="Times New Roman"/>
                        <a:ea typeface="Times New Roman"/>
                      </a:endParaRPr>
                    </a:p>
                  </a:txBody>
                  <a:tcPr marL="65116" marR="65116" marT="0" marB="0">
                    <a:lnL>
                      <a:noFill/>
                    </a:lnL>
                    <a:lnR>
                      <a:noFill/>
                    </a:lnR>
                    <a:lnT>
                      <a:noFill/>
                    </a:lnT>
                    <a:lnB>
                      <a:noFill/>
                    </a:lnB>
                  </a:tcPr>
                </a:tc>
              </a:tr>
              <a:tr h="598362">
                <a:tc>
                  <a:txBody>
                    <a:bodyPr/>
                    <a:lstStyle/>
                    <a:p>
                      <a:pPr algn="justLow" rtl="1">
                        <a:lnSpc>
                          <a:spcPct val="115000"/>
                        </a:lnSpc>
                        <a:spcAft>
                          <a:spcPts val="0"/>
                        </a:spcAft>
                      </a:pPr>
                      <a:r>
                        <a:rPr lang="ar-SA" sz="2800" b="1" dirty="0">
                          <a:effectLst/>
                          <a:latin typeface="Times New Roman"/>
                          <a:ea typeface="Times New Roman"/>
                          <a:cs typeface="Lotus Linotype"/>
                        </a:rPr>
                        <a:t>وَجَائِزٌ مَدٌّ وَقَصْـرٌ إِنْ فُصِلْ</a:t>
                      </a:r>
                      <a:br>
                        <a:rPr lang="ar-SA" sz="2800" b="1" dirty="0">
                          <a:effectLst/>
                          <a:latin typeface="Times New Roman"/>
                          <a:ea typeface="Times New Roman"/>
                          <a:cs typeface="Lotus Linotype"/>
                        </a:rPr>
                      </a:br>
                      <a:endParaRPr lang="en-US" sz="1600" b="1" dirty="0">
                        <a:effectLst/>
                        <a:latin typeface="Times New Roman"/>
                        <a:ea typeface="Times New Roman"/>
                      </a:endParaRPr>
                    </a:p>
                  </a:txBody>
                  <a:tcPr marL="65116" marR="65116" marT="0" marB="0">
                    <a:lnL>
                      <a:noFill/>
                    </a:lnL>
                    <a:lnR>
                      <a:noFill/>
                    </a:lnR>
                    <a:lnT>
                      <a:noFill/>
                    </a:lnT>
                    <a:lnB>
                      <a:noFill/>
                    </a:lnB>
                  </a:tcPr>
                </a:tc>
                <a:tc>
                  <a:txBody>
                    <a:bodyPr/>
                    <a:lstStyle/>
                    <a:p>
                      <a:pPr algn="justLow" rtl="1">
                        <a:lnSpc>
                          <a:spcPct val="115000"/>
                        </a:lnSpc>
                        <a:spcAft>
                          <a:spcPts val="0"/>
                        </a:spcAft>
                      </a:pPr>
                      <a:r>
                        <a:rPr lang="ar-SA" sz="2800" b="1" dirty="0">
                          <a:effectLst/>
                          <a:latin typeface="Times New Roman"/>
                          <a:ea typeface="Times New Roman"/>
                          <a:cs typeface="Lotus Linotype"/>
                        </a:rPr>
                        <a:t> </a:t>
                      </a:r>
                      <a:endParaRPr lang="en-US" sz="1600" b="1" dirty="0">
                        <a:effectLst/>
                        <a:latin typeface="Times New Roman"/>
                        <a:ea typeface="Times New Roman"/>
                      </a:endParaRPr>
                    </a:p>
                  </a:txBody>
                  <a:tcPr marL="65116" marR="65116" marT="0" marB="0">
                    <a:lnL>
                      <a:noFill/>
                    </a:lnL>
                    <a:lnR>
                      <a:noFill/>
                    </a:lnR>
                    <a:lnT>
                      <a:noFill/>
                    </a:lnT>
                    <a:lnB>
                      <a:noFill/>
                    </a:lnB>
                  </a:tcPr>
                </a:tc>
                <a:tc>
                  <a:txBody>
                    <a:bodyPr/>
                    <a:lstStyle/>
                    <a:p>
                      <a:pPr algn="justLow" rtl="1">
                        <a:lnSpc>
                          <a:spcPct val="115000"/>
                        </a:lnSpc>
                        <a:spcAft>
                          <a:spcPts val="0"/>
                        </a:spcAft>
                      </a:pPr>
                      <a:r>
                        <a:rPr lang="ar-SA" sz="2800" b="1" dirty="0">
                          <a:effectLst/>
                          <a:latin typeface="Times New Roman"/>
                          <a:ea typeface="Times New Roman"/>
                          <a:cs typeface="Lotus Linotype"/>
                        </a:rPr>
                        <a:t>كُلٌّ بِكِلْـمَةٍ وَهَذَا الْـمُنْـفَـصِـلْ</a:t>
                      </a:r>
                      <a:br>
                        <a:rPr lang="ar-SA" sz="2800" b="1" dirty="0">
                          <a:effectLst/>
                          <a:latin typeface="Times New Roman"/>
                          <a:ea typeface="Times New Roman"/>
                          <a:cs typeface="Lotus Linotype"/>
                        </a:rPr>
                      </a:br>
                      <a:endParaRPr lang="en-US" sz="1600" b="1" dirty="0">
                        <a:effectLst/>
                        <a:latin typeface="Times New Roman"/>
                        <a:ea typeface="Times New Roman"/>
                      </a:endParaRPr>
                    </a:p>
                  </a:txBody>
                  <a:tcPr marL="65116" marR="65116" marT="0" marB="0">
                    <a:lnL>
                      <a:noFill/>
                    </a:lnL>
                    <a:lnR>
                      <a:noFill/>
                    </a:lnR>
                    <a:lnT>
                      <a:noFill/>
                    </a:lnT>
                    <a:lnB>
                      <a:noFill/>
                    </a:lnB>
                  </a:tcPr>
                </a:tc>
              </a:tr>
              <a:tr h="598362">
                <a:tc>
                  <a:txBody>
                    <a:bodyPr/>
                    <a:lstStyle/>
                    <a:p>
                      <a:pPr algn="justLow" rtl="1">
                        <a:lnSpc>
                          <a:spcPct val="115000"/>
                        </a:lnSpc>
                        <a:spcAft>
                          <a:spcPts val="0"/>
                        </a:spcAft>
                      </a:pPr>
                      <a:r>
                        <a:rPr lang="ar-SA" sz="2800" b="1" dirty="0">
                          <a:effectLst/>
                          <a:latin typeface="Times New Roman"/>
                          <a:ea typeface="Times New Roman"/>
                          <a:cs typeface="Lotus Linotype"/>
                        </a:rPr>
                        <a:t>وَمِثْلُ ذَا إِنْ عَرَضَ السُّكُونُ</a:t>
                      </a:r>
                      <a:br>
                        <a:rPr lang="ar-SA" sz="2800" b="1" dirty="0">
                          <a:effectLst/>
                          <a:latin typeface="Times New Roman"/>
                          <a:ea typeface="Times New Roman"/>
                          <a:cs typeface="Lotus Linotype"/>
                        </a:rPr>
                      </a:br>
                      <a:endParaRPr lang="en-US" sz="1600" b="1" dirty="0">
                        <a:effectLst/>
                        <a:latin typeface="Times New Roman"/>
                        <a:ea typeface="Times New Roman"/>
                      </a:endParaRPr>
                    </a:p>
                  </a:txBody>
                  <a:tcPr marL="65116" marR="65116" marT="0" marB="0">
                    <a:lnL>
                      <a:noFill/>
                    </a:lnL>
                    <a:lnR>
                      <a:noFill/>
                    </a:lnR>
                    <a:lnT>
                      <a:noFill/>
                    </a:lnT>
                    <a:lnB>
                      <a:noFill/>
                    </a:lnB>
                  </a:tcPr>
                </a:tc>
                <a:tc>
                  <a:txBody>
                    <a:bodyPr/>
                    <a:lstStyle/>
                    <a:p>
                      <a:pPr algn="justLow" rtl="1">
                        <a:lnSpc>
                          <a:spcPct val="115000"/>
                        </a:lnSpc>
                        <a:spcAft>
                          <a:spcPts val="0"/>
                        </a:spcAft>
                      </a:pPr>
                      <a:r>
                        <a:rPr lang="ar-SA" sz="2800" b="1" dirty="0">
                          <a:effectLst/>
                          <a:latin typeface="Times New Roman"/>
                          <a:ea typeface="Times New Roman"/>
                          <a:cs typeface="Lotus Linotype"/>
                        </a:rPr>
                        <a:t> </a:t>
                      </a:r>
                      <a:endParaRPr lang="en-US" sz="1600" b="1" dirty="0">
                        <a:effectLst/>
                        <a:latin typeface="Times New Roman"/>
                        <a:ea typeface="Times New Roman"/>
                      </a:endParaRPr>
                    </a:p>
                  </a:txBody>
                  <a:tcPr marL="65116" marR="65116" marT="0" marB="0">
                    <a:lnL>
                      <a:noFill/>
                    </a:lnL>
                    <a:lnR>
                      <a:noFill/>
                    </a:lnR>
                    <a:lnT>
                      <a:noFill/>
                    </a:lnT>
                    <a:lnB>
                      <a:noFill/>
                    </a:lnB>
                  </a:tcPr>
                </a:tc>
                <a:tc>
                  <a:txBody>
                    <a:bodyPr/>
                    <a:lstStyle/>
                    <a:p>
                      <a:pPr algn="justLow" rtl="1">
                        <a:lnSpc>
                          <a:spcPct val="115000"/>
                        </a:lnSpc>
                        <a:spcAft>
                          <a:spcPts val="0"/>
                        </a:spcAft>
                      </a:pPr>
                      <a:r>
                        <a:rPr lang="ar-SA" sz="2800" b="1" dirty="0">
                          <a:solidFill>
                            <a:srgbClr val="FFFF00"/>
                          </a:solidFill>
                          <a:effectLst/>
                          <a:latin typeface="Times New Roman"/>
                          <a:ea typeface="Times New Roman"/>
                          <a:cs typeface="Lotus Linotype"/>
                        </a:rPr>
                        <a:t>وَقْـفًـا</a:t>
                      </a:r>
                      <a:r>
                        <a:rPr lang="ar-SA" sz="2800" b="1" dirty="0">
                          <a:effectLst/>
                          <a:latin typeface="Times New Roman"/>
                          <a:ea typeface="Times New Roman"/>
                          <a:cs typeface="Lotus Linotype"/>
                        </a:rPr>
                        <a:t> كَتَعْلَـمُونَ نَسْتَعِينُ</a:t>
                      </a:r>
                      <a:br>
                        <a:rPr lang="ar-SA" sz="2800" b="1" dirty="0">
                          <a:effectLst/>
                          <a:latin typeface="Times New Roman"/>
                          <a:ea typeface="Times New Roman"/>
                          <a:cs typeface="Lotus Linotype"/>
                        </a:rPr>
                      </a:br>
                      <a:endParaRPr lang="en-US" sz="1600" b="1" dirty="0">
                        <a:effectLst/>
                        <a:latin typeface="Times New Roman"/>
                        <a:ea typeface="Times New Roman"/>
                      </a:endParaRPr>
                    </a:p>
                  </a:txBody>
                  <a:tcPr marL="65116" marR="65116" marT="0" marB="0">
                    <a:lnL>
                      <a:noFill/>
                    </a:lnL>
                    <a:lnR>
                      <a:noFill/>
                    </a:lnR>
                    <a:lnT>
                      <a:noFill/>
                    </a:lnT>
                    <a:lnB>
                      <a:noFill/>
                    </a:lnB>
                  </a:tcPr>
                </a:tc>
              </a:tr>
              <a:tr h="598362">
                <a:tc>
                  <a:txBody>
                    <a:bodyPr/>
                    <a:lstStyle/>
                    <a:p>
                      <a:pPr algn="justLow" rtl="1">
                        <a:lnSpc>
                          <a:spcPct val="115000"/>
                        </a:lnSpc>
                        <a:spcAft>
                          <a:spcPts val="0"/>
                        </a:spcAft>
                      </a:pPr>
                      <a:r>
                        <a:rPr lang="ar-SA" sz="2800" b="1" dirty="0">
                          <a:effectLst/>
                          <a:latin typeface="Times New Roman"/>
                          <a:ea typeface="Times New Roman"/>
                          <a:cs typeface="Lotus Linotype"/>
                        </a:rPr>
                        <a:t>أَوْ قُدِّمَ الْـهَمْـزُ عَلَى الْـمَدِّ وَذَا </a:t>
                      </a:r>
                      <a:br>
                        <a:rPr lang="ar-SA" sz="2800" b="1" dirty="0">
                          <a:effectLst/>
                          <a:latin typeface="Times New Roman"/>
                          <a:ea typeface="Times New Roman"/>
                          <a:cs typeface="Lotus Linotype"/>
                        </a:rPr>
                      </a:br>
                      <a:endParaRPr lang="en-US" sz="1600" b="1" dirty="0">
                        <a:effectLst/>
                        <a:latin typeface="Times New Roman"/>
                        <a:ea typeface="Times New Roman"/>
                      </a:endParaRPr>
                    </a:p>
                  </a:txBody>
                  <a:tcPr marL="65116" marR="65116" marT="0" marB="0">
                    <a:lnL>
                      <a:noFill/>
                    </a:lnL>
                    <a:lnR>
                      <a:noFill/>
                    </a:lnR>
                    <a:lnT>
                      <a:noFill/>
                    </a:lnT>
                    <a:lnB>
                      <a:noFill/>
                    </a:lnB>
                  </a:tcPr>
                </a:tc>
                <a:tc>
                  <a:txBody>
                    <a:bodyPr/>
                    <a:lstStyle/>
                    <a:p>
                      <a:pPr algn="justLow" rtl="1">
                        <a:lnSpc>
                          <a:spcPct val="115000"/>
                        </a:lnSpc>
                        <a:spcAft>
                          <a:spcPts val="0"/>
                        </a:spcAft>
                      </a:pPr>
                      <a:r>
                        <a:rPr lang="ar-SA" sz="2800" b="1" dirty="0">
                          <a:effectLst/>
                          <a:latin typeface="Times New Roman"/>
                          <a:ea typeface="Times New Roman"/>
                          <a:cs typeface="Lotus Linotype"/>
                        </a:rPr>
                        <a:t> </a:t>
                      </a:r>
                      <a:endParaRPr lang="en-US" sz="1600" b="1" dirty="0">
                        <a:effectLst/>
                        <a:latin typeface="Times New Roman"/>
                        <a:ea typeface="Times New Roman"/>
                      </a:endParaRPr>
                    </a:p>
                  </a:txBody>
                  <a:tcPr marL="65116" marR="65116" marT="0" marB="0">
                    <a:lnL>
                      <a:noFill/>
                    </a:lnL>
                    <a:lnR>
                      <a:noFill/>
                    </a:lnR>
                    <a:lnT>
                      <a:noFill/>
                    </a:lnT>
                    <a:lnB>
                      <a:noFill/>
                    </a:lnB>
                  </a:tcPr>
                </a:tc>
                <a:tc>
                  <a:txBody>
                    <a:bodyPr/>
                    <a:lstStyle/>
                    <a:p>
                      <a:pPr algn="justLow" rtl="1">
                        <a:lnSpc>
                          <a:spcPct val="115000"/>
                        </a:lnSpc>
                        <a:spcAft>
                          <a:spcPts val="0"/>
                        </a:spcAft>
                      </a:pPr>
                      <a:r>
                        <a:rPr lang="ar-SA" sz="2800" b="1" kern="1200" dirty="0">
                          <a:solidFill>
                            <a:srgbClr val="FFFF00"/>
                          </a:solidFill>
                          <a:effectLst/>
                          <a:latin typeface="Times New Roman"/>
                          <a:ea typeface="Times New Roman"/>
                          <a:cs typeface="Lotus Linotype"/>
                        </a:rPr>
                        <a:t>بَدَلْ</a:t>
                      </a:r>
                      <a:r>
                        <a:rPr lang="ar-SA" sz="2800" b="1" dirty="0">
                          <a:effectLst/>
                          <a:latin typeface="Times New Roman"/>
                          <a:ea typeface="Times New Roman"/>
                          <a:cs typeface="Lotus Linotype"/>
                        </a:rPr>
                        <a:t> كَآمَنُوا وَإِيمَـانًـا </a:t>
                      </a:r>
                      <a:r>
                        <a:rPr lang="ar-SA" sz="2800" b="1" dirty="0">
                          <a:solidFill>
                            <a:srgbClr val="FFFF00"/>
                          </a:solidFill>
                          <a:effectLst/>
                          <a:latin typeface="Times New Roman"/>
                          <a:ea typeface="Times New Roman"/>
                          <a:cs typeface="Lotus Linotype"/>
                        </a:rPr>
                        <a:t>خُذَا</a:t>
                      </a:r>
                      <a:r>
                        <a:rPr lang="ar-SA" sz="2800" b="1" dirty="0">
                          <a:effectLst/>
                          <a:latin typeface="Times New Roman"/>
                          <a:ea typeface="Times New Roman"/>
                          <a:cs typeface="Lotus Linotype"/>
                        </a:rPr>
                        <a:t/>
                      </a:r>
                      <a:br>
                        <a:rPr lang="ar-SA" sz="2800" b="1" dirty="0">
                          <a:effectLst/>
                          <a:latin typeface="Times New Roman"/>
                          <a:ea typeface="Times New Roman"/>
                          <a:cs typeface="Lotus Linotype"/>
                        </a:rPr>
                      </a:br>
                      <a:endParaRPr lang="en-US" sz="1600" b="1" dirty="0">
                        <a:effectLst/>
                        <a:latin typeface="Times New Roman"/>
                        <a:ea typeface="Times New Roman"/>
                      </a:endParaRPr>
                    </a:p>
                  </a:txBody>
                  <a:tcPr marL="65116" marR="65116" marT="0" marB="0">
                    <a:lnL>
                      <a:noFill/>
                    </a:lnL>
                    <a:lnR>
                      <a:noFill/>
                    </a:lnR>
                    <a:lnT>
                      <a:noFill/>
                    </a:lnT>
                    <a:lnB>
                      <a:noFill/>
                    </a:lnB>
                  </a:tcPr>
                </a:tc>
              </a:tr>
              <a:tr h="598362">
                <a:tc>
                  <a:txBody>
                    <a:bodyPr/>
                    <a:lstStyle/>
                    <a:p>
                      <a:pPr algn="justLow" rtl="1">
                        <a:lnSpc>
                          <a:spcPct val="115000"/>
                        </a:lnSpc>
                        <a:spcAft>
                          <a:spcPts val="0"/>
                        </a:spcAft>
                      </a:pPr>
                      <a:r>
                        <a:rPr lang="ar-SA" sz="2800" b="1" dirty="0">
                          <a:effectLst/>
                          <a:latin typeface="Times New Roman"/>
                          <a:ea typeface="Times New Roman"/>
                          <a:cs typeface="Lotus Linotype"/>
                        </a:rPr>
                        <a:t>وَلَازِمٌ إِنِ السُّكُونُ </a:t>
                      </a:r>
                      <a:r>
                        <a:rPr lang="ar-SA" sz="2800" b="1" dirty="0">
                          <a:solidFill>
                            <a:srgbClr val="FFFF00"/>
                          </a:solidFill>
                          <a:effectLst/>
                          <a:latin typeface="Times New Roman"/>
                          <a:ea typeface="Times New Roman"/>
                          <a:cs typeface="Lotus Linotype"/>
                        </a:rPr>
                        <a:t>أُصِّلَا</a:t>
                      </a:r>
                      <a:r>
                        <a:rPr lang="ar-SA" sz="2800" b="1" dirty="0">
                          <a:effectLst/>
                          <a:latin typeface="Times New Roman"/>
                          <a:ea typeface="Times New Roman"/>
                          <a:cs typeface="Lotus Linotype"/>
                        </a:rPr>
                        <a:t/>
                      </a:r>
                      <a:br>
                        <a:rPr lang="ar-SA" sz="2800" b="1" dirty="0">
                          <a:effectLst/>
                          <a:latin typeface="Times New Roman"/>
                          <a:ea typeface="Times New Roman"/>
                          <a:cs typeface="Lotus Linotype"/>
                        </a:rPr>
                      </a:br>
                      <a:endParaRPr lang="en-US" sz="1600" b="1" dirty="0">
                        <a:effectLst/>
                        <a:latin typeface="Times New Roman"/>
                        <a:ea typeface="Times New Roman"/>
                      </a:endParaRPr>
                    </a:p>
                  </a:txBody>
                  <a:tcPr marL="65116" marR="65116" marT="0" marB="0">
                    <a:lnL>
                      <a:noFill/>
                    </a:lnL>
                    <a:lnR>
                      <a:noFill/>
                    </a:lnR>
                    <a:lnT>
                      <a:noFill/>
                    </a:lnT>
                    <a:lnB>
                      <a:noFill/>
                    </a:lnB>
                  </a:tcPr>
                </a:tc>
                <a:tc>
                  <a:txBody>
                    <a:bodyPr/>
                    <a:lstStyle/>
                    <a:p>
                      <a:pPr algn="justLow" rtl="1">
                        <a:lnSpc>
                          <a:spcPct val="115000"/>
                        </a:lnSpc>
                        <a:spcAft>
                          <a:spcPts val="0"/>
                        </a:spcAft>
                      </a:pPr>
                      <a:r>
                        <a:rPr lang="ar-SA" sz="2800" b="1" dirty="0">
                          <a:effectLst/>
                          <a:latin typeface="Times New Roman"/>
                          <a:ea typeface="Times New Roman"/>
                          <a:cs typeface="Lotus Linotype"/>
                        </a:rPr>
                        <a:t> </a:t>
                      </a:r>
                      <a:endParaRPr lang="en-US" sz="1600" b="1" dirty="0">
                        <a:effectLst/>
                        <a:latin typeface="Times New Roman"/>
                        <a:ea typeface="Times New Roman"/>
                      </a:endParaRPr>
                    </a:p>
                  </a:txBody>
                  <a:tcPr marL="65116" marR="65116" marT="0" marB="0">
                    <a:lnL>
                      <a:noFill/>
                    </a:lnL>
                    <a:lnR>
                      <a:noFill/>
                    </a:lnR>
                    <a:lnT>
                      <a:noFill/>
                    </a:lnT>
                    <a:lnB>
                      <a:noFill/>
                    </a:lnB>
                  </a:tcPr>
                </a:tc>
                <a:tc>
                  <a:txBody>
                    <a:bodyPr/>
                    <a:lstStyle/>
                    <a:p>
                      <a:pPr algn="justLow" rtl="1">
                        <a:lnSpc>
                          <a:spcPct val="115000"/>
                        </a:lnSpc>
                        <a:spcAft>
                          <a:spcPts val="0"/>
                        </a:spcAft>
                      </a:pPr>
                      <a:r>
                        <a:rPr lang="ar-SA" sz="2800" b="1" dirty="0">
                          <a:effectLst/>
                          <a:latin typeface="Times New Roman"/>
                          <a:ea typeface="Times New Roman"/>
                          <a:cs typeface="Lotus Linotype"/>
                        </a:rPr>
                        <a:t>وَصْلًا وَوَقْفًا بَعْدَ مَدٍّ طُوِّلَا</a:t>
                      </a:r>
                      <a:br>
                        <a:rPr lang="ar-SA" sz="2800" b="1" dirty="0">
                          <a:effectLst/>
                          <a:latin typeface="Times New Roman"/>
                          <a:ea typeface="Times New Roman"/>
                          <a:cs typeface="Lotus Linotype"/>
                        </a:rPr>
                      </a:br>
                      <a:endParaRPr lang="en-US" sz="1600" b="1" dirty="0">
                        <a:effectLst/>
                        <a:latin typeface="Times New Roman"/>
                        <a:ea typeface="Times New Roman"/>
                      </a:endParaRPr>
                    </a:p>
                  </a:txBody>
                  <a:tcPr marL="65116" marR="65116" marT="0" marB="0">
                    <a:lnL>
                      <a:noFill/>
                    </a:lnL>
                    <a:lnR>
                      <a:noFill/>
                    </a:lnR>
                    <a:lnT>
                      <a:noFill/>
                    </a:lnT>
                    <a:lnB>
                      <a:noFill/>
                    </a:lnB>
                  </a:tcPr>
                </a:tc>
              </a:tr>
            </a:tbl>
          </a:graphicData>
        </a:graphic>
      </p:graphicFrame>
      <p:sp>
        <p:nvSpPr>
          <p:cNvPr id="3" name="مربع نص 2"/>
          <p:cNvSpPr txBox="1"/>
          <p:nvPr/>
        </p:nvSpPr>
        <p:spPr>
          <a:xfrm>
            <a:off x="130842" y="5052153"/>
            <a:ext cx="9036495" cy="1815882"/>
          </a:xfrm>
          <a:prstGeom prst="rect">
            <a:avLst/>
          </a:prstGeom>
          <a:noFill/>
        </p:spPr>
        <p:txBody>
          <a:bodyPr wrap="square" rtlCol="1">
            <a:spAutoFit/>
          </a:bodyPr>
          <a:lstStyle/>
          <a:p>
            <a:r>
              <a:rPr lang="ar-KW" sz="2800" dirty="0">
                <a:solidFill>
                  <a:srgbClr val="FFFF00"/>
                </a:solidFill>
              </a:rPr>
              <a:t>للمد</a:t>
            </a:r>
            <a:r>
              <a:rPr lang="ar-KW" sz="2800" dirty="0" smtClean="0"/>
              <a:t>: خبر مقدم والمبتدأ أحكام</a:t>
            </a:r>
          </a:p>
          <a:p>
            <a:r>
              <a:rPr lang="ar-KW" sz="2800" dirty="0">
                <a:solidFill>
                  <a:srgbClr val="FFFF00"/>
                </a:solidFill>
              </a:rPr>
              <a:t>تدوم</a:t>
            </a:r>
            <a:r>
              <a:rPr lang="ar-KW" sz="2800" dirty="0" smtClean="0"/>
              <a:t>، </a:t>
            </a:r>
            <a:r>
              <a:rPr lang="ar-KW" sz="2800" dirty="0">
                <a:solidFill>
                  <a:srgbClr val="FFFF00"/>
                </a:solidFill>
              </a:rPr>
              <a:t>اللزوم</a:t>
            </a:r>
            <a:r>
              <a:rPr lang="ar-KW" sz="2800" dirty="0" smtClean="0"/>
              <a:t>   علة عروضية باجتماع الساكنين في الرجز وفيه التذييل المذكور سابقا وإن قرئ بالضم ففيه الترفيل وهو زيادة سبب خفيف وهو شاذ في الرجز خصوصا غير المجزوء منه ( التام والمشطور والمنهوك ) لأنه لا يطرد إلا في مجزوء الكامل.</a:t>
            </a:r>
          </a:p>
        </p:txBody>
      </p:sp>
    </p:spTree>
    <p:extLst>
      <p:ext uri="{BB962C8B-B14F-4D97-AF65-F5344CB8AC3E}">
        <p14:creationId xmlns="" xmlns:p14="http://schemas.microsoft.com/office/powerpoint/2010/main" val="1472707776"/>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0" y="116632"/>
            <a:ext cx="9143999" cy="6741368"/>
          </a:xfrm>
        </p:spPr>
        <p:txBody>
          <a:bodyPr>
            <a:normAutofit/>
          </a:bodyPr>
          <a:lstStyle/>
          <a:p>
            <a:r>
              <a:rPr lang="ar-KW" sz="3600" dirty="0">
                <a:solidFill>
                  <a:srgbClr val="FFFF00"/>
                </a:solidFill>
              </a:rPr>
              <a:t>بمتصل</a:t>
            </a:r>
            <a:r>
              <a:rPr lang="ar-KW" sz="3600" dirty="0"/>
              <a:t> بتسكين اللام للوزن والأصل جرها بالباء</a:t>
            </a:r>
          </a:p>
          <a:p>
            <a:r>
              <a:rPr lang="ar-KW" sz="3600" dirty="0">
                <a:solidFill>
                  <a:srgbClr val="FFFF00"/>
                </a:solidFill>
              </a:rPr>
              <a:t>وقفا: </a:t>
            </a:r>
            <a:r>
              <a:rPr lang="ar-KW" sz="3600" dirty="0" smtClean="0"/>
              <a:t>ويخرج عروض </a:t>
            </a:r>
            <a:r>
              <a:rPr lang="ar-KW" sz="3600" dirty="0"/>
              <a:t>السكون في الوصل كإدغام السوسي في </a:t>
            </a:r>
            <a:r>
              <a:rPr lang="ar-KW" sz="3600" dirty="0" smtClean="0"/>
              <a:t>       ( </a:t>
            </a:r>
            <a:r>
              <a:rPr lang="ar-KW" sz="3600" dirty="0"/>
              <a:t>قال رب ) </a:t>
            </a:r>
            <a:r>
              <a:rPr lang="ar-KW" sz="3600" dirty="0" smtClean="0"/>
              <a:t>ومن الممكن إلحاقه بالساكن للوقف لكونهما عارضين.</a:t>
            </a:r>
          </a:p>
          <a:p>
            <a:r>
              <a:rPr lang="ar-KW" sz="3600" dirty="0">
                <a:solidFill>
                  <a:srgbClr val="FFFF00"/>
                </a:solidFill>
              </a:rPr>
              <a:t>أو</a:t>
            </a:r>
            <a:r>
              <a:rPr lang="ar-KW" sz="3600" dirty="0" smtClean="0"/>
              <a:t>: عطفا على الجائز </a:t>
            </a:r>
          </a:p>
          <a:p>
            <a:r>
              <a:rPr lang="ar-KW" sz="3600" dirty="0">
                <a:solidFill>
                  <a:srgbClr val="FFFF00"/>
                </a:solidFill>
              </a:rPr>
              <a:t>بدل</a:t>
            </a:r>
            <a:r>
              <a:rPr lang="ar-KW" sz="3600" dirty="0" smtClean="0"/>
              <a:t>: بإسكان اللام للوزن أو فتح الدال وتنوين اللام بالضم </a:t>
            </a:r>
          </a:p>
          <a:p>
            <a:r>
              <a:rPr lang="ar-KW" sz="3600" dirty="0" smtClean="0">
                <a:solidFill>
                  <a:srgbClr val="FFFF00"/>
                </a:solidFill>
              </a:rPr>
              <a:t>أصّلا</a:t>
            </a:r>
            <a:r>
              <a:rPr lang="ar-KW" sz="3600" dirty="0" smtClean="0"/>
              <a:t>: ليخرج السكون العارض للوقف أو الإدغام</a:t>
            </a:r>
            <a:endParaRPr lang="ar-SA" sz="3600" dirty="0"/>
          </a:p>
          <a:p>
            <a:pPr marL="0" indent="0">
              <a:buNone/>
            </a:pPr>
            <a:endParaRPr lang="ar-SA" sz="3600" dirty="0"/>
          </a:p>
        </p:txBody>
      </p:sp>
      <p:pic>
        <p:nvPicPr>
          <p:cNvPr id="102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149680" cy="127873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323720343"/>
      </p:ext>
    </p:extLst>
  </p:cSld>
  <p:clrMapOvr>
    <a:masterClrMapping/>
  </p:clrMapOvr>
  <mc:AlternateContent xmlns:mc="http://schemas.openxmlformats.org/markup-compatibility/2006">
    <mc:Choice xmlns="" xmlns:p14="http://schemas.microsoft.com/office/powerpoint/2010/main" Requires="p14">
      <p:transition spd="slow" p14:dur="2000">
        <p14:ferris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lstStyle/>
          <a:p>
            <a:endParaRPr lang="ar-SA" dirty="0"/>
          </a:p>
        </p:txBody>
      </p:sp>
      <p:pic>
        <p:nvPicPr>
          <p:cNvPr id="4098" name="Picture 2" descr="D:\أبو محمد مصطفى أبورية\دورة تحفة الأطفال\صور الدورة\New folder\صورة2.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77" y="283"/>
            <a:ext cx="9143245" cy="685743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706822477"/>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dirty="0"/>
          </a:p>
        </p:txBody>
      </p:sp>
      <p:sp>
        <p:nvSpPr>
          <p:cNvPr id="3" name="عنصر نائب للمحتوى 2"/>
          <p:cNvSpPr>
            <a:spLocks noGrp="1"/>
          </p:cNvSpPr>
          <p:nvPr>
            <p:ph idx="1"/>
          </p:nvPr>
        </p:nvSpPr>
        <p:spPr/>
        <p:txBody>
          <a:bodyPr/>
          <a:lstStyle/>
          <a:p>
            <a:endParaRPr lang="ar-SA" dirty="0"/>
          </a:p>
        </p:txBody>
      </p:sp>
      <p:pic>
        <p:nvPicPr>
          <p:cNvPr id="5122" name="Picture 2" descr="D:\أبو محمد مصطفى أبورية\دورة تحفة الأطفال\صور الدورة\New folder\صورة3.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71" y="28241"/>
            <a:ext cx="9142858" cy="685714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007772553"/>
      </p:ext>
    </p:extLst>
  </p:cSld>
  <p:clrMapOvr>
    <a:masterClrMapping/>
  </p:clrMapOvr>
  <mc:AlternateContent xmlns:mc="http://schemas.openxmlformats.org/markup-compatibility/2006">
    <mc:Choice xmlns=""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dirty="0"/>
          </a:p>
        </p:txBody>
      </p:sp>
      <p:sp>
        <p:nvSpPr>
          <p:cNvPr id="3" name="عنصر نائب للمحتوى 2"/>
          <p:cNvSpPr>
            <a:spLocks noGrp="1"/>
          </p:cNvSpPr>
          <p:nvPr>
            <p:ph idx="1"/>
          </p:nvPr>
        </p:nvSpPr>
        <p:spPr/>
        <p:txBody>
          <a:bodyPr/>
          <a:lstStyle/>
          <a:p>
            <a:endParaRPr lang="ar-SA" dirty="0"/>
          </a:p>
        </p:txBody>
      </p:sp>
      <p:pic>
        <p:nvPicPr>
          <p:cNvPr id="6146" name="Picture 2" descr="D:\أبو محمد مصطفى أبورية\دورة تحفة الأطفال\صور الدورة\New folder\صورة4.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77" y="283"/>
            <a:ext cx="9143245" cy="685743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161813310"/>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solidFill>
            <a:schemeClr val="bg2"/>
          </a:solidFill>
        </p:spPr>
        <p:txBody>
          <a:bodyPr/>
          <a:lstStyle/>
          <a:p>
            <a:pPr algn="ctr"/>
            <a:r>
              <a:rPr lang="ar-KW" sz="6000" dirty="0" smtClean="0">
                <a:latin typeface="Lotus Linotype" pitchFamily="2" charset="-78"/>
                <a:cs typeface="Lotus Linotype" pitchFamily="2" charset="-78"/>
              </a:rPr>
              <a:t>ترجمة الناظم رحمه الله</a:t>
            </a:r>
            <a:endParaRPr lang="ar-SA" sz="6000" dirty="0">
              <a:latin typeface="Lotus Linotype" pitchFamily="2" charset="-78"/>
              <a:cs typeface="Lotus Linotype" pitchFamily="2" charset="-78"/>
            </a:endParaRPr>
          </a:p>
        </p:txBody>
      </p:sp>
      <p:sp>
        <p:nvSpPr>
          <p:cNvPr id="3" name="عنصر نائب للمحتوى 2"/>
          <p:cNvSpPr>
            <a:spLocks noGrp="1"/>
          </p:cNvSpPr>
          <p:nvPr>
            <p:ph idx="1"/>
          </p:nvPr>
        </p:nvSpPr>
        <p:spPr>
          <a:xfrm>
            <a:off x="0" y="1700808"/>
            <a:ext cx="9144000" cy="5157192"/>
          </a:xfrm>
          <a:solidFill>
            <a:schemeClr val="accent1"/>
          </a:solidFill>
        </p:spPr>
        <p:txBody>
          <a:bodyPr>
            <a:noAutofit/>
          </a:bodyPr>
          <a:lstStyle/>
          <a:p>
            <a:r>
              <a:rPr lang="ar-KW" sz="4000" dirty="0" smtClean="0">
                <a:solidFill>
                  <a:srgbClr val="FFFF00"/>
                </a:solidFill>
                <a:latin typeface="Lotus Linotype" pitchFamily="2" charset="-78"/>
                <a:cs typeface="Lotus Linotype" pitchFamily="2" charset="-78"/>
              </a:rPr>
              <a:t>هو سليمان بن حسين بن محمد بن شلبي الجمزوري الشهير بالأفندي ولد بجمزور (قرية من قرى مصر)في ربيع الأول عام ألف ومائة وبضعة وستين (1160هـ)تلقى مبادئ العلم ببلده ثم رحل إلى العلامة على بن عمر الميهي الكبير (م 1204) وتلقى عليه القراءات ودقائق التجويد كان حيا عام 1227 هـ </a:t>
            </a:r>
          </a:p>
          <a:p>
            <a:pPr marL="0" indent="0">
              <a:buNone/>
            </a:pPr>
            <a:endParaRPr lang="ar-SA" sz="4000" dirty="0">
              <a:solidFill>
                <a:srgbClr val="FFFF00"/>
              </a:solidFill>
              <a:latin typeface="Lotus Linotype" pitchFamily="2" charset="-78"/>
              <a:cs typeface="Lotus Linotype" pitchFamily="2" charset="-78"/>
            </a:endParaRPr>
          </a:p>
        </p:txBody>
      </p:sp>
    </p:spTree>
    <p:extLst>
      <p:ext uri="{BB962C8B-B14F-4D97-AF65-F5344CB8AC3E}">
        <p14:creationId xmlns="" xmlns:p14="http://schemas.microsoft.com/office/powerpoint/2010/main" val="3745317056"/>
      </p:ext>
    </p:extLst>
  </p:cSld>
  <p:clrMapOvr>
    <a:masterClrMapping/>
  </p:clrMapOvr>
  <mc:AlternateContent xmlns:mc="http://schemas.openxmlformats.org/markup-compatibility/2006">
    <mc:Choice xmlns=""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Effect transition="in" filter="randombar(horizontal)">
                                      <p:cBhvr>
                                        <p:cTn id="13" dur="500"/>
                                        <p:tgtEl>
                                          <p:spTgt spid="3">
                                            <p:bg/>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كائن 3"/>
          <p:cNvGraphicFramePr>
            <a:graphicFrameLocks noChangeAspect="1"/>
          </p:cNvGraphicFramePr>
          <p:nvPr/>
        </p:nvGraphicFramePr>
        <p:xfrm>
          <a:off x="0" y="0"/>
          <a:ext cx="9144000" cy="6858000"/>
        </p:xfrm>
        <a:graphic>
          <a:graphicData uri="http://schemas.openxmlformats.org/presentationml/2006/ole">
            <p:oleObj spid="_x0000_s23595" name="Image" r:id="rId3" imgW="13003175" imgH="9752381" progId="">
              <p:embed/>
            </p:oleObj>
          </a:graphicData>
        </a:graphic>
      </p:graphicFrame>
    </p:spTree>
    <p:extLst>
      <p:ext uri="{BB962C8B-B14F-4D97-AF65-F5344CB8AC3E}">
        <p14:creationId xmlns="" xmlns:p14="http://schemas.microsoft.com/office/powerpoint/2010/main" val="2103211776"/>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كائن 3"/>
          <p:cNvGraphicFramePr>
            <a:graphicFrameLocks noChangeAspect="1"/>
          </p:cNvGraphicFramePr>
          <p:nvPr/>
        </p:nvGraphicFramePr>
        <p:xfrm>
          <a:off x="0" y="0"/>
          <a:ext cx="9144000" cy="6858000"/>
        </p:xfrm>
        <a:graphic>
          <a:graphicData uri="http://schemas.openxmlformats.org/presentationml/2006/ole">
            <p:oleObj spid="_x0000_s24618" name="Image" r:id="rId3" imgW="13003175" imgH="9752381" progId="">
              <p:embed/>
            </p:oleObj>
          </a:graphicData>
        </a:graphic>
      </p:graphicFrame>
    </p:spTree>
    <p:extLst>
      <p:ext uri="{BB962C8B-B14F-4D97-AF65-F5344CB8AC3E}">
        <p14:creationId xmlns="" xmlns:p14="http://schemas.microsoft.com/office/powerpoint/2010/main" val="298598215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كائن 3"/>
          <p:cNvGraphicFramePr>
            <a:graphicFrameLocks noChangeAspect="1"/>
          </p:cNvGraphicFramePr>
          <p:nvPr/>
        </p:nvGraphicFramePr>
        <p:xfrm>
          <a:off x="0" y="0"/>
          <a:ext cx="9144000" cy="6858000"/>
        </p:xfrm>
        <a:graphic>
          <a:graphicData uri="http://schemas.openxmlformats.org/presentationml/2006/ole">
            <p:oleObj spid="_x0000_s25641" name="Image" r:id="rId3" imgW="13003175" imgH="9752381" progId="">
              <p:embed/>
            </p:oleObj>
          </a:graphicData>
        </a:graphic>
      </p:graphicFrame>
    </p:spTree>
    <p:extLst>
      <p:ext uri="{BB962C8B-B14F-4D97-AF65-F5344CB8AC3E}">
        <p14:creationId xmlns="" xmlns:p14="http://schemas.microsoft.com/office/powerpoint/2010/main" val="110422022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15156"/>
            <a:ext cx="9144000" cy="924475"/>
          </a:xfrm>
        </p:spPr>
        <p:style>
          <a:lnRef idx="1">
            <a:schemeClr val="accent2"/>
          </a:lnRef>
          <a:fillRef idx="2">
            <a:schemeClr val="accent2"/>
          </a:fillRef>
          <a:effectRef idx="1">
            <a:schemeClr val="accent2"/>
          </a:effectRef>
          <a:fontRef idx="minor">
            <a:schemeClr val="dk1"/>
          </a:fontRef>
        </p:style>
        <p:txBody>
          <a:bodyPr/>
          <a:lstStyle/>
          <a:p>
            <a:pPr algn="ctr"/>
            <a:r>
              <a:rPr lang="ar-KW" sz="4400" dirty="0" smtClean="0">
                <a:latin typeface="+mn-lt"/>
                <a:cs typeface="+mj-cs"/>
              </a:rPr>
              <a:t>باب أحكام المد</a:t>
            </a:r>
            <a:endParaRPr lang="ar-SA" sz="4400" dirty="0">
              <a:latin typeface="+mn-lt"/>
              <a:cs typeface="+mj-cs"/>
            </a:endParaRPr>
          </a:p>
        </p:txBody>
      </p:sp>
      <p:graphicFrame>
        <p:nvGraphicFramePr>
          <p:cNvPr id="6" name="عنصر نائب للمحتوى 5"/>
          <p:cNvGraphicFramePr>
            <a:graphicFrameLocks noGrp="1"/>
          </p:cNvGraphicFramePr>
          <p:nvPr>
            <p:ph idx="1"/>
            <p:extLst>
              <p:ext uri="{D42A27DB-BD31-4B8C-83A1-F6EECF244321}">
                <p14:modId xmlns="" xmlns:p14="http://schemas.microsoft.com/office/powerpoint/2010/main" val="744419935"/>
              </p:ext>
            </p:extLst>
          </p:nvPr>
        </p:nvGraphicFramePr>
        <p:xfrm>
          <a:off x="0" y="908050"/>
          <a:ext cx="9144000" cy="5949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146439368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6" grpId="0">
        <p:bldAsOne/>
      </p:bldGraphic>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1"/>
            <a:ext cx="9144000" cy="836712"/>
          </a:xfrm>
          <a:solidFill>
            <a:schemeClr val="tx2">
              <a:lumMod val="75000"/>
            </a:schemeClr>
          </a:solidFill>
        </p:spPr>
        <p:txBody>
          <a:bodyPr/>
          <a:lstStyle/>
          <a:p>
            <a:pPr algn="ctr"/>
            <a:r>
              <a:rPr lang="ar-KW" sz="4000" dirty="0" smtClean="0">
                <a:cs typeface="+mj-cs"/>
              </a:rPr>
              <a:t>المدود من حيث القوة والضعف</a:t>
            </a:r>
            <a:endParaRPr lang="ar-SA" sz="4000" dirty="0">
              <a:cs typeface="+mj-cs"/>
            </a:endParaRPr>
          </a:p>
        </p:txBody>
      </p:sp>
      <p:sp>
        <p:nvSpPr>
          <p:cNvPr id="3" name="عنصر نائب للمحتوى 2"/>
          <p:cNvSpPr>
            <a:spLocks noGrp="1"/>
          </p:cNvSpPr>
          <p:nvPr>
            <p:ph idx="1"/>
          </p:nvPr>
        </p:nvSpPr>
        <p:spPr>
          <a:xfrm>
            <a:off x="0" y="908720"/>
            <a:ext cx="9036496" cy="5949280"/>
          </a:xfrm>
        </p:spPr>
        <p:txBody>
          <a:bodyPr>
            <a:normAutofit/>
          </a:bodyPr>
          <a:lstStyle/>
          <a:p>
            <a:r>
              <a:rPr lang="ar-KW" sz="3600" dirty="0" smtClean="0">
                <a:solidFill>
                  <a:srgbClr val="FFFF00"/>
                </a:solidFill>
              </a:rPr>
              <a:t>أقوي المدود لازم فما اتصل ** فعارض فذو انفصال فبدل</a:t>
            </a:r>
          </a:p>
          <a:p>
            <a:r>
              <a:rPr lang="ar-KW" sz="4000" dirty="0">
                <a:solidFill>
                  <a:srgbClr val="FFFF00"/>
                </a:solidFill>
              </a:rPr>
              <a:t> </a:t>
            </a:r>
            <a:r>
              <a:rPr lang="ar-KW" sz="3600" dirty="0" smtClean="0">
                <a:solidFill>
                  <a:schemeClr val="accent3">
                    <a:lumMod val="60000"/>
                    <a:lumOff val="40000"/>
                  </a:schemeClr>
                </a:solidFill>
              </a:rPr>
              <a:t>مثل قول الله تعالى ( رأى أيديهم ، وجاءو أباهم ، ءآمين البيت الحرام ) </a:t>
            </a:r>
          </a:p>
          <a:p>
            <a:r>
              <a:rPr lang="ar-KW" sz="3600" dirty="0">
                <a:solidFill>
                  <a:schemeClr val="accent3">
                    <a:lumMod val="60000"/>
                    <a:lumOff val="40000"/>
                  </a:schemeClr>
                </a:solidFill>
              </a:rPr>
              <a:t> </a:t>
            </a:r>
            <a:r>
              <a:rPr lang="ar-KW" sz="3600" dirty="0" smtClean="0">
                <a:solidFill>
                  <a:schemeClr val="accent3">
                    <a:lumMod val="60000"/>
                    <a:lumOff val="40000"/>
                  </a:schemeClr>
                </a:solidFill>
              </a:rPr>
              <a:t>لم يقع مد لازم مع الياء في القرآن الكريم.</a:t>
            </a:r>
          </a:p>
          <a:p>
            <a:r>
              <a:rPr lang="ar-KW" sz="3600" dirty="0">
                <a:solidFill>
                  <a:srgbClr val="002060"/>
                </a:solidFill>
              </a:rPr>
              <a:t> </a:t>
            </a:r>
            <a:r>
              <a:rPr lang="ar-KW" sz="3600" dirty="0" smtClean="0">
                <a:solidFill>
                  <a:srgbClr val="002060"/>
                </a:solidFill>
              </a:rPr>
              <a:t>سمي اللازم لازما </a:t>
            </a:r>
            <a:r>
              <a:rPr lang="ar-KW" sz="3600" dirty="0" smtClean="0">
                <a:solidFill>
                  <a:srgbClr val="FFC000"/>
                </a:solidFill>
              </a:rPr>
              <a:t>للزوم مده </a:t>
            </a:r>
            <a:r>
              <a:rPr lang="ar-KW" sz="3600" dirty="0" smtClean="0">
                <a:solidFill>
                  <a:srgbClr val="002060"/>
                </a:solidFill>
              </a:rPr>
              <a:t>أو </a:t>
            </a:r>
            <a:r>
              <a:rPr lang="ar-KW" sz="3600" dirty="0" smtClean="0">
                <a:solidFill>
                  <a:schemeClr val="accent3">
                    <a:lumMod val="40000"/>
                    <a:lumOff val="60000"/>
                  </a:schemeClr>
                </a:solidFill>
              </a:rPr>
              <a:t>للزوم سببه </a:t>
            </a:r>
            <a:r>
              <a:rPr lang="ar-KW" sz="3600" dirty="0" smtClean="0">
                <a:solidFill>
                  <a:srgbClr val="002060"/>
                </a:solidFill>
              </a:rPr>
              <a:t>أو </a:t>
            </a:r>
            <a:r>
              <a:rPr lang="ar-KW" sz="3600" dirty="0" smtClean="0">
                <a:solidFill>
                  <a:schemeClr val="accent6">
                    <a:lumMod val="75000"/>
                  </a:schemeClr>
                </a:solidFill>
              </a:rPr>
              <a:t>للزومه كل قارئ</a:t>
            </a:r>
            <a:r>
              <a:rPr lang="en-US" sz="3600" dirty="0" smtClean="0">
                <a:solidFill>
                  <a:schemeClr val="accent6">
                    <a:lumMod val="75000"/>
                  </a:schemeClr>
                </a:solidFill>
              </a:rPr>
              <a:t> </a:t>
            </a:r>
            <a:r>
              <a:rPr lang="ar-EG" sz="3600" dirty="0">
                <a:solidFill>
                  <a:srgbClr val="002060"/>
                </a:solidFill>
              </a:rPr>
              <a:t>أو </a:t>
            </a:r>
            <a:r>
              <a:rPr lang="ar-EG" sz="3600" dirty="0">
                <a:solidFill>
                  <a:schemeClr val="accent5">
                    <a:lumMod val="20000"/>
                    <a:lumOff val="80000"/>
                  </a:schemeClr>
                </a:solidFill>
              </a:rPr>
              <a:t>للزومه حالة </a:t>
            </a:r>
            <a:r>
              <a:rPr lang="ar-EG" sz="3600" dirty="0" smtClean="0">
                <a:solidFill>
                  <a:schemeClr val="accent5">
                    <a:lumMod val="20000"/>
                    <a:lumOff val="80000"/>
                  </a:schemeClr>
                </a:solidFill>
              </a:rPr>
              <a:t>واحدة</a:t>
            </a:r>
          </a:p>
          <a:p>
            <a:pPr marL="0" indent="0">
              <a:buNone/>
            </a:pPr>
            <a:endParaRPr lang="ar-KW" sz="3600" dirty="0">
              <a:solidFill>
                <a:srgbClr val="FFFF00"/>
              </a:solidFill>
            </a:endParaRPr>
          </a:p>
        </p:txBody>
      </p:sp>
    </p:spTree>
    <p:extLst>
      <p:ext uri="{BB962C8B-B14F-4D97-AF65-F5344CB8AC3E}">
        <p14:creationId xmlns="" xmlns:p14="http://schemas.microsoft.com/office/powerpoint/2010/main" val="2678521741"/>
      </p:ext>
    </p:extLst>
  </p:cSld>
  <p:clrMapOvr>
    <a:masterClrMapping/>
  </p:clrMapOvr>
  <mc:AlternateContent xmlns:mc="http://schemas.openxmlformats.org/markup-compatibility/2006">
    <mc:Choice xmlns=""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additive="base">
                                        <p:cTn id="3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شريحة4"/>
          <p:cNvPicPr>
            <a:picLocks noGrp="1" noChangeAspect="1" noChangeArrowheads="1"/>
          </p:cNvPicPr>
          <p:nvPr>
            <p:ph/>
          </p:nvPr>
        </p:nvPicPr>
        <p:blipFill>
          <a:blip r:embed="rId2">
            <a:extLst>
              <a:ext uri="{28A0092B-C50C-407E-A947-70E740481C1C}">
                <a14:useLocalDpi xmlns="" xmlns:a14="http://schemas.microsoft.com/office/drawing/2010/main" val="0"/>
              </a:ext>
            </a:extLst>
          </a:blip>
          <a:srcRect/>
          <a:stretch>
            <a:fillRect/>
          </a:stretch>
        </p:blipFill>
        <p:spPr>
          <a:xfrm>
            <a:off x="0" y="0"/>
            <a:ext cx="9144000" cy="68580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1639666483"/>
      </p:ext>
    </p:extLst>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504" y="0"/>
            <a:ext cx="9144000" cy="924475"/>
          </a:xfrm>
          <a:solidFill>
            <a:schemeClr val="tx2">
              <a:lumMod val="25000"/>
            </a:schemeClr>
          </a:solidFill>
        </p:spPr>
        <p:txBody>
          <a:bodyPr/>
          <a:lstStyle/>
          <a:p>
            <a:pPr algn="ctr"/>
            <a:r>
              <a:rPr lang="ar-EG" sz="4800" dirty="0" smtClean="0">
                <a:cs typeface="+mj-cs"/>
              </a:rPr>
              <a:t>علة المد اللازم وشرطه</a:t>
            </a:r>
            <a:endParaRPr lang="ar-EG" sz="4800" dirty="0">
              <a:cs typeface="+mj-cs"/>
            </a:endParaRPr>
          </a:p>
        </p:txBody>
      </p:sp>
      <p:sp>
        <p:nvSpPr>
          <p:cNvPr id="5" name="مستطيل 4"/>
          <p:cNvSpPr/>
          <p:nvPr/>
        </p:nvSpPr>
        <p:spPr>
          <a:xfrm>
            <a:off x="0" y="1412776"/>
            <a:ext cx="9144000" cy="5044458"/>
          </a:xfrm>
          <a:prstGeom prst="rect">
            <a:avLst/>
          </a:prstGeom>
        </p:spPr>
        <p:txBody>
          <a:bodyPr wrap="square">
            <a:spAutoFit/>
          </a:bodyPr>
          <a:lstStyle/>
          <a:p>
            <a:pPr marL="342900" lvl="0" indent="-342900" defTabSz="457200">
              <a:spcBef>
                <a:spcPct val="20000"/>
              </a:spcBef>
              <a:spcAft>
                <a:spcPts val="600"/>
              </a:spcAft>
              <a:buClr>
                <a:srgbClr val="EEECE1"/>
              </a:buClr>
              <a:buFont typeface="Wingdings 2" charset="2"/>
              <a:buChar char=""/>
            </a:pPr>
            <a:r>
              <a:rPr lang="ar-EG" sz="4400" dirty="0">
                <a:solidFill>
                  <a:schemeClr val="bg2">
                    <a:lumMod val="50000"/>
                  </a:schemeClr>
                </a:solidFill>
              </a:rPr>
              <a:t> علة المد اللازم عدم اجتماع ساكنين حالة الوصل فلما اجتمعا اضطرارا ثقل وجود ساكنين متتاليين فاتفق على لزوم مده رواية ودراية وجيء بالمد ليقوم مقام </a:t>
            </a:r>
            <a:r>
              <a:rPr lang="ar-EG" sz="4400" dirty="0" smtClean="0">
                <a:solidFill>
                  <a:schemeClr val="bg2">
                    <a:lumMod val="50000"/>
                  </a:schemeClr>
                </a:solidFill>
              </a:rPr>
              <a:t>الحركة</a:t>
            </a:r>
          </a:p>
          <a:p>
            <a:pPr marL="342900" lvl="0" indent="-342900" defTabSz="457200">
              <a:spcBef>
                <a:spcPct val="20000"/>
              </a:spcBef>
              <a:spcAft>
                <a:spcPts val="600"/>
              </a:spcAft>
              <a:buClr>
                <a:srgbClr val="EEECE1"/>
              </a:buClr>
              <a:buFont typeface="Wingdings 2" charset="2"/>
              <a:buChar char=""/>
            </a:pPr>
            <a:r>
              <a:rPr lang="ar-EG" sz="4400" dirty="0" smtClean="0">
                <a:solidFill>
                  <a:srgbClr val="FFFF00"/>
                </a:solidFill>
              </a:rPr>
              <a:t>يشترط للمد اللازم أن يكون من كلمة واحدة فإن كان في كلمتين حذف الساكن الأول لالتقاء الساكنين على الأصل نحو ( وقالوا اتخذ ، والمقيمي الصلاة )</a:t>
            </a:r>
          </a:p>
        </p:txBody>
      </p:sp>
    </p:spTree>
    <p:extLst>
      <p:ext uri="{BB962C8B-B14F-4D97-AF65-F5344CB8AC3E}">
        <p14:creationId xmlns="" xmlns:p14="http://schemas.microsoft.com/office/powerpoint/2010/main" val="291513880"/>
      </p:ext>
    </p:extLst>
  </p:cSld>
  <p:clrMapOvr>
    <a:masterClrMapping/>
  </p:clrMapOvr>
  <mc:AlternateContent xmlns:mc="http://schemas.openxmlformats.org/markup-compatibility/2006">
    <mc:Choice xmlns="" xmlns:p14="http://schemas.microsoft.com/office/powerpoint/2010/main" Requires="p14">
      <p:transition spd="slow" p14:dur="3400">
        <p14:reveal thruBlk="1"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 calcmode="lin" valueType="num">
                                      <p:cBhvr>
                                        <p:cTn id="22"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25401"/>
            <a:ext cx="9144000" cy="739304"/>
          </a:xfrm>
        </p:spPr>
        <p:style>
          <a:lnRef idx="2">
            <a:schemeClr val="accent2">
              <a:shade val="50000"/>
            </a:schemeClr>
          </a:lnRef>
          <a:fillRef idx="1">
            <a:schemeClr val="accent2"/>
          </a:fillRef>
          <a:effectRef idx="0">
            <a:schemeClr val="accent2"/>
          </a:effectRef>
          <a:fontRef idx="minor">
            <a:schemeClr val="lt1"/>
          </a:fontRef>
        </p:style>
        <p:txBody>
          <a:bodyPr/>
          <a:lstStyle/>
          <a:p>
            <a:pPr algn="ctr"/>
            <a:r>
              <a:rPr lang="ar-KW" sz="4000" dirty="0" smtClean="0">
                <a:latin typeface="Trebuchet MS" pitchFamily="34" charset="0"/>
                <a:cs typeface="+mj-cs"/>
              </a:rPr>
              <a:t>باب أقسام المد اللازم </a:t>
            </a:r>
            <a:endParaRPr lang="ar-SA" sz="4000" dirty="0">
              <a:latin typeface="Trebuchet MS" pitchFamily="34" charset="0"/>
              <a:cs typeface="+mj-cs"/>
            </a:endParaRPr>
          </a:p>
        </p:txBody>
      </p:sp>
      <p:graphicFrame>
        <p:nvGraphicFramePr>
          <p:cNvPr id="4" name="عنصر نائب للمحتوى 3"/>
          <p:cNvGraphicFramePr>
            <a:graphicFrameLocks noGrp="1"/>
          </p:cNvGraphicFramePr>
          <p:nvPr>
            <p:ph idx="1"/>
            <p:extLst>
              <p:ext uri="{D42A27DB-BD31-4B8C-83A1-F6EECF244321}">
                <p14:modId xmlns="" xmlns:p14="http://schemas.microsoft.com/office/powerpoint/2010/main" val="4124117864"/>
              </p:ext>
            </p:extLst>
          </p:nvPr>
        </p:nvGraphicFramePr>
        <p:xfrm>
          <a:off x="107504" y="764704"/>
          <a:ext cx="8712968" cy="4069421"/>
        </p:xfrm>
        <a:graphic>
          <a:graphicData uri="http://schemas.openxmlformats.org/drawingml/2006/table">
            <a:tbl>
              <a:tblPr rtl="1" firstRow="1" firstCol="1" lastRow="1" lastCol="1" bandRow="1" bandCol="1"/>
              <a:tblGrid>
                <a:gridCol w="4079123"/>
                <a:gridCol w="241719"/>
                <a:gridCol w="4392126"/>
              </a:tblGrid>
              <a:tr h="565470">
                <a:tc>
                  <a:txBody>
                    <a:bodyPr/>
                    <a:lstStyle/>
                    <a:p>
                      <a:pPr algn="justLow" rtl="1">
                        <a:lnSpc>
                          <a:spcPct val="115000"/>
                        </a:lnSpc>
                        <a:spcAft>
                          <a:spcPts val="0"/>
                        </a:spcAft>
                      </a:pPr>
                      <a:r>
                        <a:rPr lang="ar-SA" sz="2400" b="1" dirty="0">
                          <a:effectLst/>
                          <a:latin typeface="Times New Roman"/>
                          <a:ea typeface="Times New Roman"/>
                          <a:cs typeface="Lotus Linotype"/>
                        </a:rPr>
                        <a:t>أَقْسَامُ لَازِمٍ </a:t>
                      </a:r>
                      <a:r>
                        <a:rPr lang="ar-SA" sz="2400" b="1" dirty="0">
                          <a:solidFill>
                            <a:srgbClr val="FFFF00"/>
                          </a:solidFill>
                          <a:effectLst/>
                          <a:latin typeface="Times New Roman"/>
                          <a:ea typeface="Times New Roman"/>
                          <a:cs typeface="Lotus Linotype"/>
                        </a:rPr>
                        <a:t>لَدَيْهِـمْ</a:t>
                      </a:r>
                      <a:r>
                        <a:rPr lang="ar-SA" sz="2400" b="1" dirty="0">
                          <a:effectLst/>
                          <a:latin typeface="Times New Roman"/>
                          <a:ea typeface="Times New Roman"/>
                          <a:cs typeface="Lotus Linotype"/>
                        </a:rPr>
                        <a:t> أَرْبَعَهْ</a:t>
                      </a:r>
                      <a:br>
                        <a:rPr lang="ar-SA" sz="2400" b="1" dirty="0">
                          <a:effectLst/>
                          <a:latin typeface="Times New Roman"/>
                          <a:ea typeface="Times New Roman"/>
                          <a:cs typeface="Lotus Linotype"/>
                        </a:rPr>
                      </a:br>
                      <a:endParaRPr lang="en-US" sz="1600" dirty="0">
                        <a:effectLst/>
                        <a:latin typeface="Times New Roman"/>
                        <a:ea typeface="Times New Roman"/>
                      </a:endParaRPr>
                    </a:p>
                  </a:txBody>
                  <a:tcPr marL="68580" marR="68580" marT="0" marB="0">
                    <a:lnL>
                      <a:noFill/>
                    </a:lnL>
                    <a:lnR>
                      <a:noFill/>
                    </a:lnR>
                    <a:lnT>
                      <a:noFill/>
                    </a:lnT>
                    <a:lnB>
                      <a:noFill/>
                    </a:lnB>
                  </a:tcPr>
                </a:tc>
                <a:tc>
                  <a:txBody>
                    <a:bodyPr/>
                    <a:lstStyle/>
                    <a:p>
                      <a:pPr algn="justLow" rtl="1">
                        <a:lnSpc>
                          <a:spcPct val="115000"/>
                        </a:lnSpc>
                        <a:spcAft>
                          <a:spcPts val="0"/>
                        </a:spcAft>
                      </a:pPr>
                      <a:r>
                        <a:rPr lang="ar-SA" sz="2400" b="1" dirty="0">
                          <a:effectLst/>
                          <a:latin typeface="Times New Roman"/>
                          <a:ea typeface="Times New Roman"/>
                          <a:cs typeface="Lotus Linotype"/>
                        </a:rPr>
                        <a:t> </a:t>
                      </a:r>
                      <a:endParaRPr lang="en-US" sz="1600" dirty="0">
                        <a:effectLst/>
                        <a:latin typeface="Times New Roman"/>
                        <a:ea typeface="Times New Roman"/>
                      </a:endParaRPr>
                    </a:p>
                  </a:txBody>
                  <a:tcPr marL="68580" marR="68580" marT="0" marB="0">
                    <a:lnL>
                      <a:noFill/>
                    </a:lnL>
                    <a:lnR>
                      <a:noFill/>
                    </a:lnR>
                    <a:lnT>
                      <a:noFill/>
                    </a:lnT>
                    <a:lnB>
                      <a:noFill/>
                    </a:lnB>
                  </a:tcPr>
                </a:tc>
                <a:tc>
                  <a:txBody>
                    <a:bodyPr/>
                    <a:lstStyle/>
                    <a:p>
                      <a:pPr algn="justLow" rtl="1">
                        <a:lnSpc>
                          <a:spcPct val="115000"/>
                        </a:lnSpc>
                        <a:spcAft>
                          <a:spcPts val="0"/>
                        </a:spcAft>
                      </a:pPr>
                      <a:r>
                        <a:rPr lang="ar-SA" sz="2400" b="1" dirty="0">
                          <a:effectLst/>
                          <a:latin typeface="Times New Roman"/>
                          <a:ea typeface="Times New Roman"/>
                          <a:cs typeface="Lotus Linotype"/>
                        </a:rPr>
                        <a:t>وَتِلْكَ كِلْـمِـيٌّ وَحَرْفِـيٌّ مَعَهْ</a:t>
                      </a:r>
                      <a:br>
                        <a:rPr lang="ar-SA" sz="2400" b="1" dirty="0">
                          <a:effectLst/>
                          <a:latin typeface="Times New Roman"/>
                          <a:ea typeface="Times New Roman"/>
                          <a:cs typeface="Lotus Linotype"/>
                        </a:rPr>
                      </a:br>
                      <a:endParaRPr lang="en-US" sz="1600" dirty="0">
                        <a:effectLst/>
                        <a:latin typeface="Times New Roman"/>
                        <a:ea typeface="Times New Roman"/>
                      </a:endParaRPr>
                    </a:p>
                  </a:txBody>
                  <a:tcPr marL="68580" marR="68580" marT="0" marB="0">
                    <a:lnL>
                      <a:noFill/>
                    </a:lnL>
                    <a:lnR>
                      <a:noFill/>
                    </a:lnR>
                    <a:lnT>
                      <a:noFill/>
                    </a:lnT>
                    <a:lnB>
                      <a:noFill/>
                    </a:lnB>
                  </a:tcPr>
                </a:tc>
              </a:tr>
              <a:tr h="565470">
                <a:tc>
                  <a:txBody>
                    <a:bodyPr/>
                    <a:lstStyle/>
                    <a:p>
                      <a:pPr algn="justLow" rtl="1">
                        <a:lnSpc>
                          <a:spcPct val="115000"/>
                        </a:lnSpc>
                        <a:spcAft>
                          <a:spcPts val="0"/>
                        </a:spcAft>
                      </a:pPr>
                      <a:r>
                        <a:rPr lang="ar-SA" sz="2400" b="1" dirty="0">
                          <a:effectLst/>
                          <a:latin typeface="Times New Roman"/>
                          <a:ea typeface="Times New Roman"/>
                          <a:cs typeface="Lotus Linotype"/>
                        </a:rPr>
                        <a:t>كِلَاهُمَا مُخَفَّفٌ مُثَقَّلُ</a:t>
                      </a:r>
                      <a:br>
                        <a:rPr lang="ar-SA" sz="2400" b="1" dirty="0">
                          <a:effectLst/>
                          <a:latin typeface="Times New Roman"/>
                          <a:ea typeface="Times New Roman"/>
                          <a:cs typeface="Lotus Linotype"/>
                        </a:rPr>
                      </a:br>
                      <a:endParaRPr lang="en-US" sz="1600" dirty="0">
                        <a:effectLst/>
                        <a:latin typeface="Times New Roman"/>
                        <a:ea typeface="Times New Roman"/>
                      </a:endParaRPr>
                    </a:p>
                  </a:txBody>
                  <a:tcPr marL="68580" marR="68580" marT="0" marB="0">
                    <a:lnL>
                      <a:noFill/>
                    </a:lnL>
                    <a:lnR>
                      <a:noFill/>
                    </a:lnR>
                    <a:lnT>
                      <a:noFill/>
                    </a:lnT>
                    <a:lnB>
                      <a:noFill/>
                    </a:lnB>
                  </a:tcPr>
                </a:tc>
                <a:tc>
                  <a:txBody>
                    <a:bodyPr/>
                    <a:lstStyle/>
                    <a:p>
                      <a:pPr algn="justLow" rtl="1">
                        <a:lnSpc>
                          <a:spcPct val="115000"/>
                        </a:lnSpc>
                        <a:spcAft>
                          <a:spcPts val="0"/>
                        </a:spcAft>
                      </a:pPr>
                      <a:r>
                        <a:rPr lang="ar-SA" sz="2400" b="1" dirty="0">
                          <a:effectLst/>
                          <a:latin typeface="Times New Roman"/>
                          <a:ea typeface="Times New Roman"/>
                          <a:cs typeface="Lotus Linotype"/>
                        </a:rPr>
                        <a:t> </a:t>
                      </a:r>
                      <a:endParaRPr lang="en-US" sz="1600" dirty="0">
                        <a:effectLst/>
                        <a:latin typeface="Times New Roman"/>
                        <a:ea typeface="Times New Roman"/>
                      </a:endParaRPr>
                    </a:p>
                  </a:txBody>
                  <a:tcPr marL="68580" marR="68580" marT="0" marB="0">
                    <a:lnL>
                      <a:noFill/>
                    </a:lnL>
                    <a:lnR>
                      <a:noFill/>
                    </a:lnR>
                    <a:lnT>
                      <a:noFill/>
                    </a:lnT>
                    <a:lnB>
                      <a:noFill/>
                    </a:lnB>
                  </a:tcPr>
                </a:tc>
                <a:tc>
                  <a:txBody>
                    <a:bodyPr/>
                    <a:lstStyle/>
                    <a:p>
                      <a:pPr algn="justLow" rtl="1">
                        <a:lnSpc>
                          <a:spcPct val="115000"/>
                        </a:lnSpc>
                        <a:spcAft>
                          <a:spcPts val="0"/>
                        </a:spcAft>
                      </a:pPr>
                      <a:r>
                        <a:rPr lang="ar-SA" sz="2400" b="1" dirty="0">
                          <a:effectLst/>
                          <a:latin typeface="Times New Roman"/>
                          <a:ea typeface="Times New Roman"/>
                          <a:cs typeface="Lotus Linotype"/>
                        </a:rPr>
                        <a:t>فَهَذِهِ أَرْبَعَةٌ تُفَصَّلُ</a:t>
                      </a:r>
                      <a:br>
                        <a:rPr lang="ar-SA" sz="2400" b="1" dirty="0">
                          <a:effectLst/>
                          <a:latin typeface="Times New Roman"/>
                          <a:ea typeface="Times New Roman"/>
                          <a:cs typeface="Lotus Linotype"/>
                        </a:rPr>
                      </a:br>
                      <a:endParaRPr lang="en-US" sz="1600" dirty="0">
                        <a:effectLst/>
                        <a:latin typeface="Times New Roman"/>
                        <a:ea typeface="Times New Roman"/>
                      </a:endParaRPr>
                    </a:p>
                  </a:txBody>
                  <a:tcPr marL="68580" marR="68580" marT="0" marB="0">
                    <a:lnL>
                      <a:noFill/>
                    </a:lnL>
                    <a:lnR>
                      <a:noFill/>
                    </a:lnR>
                    <a:lnT>
                      <a:noFill/>
                    </a:lnT>
                    <a:lnB>
                      <a:noFill/>
                    </a:lnB>
                  </a:tcPr>
                </a:tc>
              </a:tr>
              <a:tr h="565470">
                <a:tc>
                  <a:txBody>
                    <a:bodyPr/>
                    <a:lstStyle/>
                    <a:p>
                      <a:pPr algn="justLow" rtl="1">
                        <a:lnSpc>
                          <a:spcPct val="115000"/>
                        </a:lnSpc>
                        <a:spcAft>
                          <a:spcPts val="0"/>
                        </a:spcAft>
                      </a:pPr>
                      <a:r>
                        <a:rPr lang="ar-SA" sz="2400" b="1" dirty="0">
                          <a:effectLst/>
                          <a:latin typeface="Times New Roman"/>
                          <a:ea typeface="Times New Roman"/>
                          <a:cs typeface="Lotus Linotype"/>
                        </a:rPr>
                        <a:t>فَإِنْ بِكِلْـمَةٍ سُكُونٌ اجْتَمَعْ</a:t>
                      </a:r>
                      <a:br>
                        <a:rPr lang="ar-SA" sz="2400" b="1" dirty="0">
                          <a:effectLst/>
                          <a:latin typeface="Times New Roman"/>
                          <a:ea typeface="Times New Roman"/>
                          <a:cs typeface="Lotus Linotype"/>
                        </a:rPr>
                      </a:br>
                      <a:endParaRPr lang="en-US" sz="1600" dirty="0">
                        <a:effectLst/>
                        <a:latin typeface="Times New Roman"/>
                        <a:ea typeface="Times New Roman"/>
                      </a:endParaRPr>
                    </a:p>
                  </a:txBody>
                  <a:tcPr marL="68580" marR="68580" marT="0" marB="0">
                    <a:lnL>
                      <a:noFill/>
                    </a:lnL>
                    <a:lnR>
                      <a:noFill/>
                    </a:lnR>
                    <a:lnT>
                      <a:noFill/>
                    </a:lnT>
                    <a:lnB>
                      <a:noFill/>
                    </a:lnB>
                  </a:tcPr>
                </a:tc>
                <a:tc>
                  <a:txBody>
                    <a:bodyPr/>
                    <a:lstStyle/>
                    <a:p>
                      <a:pPr algn="justLow" rtl="1">
                        <a:lnSpc>
                          <a:spcPct val="115000"/>
                        </a:lnSpc>
                        <a:spcAft>
                          <a:spcPts val="0"/>
                        </a:spcAft>
                      </a:pPr>
                      <a:r>
                        <a:rPr lang="ar-SA" sz="2400" b="1" dirty="0">
                          <a:effectLst/>
                          <a:latin typeface="Times New Roman"/>
                          <a:ea typeface="Times New Roman"/>
                          <a:cs typeface="Lotus Linotype"/>
                        </a:rPr>
                        <a:t> </a:t>
                      </a:r>
                      <a:endParaRPr lang="en-US" sz="1600" dirty="0">
                        <a:effectLst/>
                        <a:latin typeface="Times New Roman"/>
                        <a:ea typeface="Times New Roman"/>
                      </a:endParaRPr>
                    </a:p>
                  </a:txBody>
                  <a:tcPr marL="68580" marR="68580" marT="0" marB="0">
                    <a:lnL>
                      <a:noFill/>
                    </a:lnL>
                    <a:lnR>
                      <a:noFill/>
                    </a:lnR>
                    <a:lnT>
                      <a:noFill/>
                    </a:lnT>
                    <a:lnB>
                      <a:noFill/>
                    </a:lnB>
                  </a:tcPr>
                </a:tc>
                <a:tc>
                  <a:txBody>
                    <a:bodyPr/>
                    <a:lstStyle/>
                    <a:p>
                      <a:pPr algn="justLow" rtl="1">
                        <a:lnSpc>
                          <a:spcPct val="115000"/>
                        </a:lnSpc>
                        <a:spcAft>
                          <a:spcPts val="0"/>
                        </a:spcAft>
                      </a:pPr>
                      <a:r>
                        <a:rPr lang="ar-SA" sz="2400" b="1" dirty="0">
                          <a:effectLst/>
                          <a:latin typeface="Times New Roman"/>
                          <a:ea typeface="Times New Roman"/>
                          <a:cs typeface="Lotus Linotype"/>
                        </a:rPr>
                        <a:t>مَعْ حَرْفِ مَدٍّ فَهْوَ كِلْـمِـيٌّ وَقَعْ</a:t>
                      </a:r>
                      <a:br>
                        <a:rPr lang="ar-SA" sz="2400" b="1" dirty="0">
                          <a:effectLst/>
                          <a:latin typeface="Times New Roman"/>
                          <a:ea typeface="Times New Roman"/>
                          <a:cs typeface="Lotus Linotype"/>
                        </a:rPr>
                      </a:br>
                      <a:endParaRPr lang="en-US" sz="1600" dirty="0">
                        <a:effectLst/>
                        <a:latin typeface="Times New Roman"/>
                        <a:ea typeface="Times New Roman"/>
                      </a:endParaRPr>
                    </a:p>
                  </a:txBody>
                  <a:tcPr marL="68580" marR="68580" marT="0" marB="0">
                    <a:lnL>
                      <a:noFill/>
                    </a:lnL>
                    <a:lnR>
                      <a:noFill/>
                    </a:lnR>
                    <a:lnT>
                      <a:noFill/>
                    </a:lnT>
                    <a:lnB>
                      <a:noFill/>
                    </a:lnB>
                  </a:tcPr>
                </a:tc>
              </a:tr>
              <a:tr h="844637">
                <a:tc>
                  <a:txBody>
                    <a:bodyPr/>
                    <a:lstStyle/>
                    <a:p>
                      <a:pPr algn="justLow" rtl="1">
                        <a:lnSpc>
                          <a:spcPct val="115000"/>
                        </a:lnSpc>
                        <a:spcAft>
                          <a:spcPts val="0"/>
                        </a:spcAft>
                      </a:pPr>
                      <a:r>
                        <a:rPr lang="ar-SA" sz="2400" b="1" dirty="0">
                          <a:effectLst/>
                          <a:latin typeface="Times New Roman"/>
                          <a:ea typeface="Times New Roman"/>
                          <a:cs typeface="Lotus Linotype"/>
                        </a:rPr>
                        <a:t>أَوْ فِي ثُلَاثِيِّ الْـحُرُوفِ </a:t>
                      </a:r>
                      <a:r>
                        <a:rPr lang="ar-SA" sz="2400" b="1" dirty="0" smtClean="0">
                          <a:solidFill>
                            <a:srgbClr val="FFFF00"/>
                          </a:solidFill>
                          <a:effectLst/>
                          <a:latin typeface="Times New Roman"/>
                          <a:ea typeface="Times New Roman"/>
                          <a:cs typeface="Lotus Linotype"/>
                        </a:rPr>
                        <a:t>وُجِدَا</a:t>
                      </a:r>
                      <a:r>
                        <a:rPr lang="ar-SA" sz="2400" b="1" dirty="0" smtClean="0">
                          <a:effectLst/>
                          <a:latin typeface="Times New Roman"/>
                          <a:ea typeface="Times New Roman"/>
                          <a:cs typeface="Lotus Linotype"/>
                        </a:rPr>
                        <a:t/>
                      </a:r>
                      <a:br>
                        <a:rPr lang="ar-SA" sz="2400" b="1" dirty="0" smtClean="0">
                          <a:effectLst/>
                          <a:latin typeface="Times New Roman"/>
                          <a:ea typeface="Times New Roman"/>
                          <a:cs typeface="Lotus Linotype"/>
                        </a:rPr>
                      </a:br>
                      <a:endParaRPr lang="en-US" sz="1600" dirty="0">
                        <a:effectLst/>
                        <a:latin typeface="Times New Roman"/>
                        <a:ea typeface="Times New Roman"/>
                      </a:endParaRPr>
                    </a:p>
                  </a:txBody>
                  <a:tcPr marL="68580" marR="68580" marT="0" marB="0">
                    <a:lnL>
                      <a:noFill/>
                    </a:lnL>
                    <a:lnR>
                      <a:noFill/>
                    </a:lnR>
                    <a:lnT>
                      <a:noFill/>
                    </a:lnT>
                    <a:lnB>
                      <a:noFill/>
                    </a:lnB>
                  </a:tcPr>
                </a:tc>
                <a:tc>
                  <a:txBody>
                    <a:bodyPr/>
                    <a:lstStyle/>
                    <a:p>
                      <a:pPr algn="justLow" rtl="1">
                        <a:lnSpc>
                          <a:spcPct val="115000"/>
                        </a:lnSpc>
                        <a:spcAft>
                          <a:spcPts val="0"/>
                        </a:spcAft>
                      </a:pPr>
                      <a:r>
                        <a:rPr lang="ar-SA" sz="2400" b="1" dirty="0">
                          <a:effectLst/>
                          <a:latin typeface="Times New Roman"/>
                          <a:ea typeface="Times New Roman"/>
                          <a:cs typeface="Lotus Linotype"/>
                        </a:rPr>
                        <a:t> </a:t>
                      </a:r>
                      <a:endParaRPr lang="en-US" sz="1600" dirty="0">
                        <a:effectLst/>
                        <a:latin typeface="Times New Roman"/>
                        <a:ea typeface="Times New Roman"/>
                      </a:endParaRPr>
                    </a:p>
                  </a:txBody>
                  <a:tcPr marL="68580" marR="68580" marT="0" marB="0">
                    <a:lnL>
                      <a:noFill/>
                    </a:lnL>
                    <a:lnR>
                      <a:noFill/>
                    </a:lnR>
                    <a:lnT>
                      <a:noFill/>
                    </a:lnT>
                    <a:lnB>
                      <a:noFill/>
                    </a:lnB>
                  </a:tcPr>
                </a:tc>
                <a:tc>
                  <a:txBody>
                    <a:bodyPr/>
                    <a:lstStyle/>
                    <a:p>
                      <a:pPr algn="justLow" rtl="1">
                        <a:lnSpc>
                          <a:spcPct val="115000"/>
                        </a:lnSpc>
                        <a:spcAft>
                          <a:spcPts val="0"/>
                        </a:spcAft>
                      </a:pPr>
                      <a:r>
                        <a:rPr lang="ar-SA" sz="2400" b="1" dirty="0">
                          <a:effectLst/>
                          <a:latin typeface="Times New Roman"/>
                          <a:ea typeface="Times New Roman"/>
                          <a:cs typeface="Lotus Linotype"/>
                        </a:rPr>
                        <a:t>وَالْـمَدُّ وَسْطَـهُ فَحَرْفِـيٌّ بَدَا</a:t>
                      </a:r>
                      <a:br>
                        <a:rPr lang="ar-SA" sz="2400" b="1" dirty="0">
                          <a:effectLst/>
                          <a:latin typeface="Times New Roman"/>
                          <a:ea typeface="Times New Roman"/>
                          <a:cs typeface="Lotus Linotype"/>
                        </a:rPr>
                      </a:br>
                      <a:endParaRPr lang="en-US" sz="1600" dirty="0">
                        <a:effectLst/>
                        <a:latin typeface="Times New Roman"/>
                        <a:ea typeface="Times New Roman"/>
                      </a:endParaRPr>
                    </a:p>
                  </a:txBody>
                  <a:tcPr marL="68580" marR="68580" marT="0" marB="0">
                    <a:lnL>
                      <a:noFill/>
                    </a:lnL>
                    <a:lnR>
                      <a:noFill/>
                    </a:lnR>
                    <a:lnT>
                      <a:noFill/>
                    </a:lnT>
                    <a:lnB>
                      <a:noFill/>
                    </a:lnB>
                  </a:tcPr>
                </a:tc>
              </a:tr>
              <a:tr h="915991">
                <a:tc>
                  <a:txBody>
                    <a:bodyPr/>
                    <a:lstStyle/>
                    <a:p>
                      <a:pPr algn="justLow" rtl="1">
                        <a:lnSpc>
                          <a:spcPct val="115000"/>
                        </a:lnSpc>
                        <a:spcAft>
                          <a:spcPts val="0"/>
                        </a:spcAft>
                      </a:pPr>
                      <a:r>
                        <a:rPr lang="ar-SA" sz="2400" b="1" dirty="0">
                          <a:effectLst/>
                          <a:latin typeface="Times New Roman"/>
                          <a:ea typeface="Times New Roman"/>
                          <a:cs typeface="Lotus Linotype"/>
                        </a:rPr>
                        <a:t>كِلَاهُمَا مُثَقَّلٌ إِنْ </a:t>
                      </a:r>
                      <a:r>
                        <a:rPr lang="ar-SA" sz="2400" b="1" dirty="0" smtClean="0">
                          <a:effectLst/>
                          <a:latin typeface="Times New Roman"/>
                          <a:ea typeface="Times New Roman"/>
                          <a:cs typeface="Lotus Linotype"/>
                        </a:rPr>
                        <a:t>أُدْغِمَـا</a:t>
                      </a:r>
                      <a:br>
                        <a:rPr lang="ar-SA" sz="2400" b="1" dirty="0" smtClean="0">
                          <a:effectLst/>
                          <a:latin typeface="Times New Roman"/>
                          <a:ea typeface="Times New Roman"/>
                          <a:cs typeface="Lotus Linotype"/>
                        </a:rPr>
                      </a:br>
                      <a:endParaRPr lang="ar-SA" sz="2400" b="1" dirty="0" smtClean="0">
                        <a:effectLst/>
                        <a:latin typeface="Times New Roman"/>
                        <a:ea typeface="Times New Roman"/>
                        <a:cs typeface="Lotus Linotype"/>
                      </a:endParaRPr>
                    </a:p>
                    <a:p>
                      <a:pPr algn="justLow" rtl="1">
                        <a:lnSpc>
                          <a:spcPct val="115000"/>
                        </a:lnSpc>
                        <a:spcAft>
                          <a:spcPts val="0"/>
                        </a:spcAft>
                      </a:pPr>
                      <a:endParaRPr lang="en-US" sz="1600" dirty="0">
                        <a:effectLst/>
                        <a:latin typeface="Times New Roman"/>
                        <a:ea typeface="Times New Roman"/>
                      </a:endParaRPr>
                    </a:p>
                  </a:txBody>
                  <a:tcPr marL="68580" marR="68580" marT="0" marB="0">
                    <a:lnL>
                      <a:noFill/>
                    </a:lnL>
                    <a:lnR>
                      <a:noFill/>
                    </a:lnR>
                    <a:lnT>
                      <a:noFill/>
                    </a:lnT>
                    <a:lnB>
                      <a:noFill/>
                    </a:lnB>
                  </a:tcPr>
                </a:tc>
                <a:tc>
                  <a:txBody>
                    <a:bodyPr/>
                    <a:lstStyle/>
                    <a:p>
                      <a:pPr algn="justLow" rtl="1">
                        <a:lnSpc>
                          <a:spcPct val="115000"/>
                        </a:lnSpc>
                        <a:spcAft>
                          <a:spcPts val="0"/>
                        </a:spcAft>
                      </a:pPr>
                      <a:r>
                        <a:rPr lang="ar-SA" sz="2400" b="1" dirty="0">
                          <a:effectLst/>
                          <a:latin typeface="Times New Roman"/>
                          <a:ea typeface="Times New Roman"/>
                          <a:cs typeface="Lotus Linotype"/>
                        </a:rPr>
                        <a:t> </a:t>
                      </a:r>
                      <a:endParaRPr lang="en-US" sz="1600" dirty="0">
                        <a:effectLst/>
                        <a:latin typeface="Times New Roman"/>
                        <a:ea typeface="Times New Roman"/>
                      </a:endParaRPr>
                    </a:p>
                  </a:txBody>
                  <a:tcPr marL="68580" marR="68580" marT="0" marB="0">
                    <a:lnL>
                      <a:noFill/>
                    </a:lnL>
                    <a:lnR>
                      <a:noFill/>
                    </a:lnR>
                    <a:lnT>
                      <a:noFill/>
                    </a:lnT>
                    <a:lnB>
                      <a:noFill/>
                    </a:lnB>
                  </a:tcPr>
                </a:tc>
                <a:tc>
                  <a:txBody>
                    <a:bodyPr/>
                    <a:lstStyle/>
                    <a:p>
                      <a:pPr algn="justLow" rtl="1">
                        <a:lnSpc>
                          <a:spcPct val="115000"/>
                        </a:lnSpc>
                        <a:spcAft>
                          <a:spcPts val="0"/>
                        </a:spcAft>
                      </a:pPr>
                      <a:r>
                        <a:rPr lang="ar-SA" sz="2400" b="1" dirty="0">
                          <a:effectLst/>
                          <a:latin typeface="Times New Roman"/>
                          <a:ea typeface="Times New Roman"/>
                          <a:cs typeface="Lotus Linotype"/>
                        </a:rPr>
                        <a:t>مُخَفَّفٌ كُلٌّ إِذَا لَـمْ يُدْغَمَـا</a:t>
                      </a:r>
                      <a:br>
                        <a:rPr lang="ar-SA" sz="2400" b="1" dirty="0">
                          <a:effectLst/>
                          <a:latin typeface="Times New Roman"/>
                          <a:ea typeface="Times New Roman"/>
                          <a:cs typeface="Lotus Linotype"/>
                        </a:rPr>
                      </a:br>
                      <a:r>
                        <a:rPr lang="ar-SA" sz="2400" b="1" dirty="0">
                          <a:effectLst/>
                          <a:latin typeface="Times New Roman"/>
                          <a:ea typeface="Times New Roman"/>
                          <a:cs typeface="Lotus Linotype"/>
                        </a:rPr>
                        <a:t/>
                      </a:r>
                      <a:br>
                        <a:rPr lang="ar-SA" sz="2400" b="1" dirty="0">
                          <a:effectLst/>
                          <a:latin typeface="Times New Roman"/>
                          <a:ea typeface="Times New Roman"/>
                          <a:cs typeface="Lotus Linotype"/>
                        </a:rPr>
                      </a:br>
                      <a:endParaRPr lang="en-US" sz="1600" dirty="0">
                        <a:effectLst/>
                        <a:latin typeface="Times New Roman"/>
                        <a:ea typeface="Times New Roman"/>
                      </a:endParaRPr>
                    </a:p>
                  </a:txBody>
                  <a:tcPr marL="68580" marR="68580" marT="0" marB="0">
                    <a:lnL>
                      <a:noFill/>
                    </a:lnL>
                    <a:lnR>
                      <a:noFill/>
                    </a:lnR>
                    <a:lnT>
                      <a:noFill/>
                    </a:lnT>
                    <a:lnB>
                      <a:noFill/>
                    </a:lnB>
                  </a:tcPr>
                </a:tc>
              </a:tr>
            </a:tbl>
          </a:graphicData>
        </a:graphic>
      </p:graphicFrame>
      <p:sp>
        <p:nvSpPr>
          <p:cNvPr id="3" name="مربع نص 2"/>
          <p:cNvSpPr txBox="1"/>
          <p:nvPr/>
        </p:nvSpPr>
        <p:spPr>
          <a:xfrm>
            <a:off x="-13120" y="3933056"/>
            <a:ext cx="9144000" cy="3046988"/>
          </a:xfrm>
          <a:prstGeom prst="rect">
            <a:avLst/>
          </a:prstGeom>
          <a:noFill/>
        </p:spPr>
        <p:txBody>
          <a:bodyPr wrap="square" rtlCol="1">
            <a:spAutoFit/>
          </a:bodyPr>
          <a:lstStyle/>
          <a:p>
            <a:r>
              <a:rPr lang="ar-KW" sz="2400" dirty="0" smtClean="0">
                <a:solidFill>
                  <a:srgbClr val="FFFF00"/>
                </a:solidFill>
              </a:rPr>
              <a:t>لديهم</a:t>
            </a:r>
            <a:r>
              <a:rPr lang="ar-KW" sz="2400" dirty="0" smtClean="0"/>
              <a:t>: أي القراء والعلماء</a:t>
            </a:r>
          </a:p>
          <a:p>
            <a:r>
              <a:rPr lang="ar-KW" sz="2400" dirty="0">
                <a:solidFill>
                  <a:srgbClr val="FFFF00"/>
                </a:solidFill>
              </a:rPr>
              <a:t>وتلك</a:t>
            </a:r>
            <a:r>
              <a:rPr lang="ar-KW" sz="2400" dirty="0" smtClean="0"/>
              <a:t>: أي الأقسام لأن اسم الإشارة مؤنث</a:t>
            </a:r>
          </a:p>
          <a:p>
            <a:r>
              <a:rPr lang="ar-KW" sz="2400" dirty="0">
                <a:solidFill>
                  <a:srgbClr val="FFFF00"/>
                </a:solidFill>
              </a:rPr>
              <a:t>فهو</a:t>
            </a:r>
            <a:r>
              <a:rPr lang="ar-KW" sz="2400" dirty="0" smtClean="0"/>
              <a:t>: بإسكان الهاء لغة أهل نجد</a:t>
            </a:r>
          </a:p>
          <a:p>
            <a:r>
              <a:rPr lang="ar-KW" sz="2400" dirty="0">
                <a:solidFill>
                  <a:srgbClr val="FFFF00"/>
                </a:solidFill>
              </a:rPr>
              <a:t>ثلاثيّ</a:t>
            </a:r>
            <a:r>
              <a:rPr lang="ar-KW" sz="2400" dirty="0" smtClean="0"/>
              <a:t>: بالتشديد في الياء والمقصود حرف هجائي مكون من ثلاثة أحرف نطقا وأوسطها ساكن مثل ( كاف، ميم)</a:t>
            </a:r>
          </a:p>
          <a:p>
            <a:r>
              <a:rPr lang="ar-KW" sz="2400" dirty="0">
                <a:solidFill>
                  <a:srgbClr val="FFFF00"/>
                </a:solidFill>
              </a:rPr>
              <a:t>وجدا</a:t>
            </a:r>
            <a:r>
              <a:rPr lang="ar-KW" sz="2400" dirty="0" smtClean="0"/>
              <a:t>: أي السكون وحرف المد المذكورين في البيت السابق.</a:t>
            </a:r>
          </a:p>
          <a:p>
            <a:r>
              <a:rPr lang="ar-KW" sz="2400" dirty="0">
                <a:solidFill>
                  <a:srgbClr val="FFFF00"/>
                </a:solidFill>
              </a:rPr>
              <a:t>كلاهما</a:t>
            </a:r>
            <a:r>
              <a:rPr lang="ar-KW" sz="2400" dirty="0" smtClean="0"/>
              <a:t>: أي الكلمي والحرفي</a:t>
            </a:r>
          </a:p>
          <a:p>
            <a:r>
              <a:rPr lang="ar-KW" sz="2400" dirty="0" smtClean="0"/>
              <a:t>وفي الأبيات لف ونشر مرتب ومعكوس نوضحه إن شاء الله</a:t>
            </a:r>
            <a:endParaRPr lang="ar-SA" sz="2400" dirty="0"/>
          </a:p>
        </p:txBody>
      </p:sp>
    </p:spTree>
    <p:extLst>
      <p:ext uri="{BB962C8B-B14F-4D97-AF65-F5344CB8AC3E}">
        <p14:creationId xmlns="" xmlns:p14="http://schemas.microsoft.com/office/powerpoint/2010/main" val="1277933585"/>
      </p:ext>
    </p:extLst>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1000" fill="hold"/>
                                        <p:tgtEl>
                                          <p:spTgt spid="3"/>
                                        </p:tgtEl>
                                        <p:attrNameLst>
                                          <p:attrName>ppt_w</p:attrName>
                                        </p:attrNameLst>
                                      </p:cBhvr>
                                      <p:tavLst>
                                        <p:tav tm="0">
                                          <p:val>
                                            <p:fltVal val="0"/>
                                          </p:val>
                                        </p:tav>
                                        <p:tav tm="100000">
                                          <p:val>
                                            <p:strVal val="#ppt_w"/>
                                          </p:val>
                                        </p:tav>
                                      </p:tavLst>
                                    </p:anim>
                                    <p:anim calcmode="lin" valueType="num">
                                      <p:cBhvr>
                                        <p:cTn id="21" dur="1000" fill="hold"/>
                                        <p:tgtEl>
                                          <p:spTgt spid="3"/>
                                        </p:tgtEl>
                                        <p:attrNameLst>
                                          <p:attrName>ppt_h</p:attrName>
                                        </p:attrNameLst>
                                      </p:cBhvr>
                                      <p:tavLst>
                                        <p:tav tm="0">
                                          <p:val>
                                            <p:fltVal val="0"/>
                                          </p:val>
                                        </p:tav>
                                        <p:tav tm="100000">
                                          <p:val>
                                            <p:strVal val="#ppt_h"/>
                                          </p:val>
                                        </p:tav>
                                      </p:tavLst>
                                    </p:anim>
                                    <p:anim calcmode="lin" valueType="num">
                                      <p:cBhvr>
                                        <p:cTn id="22" dur="1000" fill="hold"/>
                                        <p:tgtEl>
                                          <p:spTgt spid="3"/>
                                        </p:tgtEl>
                                        <p:attrNameLst>
                                          <p:attrName>style.rotation</p:attrName>
                                        </p:attrNameLst>
                                      </p:cBhvr>
                                      <p:tavLst>
                                        <p:tav tm="0">
                                          <p:val>
                                            <p:fltVal val="90"/>
                                          </p:val>
                                        </p:tav>
                                        <p:tav tm="100000">
                                          <p:val>
                                            <p:fltVal val="0"/>
                                          </p:val>
                                        </p:tav>
                                      </p:tavLst>
                                    </p:anim>
                                    <p:animEffect transition="in" filter="fade">
                                      <p:cBhvr>
                                        <p:cTn id="2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4672" y="0"/>
            <a:ext cx="9144000" cy="924475"/>
          </a:xfrm>
          <a:ln>
            <a:solidFill>
              <a:srgbClr val="FFFF00"/>
            </a:solidFill>
          </a:ln>
        </p:spPr>
        <p:style>
          <a:lnRef idx="0">
            <a:schemeClr val="accent4"/>
          </a:lnRef>
          <a:fillRef idx="3">
            <a:schemeClr val="accent4"/>
          </a:fillRef>
          <a:effectRef idx="3">
            <a:schemeClr val="accent4"/>
          </a:effectRef>
          <a:fontRef idx="minor">
            <a:schemeClr val="lt1"/>
          </a:fontRef>
        </p:style>
        <p:txBody>
          <a:bodyPr/>
          <a:lstStyle/>
          <a:p>
            <a:pPr algn="ctr"/>
            <a:r>
              <a:rPr lang="ar-EG" sz="5400" dirty="0" smtClean="0"/>
              <a:t>أقسام المد اللازم </a:t>
            </a:r>
            <a:endParaRPr lang="ar-EG" sz="5400" dirty="0"/>
          </a:p>
        </p:txBody>
      </p:sp>
      <p:grpSp>
        <p:nvGrpSpPr>
          <p:cNvPr id="8" name="مجموعة 7"/>
          <p:cNvGrpSpPr/>
          <p:nvPr/>
        </p:nvGrpSpPr>
        <p:grpSpPr>
          <a:xfrm>
            <a:off x="1009649" y="980728"/>
            <a:ext cx="7124701" cy="4051300"/>
            <a:chOff x="1009649" y="1770063"/>
            <a:chExt cx="7124701" cy="4051300"/>
          </a:xfrm>
          <a:solidFill>
            <a:schemeClr val="accent2">
              <a:lumMod val="75000"/>
            </a:schemeClr>
          </a:solidFill>
        </p:grpSpPr>
        <p:sp>
          <p:nvSpPr>
            <p:cNvPr id="9" name="شكل حر 8"/>
            <p:cNvSpPr/>
            <p:nvPr/>
          </p:nvSpPr>
          <p:spPr>
            <a:xfrm rot="21600000">
              <a:off x="1009649" y="1770063"/>
              <a:ext cx="3562351" cy="2025650"/>
            </a:xfrm>
            <a:custGeom>
              <a:avLst/>
              <a:gdLst>
                <a:gd name="connsiteX0" fmla="*/ 0 w 2025650"/>
                <a:gd name="connsiteY0" fmla="*/ 0 h 3562350"/>
                <a:gd name="connsiteX1" fmla="*/ 1688035 w 2025650"/>
                <a:gd name="connsiteY1" fmla="*/ 0 h 3562350"/>
                <a:gd name="connsiteX2" fmla="*/ 2025650 w 2025650"/>
                <a:gd name="connsiteY2" fmla="*/ 337615 h 3562350"/>
                <a:gd name="connsiteX3" fmla="*/ 2025650 w 2025650"/>
                <a:gd name="connsiteY3" fmla="*/ 3562350 h 3562350"/>
                <a:gd name="connsiteX4" fmla="*/ 0 w 2025650"/>
                <a:gd name="connsiteY4" fmla="*/ 3562350 h 3562350"/>
                <a:gd name="connsiteX5" fmla="*/ 0 w 2025650"/>
                <a:gd name="connsiteY5" fmla="*/ 0 h 356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5650" h="3562350">
                  <a:moveTo>
                    <a:pt x="0" y="3562350"/>
                  </a:moveTo>
                  <a:lnTo>
                    <a:pt x="0" y="593737"/>
                  </a:lnTo>
                  <a:cubicBezTo>
                    <a:pt x="0" y="265824"/>
                    <a:pt x="85951" y="0"/>
                    <a:pt x="191977" y="0"/>
                  </a:cubicBezTo>
                  <a:lnTo>
                    <a:pt x="2025650" y="0"/>
                  </a:lnTo>
                  <a:lnTo>
                    <a:pt x="2025650" y="3562350"/>
                  </a:lnTo>
                  <a:lnTo>
                    <a:pt x="0" y="3562350"/>
                  </a:lnTo>
                  <a:close/>
                </a:path>
              </a:pathLst>
            </a:cu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13360" tIns="213359" rIns="213360" bIns="719773" numCol="1" spcCol="1270" anchor="ctr" anchorCtr="0">
              <a:noAutofit/>
            </a:bodyPr>
            <a:lstStyle/>
            <a:p>
              <a:pPr lvl="0" algn="ctr" defTabSz="1333500" rtl="1">
                <a:lnSpc>
                  <a:spcPct val="90000"/>
                </a:lnSpc>
                <a:spcBef>
                  <a:spcPct val="0"/>
                </a:spcBef>
                <a:spcAft>
                  <a:spcPct val="35000"/>
                </a:spcAft>
              </a:pPr>
              <a:r>
                <a:rPr lang="ar-EG" sz="3000" kern="1200" dirty="0" smtClean="0"/>
                <a:t>حرفي مثقل ( ميم ألم) </a:t>
              </a:r>
              <a:endParaRPr lang="ar-EG" sz="3000" kern="1200" dirty="0"/>
            </a:p>
          </p:txBody>
        </p:sp>
        <p:sp>
          <p:nvSpPr>
            <p:cNvPr id="10" name="شكل حر 9"/>
            <p:cNvSpPr/>
            <p:nvPr/>
          </p:nvSpPr>
          <p:spPr>
            <a:xfrm>
              <a:off x="4572000" y="1770063"/>
              <a:ext cx="3562350" cy="2025650"/>
            </a:xfrm>
            <a:custGeom>
              <a:avLst/>
              <a:gdLst>
                <a:gd name="connsiteX0" fmla="*/ 0 w 3562350"/>
                <a:gd name="connsiteY0" fmla="*/ 0 h 2025650"/>
                <a:gd name="connsiteX1" fmla="*/ 3224735 w 3562350"/>
                <a:gd name="connsiteY1" fmla="*/ 0 h 2025650"/>
                <a:gd name="connsiteX2" fmla="*/ 3562350 w 3562350"/>
                <a:gd name="connsiteY2" fmla="*/ 337615 h 2025650"/>
                <a:gd name="connsiteX3" fmla="*/ 3562350 w 3562350"/>
                <a:gd name="connsiteY3" fmla="*/ 2025650 h 2025650"/>
                <a:gd name="connsiteX4" fmla="*/ 0 w 3562350"/>
                <a:gd name="connsiteY4" fmla="*/ 2025650 h 2025650"/>
                <a:gd name="connsiteX5" fmla="*/ 0 w 3562350"/>
                <a:gd name="connsiteY5" fmla="*/ 0 h 202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2350" h="2025650">
                  <a:moveTo>
                    <a:pt x="0" y="0"/>
                  </a:moveTo>
                  <a:lnTo>
                    <a:pt x="3224735" y="0"/>
                  </a:lnTo>
                  <a:cubicBezTo>
                    <a:pt x="3411195" y="0"/>
                    <a:pt x="3562350" y="151155"/>
                    <a:pt x="3562350" y="337615"/>
                  </a:cubicBezTo>
                  <a:lnTo>
                    <a:pt x="3562350" y="2025650"/>
                  </a:lnTo>
                  <a:lnTo>
                    <a:pt x="0" y="2025650"/>
                  </a:lnTo>
                  <a:lnTo>
                    <a:pt x="0" y="0"/>
                  </a:lnTo>
                  <a:close/>
                </a:path>
              </a:pathLst>
            </a:cu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13360" tIns="213360" rIns="213360" bIns="719773" numCol="1" spcCol="1270" anchor="ctr" anchorCtr="0">
              <a:noAutofit/>
            </a:bodyPr>
            <a:lstStyle/>
            <a:p>
              <a:pPr lvl="0" algn="ctr" defTabSz="1333500" rtl="1">
                <a:lnSpc>
                  <a:spcPct val="90000"/>
                </a:lnSpc>
                <a:spcBef>
                  <a:spcPct val="0"/>
                </a:spcBef>
                <a:spcAft>
                  <a:spcPct val="35000"/>
                </a:spcAft>
              </a:pPr>
              <a:r>
                <a:rPr lang="ar-EG" sz="3000" kern="1200" dirty="0" smtClean="0"/>
                <a:t>كلمي مثقل</a:t>
              </a:r>
            </a:p>
            <a:p>
              <a:pPr lvl="0" algn="ctr" defTabSz="1333500" rtl="1">
                <a:lnSpc>
                  <a:spcPct val="90000"/>
                </a:lnSpc>
                <a:spcBef>
                  <a:spcPct val="0"/>
                </a:spcBef>
                <a:spcAft>
                  <a:spcPct val="35000"/>
                </a:spcAft>
              </a:pPr>
              <a:r>
                <a:rPr lang="ar-EG" sz="3000" dirty="0" smtClean="0"/>
                <a:t>(الصاخة)</a:t>
              </a:r>
              <a:r>
                <a:rPr lang="ar-EG" sz="3000" kern="1200" dirty="0" smtClean="0"/>
                <a:t> </a:t>
              </a:r>
              <a:endParaRPr lang="ar-EG" sz="3000" kern="1200" dirty="0"/>
            </a:p>
          </p:txBody>
        </p:sp>
        <p:sp>
          <p:nvSpPr>
            <p:cNvPr id="11" name="شكل حر 10"/>
            <p:cNvSpPr/>
            <p:nvPr/>
          </p:nvSpPr>
          <p:spPr>
            <a:xfrm rot="21600000">
              <a:off x="1009650" y="3795712"/>
              <a:ext cx="3562350" cy="2025651"/>
            </a:xfrm>
            <a:custGeom>
              <a:avLst/>
              <a:gdLst>
                <a:gd name="connsiteX0" fmla="*/ 0 w 3562350"/>
                <a:gd name="connsiteY0" fmla="*/ 0 h 2025650"/>
                <a:gd name="connsiteX1" fmla="*/ 3224735 w 3562350"/>
                <a:gd name="connsiteY1" fmla="*/ 0 h 2025650"/>
                <a:gd name="connsiteX2" fmla="*/ 3562350 w 3562350"/>
                <a:gd name="connsiteY2" fmla="*/ 337615 h 2025650"/>
                <a:gd name="connsiteX3" fmla="*/ 3562350 w 3562350"/>
                <a:gd name="connsiteY3" fmla="*/ 2025650 h 2025650"/>
                <a:gd name="connsiteX4" fmla="*/ 0 w 3562350"/>
                <a:gd name="connsiteY4" fmla="*/ 2025650 h 2025650"/>
                <a:gd name="connsiteX5" fmla="*/ 0 w 3562350"/>
                <a:gd name="connsiteY5" fmla="*/ 0 h 202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2350" h="2025650">
                  <a:moveTo>
                    <a:pt x="3562350" y="2025649"/>
                  </a:moveTo>
                  <a:lnTo>
                    <a:pt x="337615" y="2025649"/>
                  </a:lnTo>
                  <a:cubicBezTo>
                    <a:pt x="151155" y="2025649"/>
                    <a:pt x="0" y="1874494"/>
                    <a:pt x="0" y="1688034"/>
                  </a:cubicBezTo>
                  <a:lnTo>
                    <a:pt x="0" y="1"/>
                  </a:lnTo>
                  <a:lnTo>
                    <a:pt x="3562350" y="1"/>
                  </a:lnTo>
                  <a:lnTo>
                    <a:pt x="3562350" y="2025649"/>
                  </a:lnTo>
                  <a:close/>
                </a:path>
              </a:pathLst>
            </a:cu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13359" tIns="719773" rIns="213360" bIns="213361" numCol="1" spcCol="1270" anchor="ctr" anchorCtr="0">
              <a:noAutofit/>
            </a:bodyPr>
            <a:lstStyle/>
            <a:p>
              <a:pPr lvl="0" algn="ctr" defTabSz="1333500" rtl="1">
                <a:lnSpc>
                  <a:spcPct val="90000"/>
                </a:lnSpc>
                <a:spcBef>
                  <a:spcPct val="0"/>
                </a:spcBef>
                <a:spcAft>
                  <a:spcPct val="35000"/>
                </a:spcAft>
              </a:pPr>
              <a:r>
                <a:rPr lang="ar-EG" sz="3000" kern="1200" dirty="0" smtClean="0"/>
                <a:t>حرفي مخفف (ص~)</a:t>
              </a:r>
              <a:endParaRPr lang="ar-EG" sz="3000" kern="1200" dirty="0"/>
            </a:p>
          </p:txBody>
        </p:sp>
        <p:sp>
          <p:nvSpPr>
            <p:cNvPr id="12" name="شكل حر 11"/>
            <p:cNvSpPr/>
            <p:nvPr/>
          </p:nvSpPr>
          <p:spPr>
            <a:xfrm>
              <a:off x="4572000" y="3795712"/>
              <a:ext cx="3562350" cy="2025650"/>
            </a:xfrm>
            <a:custGeom>
              <a:avLst/>
              <a:gdLst>
                <a:gd name="connsiteX0" fmla="*/ 0 w 2025650"/>
                <a:gd name="connsiteY0" fmla="*/ 0 h 3562350"/>
                <a:gd name="connsiteX1" fmla="*/ 1688035 w 2025650"/>
                <a:gd name="connsiteY1" fmla="*/ 0 h 3562350"/>
                <a:gd name="connsiteX2" fmla="*/ 2025650 w 2025650"/>
                <a:gd name="connsiteY2" fmla="*/ 337615 h 3562350"/>
                <a:gd name="connsiteX3" fmla="*/ 2025650 w 2025650"/>
                <a:gd name="connsiteY3" fmla="*/ 3562350 h 3562350"/>
                <a:gd name="connsiteX4" fmla="*/ 0 w 2025650"/>
                <a:gd name="connsiteY4" fmla="*/ 3562350 h 3562350"/>
                <a:gd name="connsiteX5" fmla="*/ 0 w 2025650"/>
                <a:gd name="connsiteY5" fmla="*/ 0 h 356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5650" h="3562350">
                  <a:moveTo>
                    <a:pt x="2025650" y="1"/>
                  </a:moveTo>
                  <a:lnTo>
                    <a:pt x="2025650" y="2968613"/>
                  </a:lnTo>
                  <a:cubicBezTo>
                    <a:pt x="2025650" y="3296525"/>
                    <a:pt x="1939699" y="3562349"/>
                    <a:pt x="1833673" y="3562349"/>
                  </a:cubicBezTo>
                  <a:lnTo>
                    <a:pt x="0" y="3562349"/>
                  </a:lnTo>
                  <a:lnTo>
                    <a:pt x="0" y="1"/>
                  </a:lnTo>
                  <a:lnTo>
                    <a:pt x="2025650" y="1"/>
                  </a:lnTo>
                  <a:close/>
                </a:path>
              </a:pathLst>
            </a:cu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13360" tIns="719773" rIns="213360" bIns="213360" numCol="1" spcCol="1270" anchor="ctr" anchorCtr="0">
              <a:noAutofit/>
            </a:bodyPr>
            <a:lstStyle/>
            <a:p>
              <a:pPr lvl="0" algn="ctr" defTabSz="1333500" rtl="1">
                <a:lnSpc>
                  <a:spcPct val="90000"/>
                </a:lnSpc>
                <a:spcBef>
                  <a:spcPct val="0"/>
                </a:spcBef>
                <a:spcAft>
                  <a:spcPct val="35000"/>
                </a:spcAft>
              </a:pPr>
              <a:r>
                <a:rPr lang="ar-EG" sz="3000" kern="1200" dirty="0" smtClean="0"/>
                <a:t>كلمي مخفف (ءالآن) بيونس</a:t>
              </a:r>
              <a:endParaRPr lang="ar-EG" sz="3000" kern="1200" dirty="0"/>
            </a:p>
          </p:txBody>
        </p:sp>
        <p:sp>
          <p:nvSpPr>
            <p:cNvPr id="13" name="شكل حر 12"/>
            <p:cNvSpPr/>
            <p:nvPr/>
          </p:nvSpPr>
          <p:spPr>
            <a:xfrm>
              <a:off x="3503295" y="3289300"/>
              <a:ext cx="2137410" cy="1012825"/>
            </a:xfrm>
            <a:custGeom>
              <a:avLst/>
              <a:gdLst>
                <a:gd name="connsiteX0" fmla="*/ 0 w 2137410"/>
                <a:gd name="connsiteY0" fmla="*/ 168808 h 1012825"/>
                <a:gd name="connsiteX1" fmla="*/ 168808 w 2137410"/>
                <a:gd name="connsiteY1" fmla="*/ 0 h 1012825"/>
                <a:gd name="connsiteX2" fmla="*/ 1968602 w 2137410"/>
                <a:gd name="connsiteY2" fmla="*/ 0 h 1012825"/>
                <a:gd name="connsiteX3" fmla="*/ 2137410 w 2137410"/>
                <a:gd name="connsiteY3" fmla="*/ 168808 h 1012825"/>
                <a:gd name="connsiteX4" fmla="*/ 2137410 w 2137410"/>
                <a:gd name="connsiteY4" fmla="*/ 844017 h 1012825"/>
                <a:gd name="connsiteX5" fmla="*/ 1968602 w 2137410"/>
                <a:gd name="connsiteY5" fmla="*/ 1012825 h 1012825"/>
                <a:gd name="connsiteX6" fmla="*/ 168808 w 2137410"/>
                <a:gd name="connsiteY6" fmla="*/ 1012825 h 1012825"/>
                <a:gd name="connsiteX7" fmla="*/ 0 w 2137410"/>
                <a:gd name="connsiteY7" fmla="*/ 844017 h 1012825"/>
                <a:gd name="connsiteX8" fmla="*/ 0 w 2137410"/>
                <a:gd name="connsiteY8" fmla="*/ 168808 h 101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7410" h="1012825">
                  <a:moveTo>
                    <a:pt x="0" y="168808"/>
                  </a:moveTo>
                  <a:cubicBezTo>
                    <a:pt x="0" y="75578"/>
                    <a:pt x="75578" y="0"/>
                    <a:pt x="168808" y="0"/>
                  </a:cubicBezTo>
                  <a:lnTo>
                    <a:pt x="1968602" y="0"/>
                  </a:lnTo>
                  <a:cubicBezTo>
                    <a:pt x="2061832" y="0"/>
                    <a:pt x="2137410" y="75578"/>
                    <a:pt x="2137410" y="168808"/>
                  </a:cubicBezTo>
                  <a:lnTo>
                    <a:pt x="2137410" y="844017"/>
                  </a:lnTo>
                  <a:cubicBezTo>
                    <a:pt x="2137410" y="937247"/>
                    <a:pt x="2061832" y="1012825"/>
                    <a:pt x="1968602" y="1012825"/>
                  </a:cubicBezTo>
                  <a:lnTo>
                    <a:pt x="168808" y="1012825"/>
                  </a:lnTo>
                  <a:cubicBezTo>
                    <a:pt x="75578" y="1012825"/>
                    <a:pt x="0" y="937247"/>
                    <a:pt x="0" y="844017"/>
                  </a:cubicBezTo>
                  <a:lnTo>
                    <a:pt x="0" y="168808"/>
                  </a:lnTo>
                  <a:close/>
                </a:path>
              </a:pathLst>
            </a:custGeom>
            <a:grpFill/>
          </p:spPr>
          <p:style>
            <a:lnRef idx="0">
              <a:schemeClr val="lt1">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dk1">
                <a:hueOff val="0"/>
                <a:satOff val="0"/>
                <a:lumOff val="0"/>
                <a:alphaOff val="0"/>
              </a:schemeClr>
            </a:fontRef>
          </p:style>
          <p:txBody>
            <a:bodyPr spcFirstLastPara="0" vert="horz" wrap="square" lIns="163742" tIns="163742" rIns="163742" bIns="163742" numCol="1" spcCol="1270" anchor="ctr" anchorCtr="0">
              <a:noAutofit/>
            </a:bodyPr>
            <a:lstStyle/>
            <a:p>
              <a:pPr lvl="0" algn="ctr" defTabSz="1333500" rtl="1">
                <a:lnSpc>
                  <a:spcPct val="90000"/>
                </a:lnSpc>
                <a:spcBef>
                  <a:spcPct val="0"/>
                </a:spcBef>
                <a:spcAft>
                  <a:spcPct val="35000"/>
                </a:spcAft>
              </a:pPr>
              <a:r>
                <a:rPr lang="ar-EG" sz="3000" kern="1200" dirty="0" smtClean="0"/>
                <a:t>المد اللازم</a:t>
              </a:r>
              <a:endParaRPr lang="ar-EG" sz="3000" kern="1200" dirty="0"/>
            </a:p>
          </p:txBody>
        </p:sp>
      </p:grpSp>
    </p:spTree>
    <p:extLst>
      <p:ext uri="{BB962C8B-B14F-4D97-AF65-F5344CB8AC3E}">
        <p14:creationId xmlns="" xmlns:p14="http://schemas.microsoft.com/office/powerpoint/2010/main" val="2735537786"/>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1"/>
            <a:ext cx="9144000" cy="1562160"/>
          </a:xfrm>
        </p:spPr>
        <p:txBody>
          <a:bodyPr/>
          <a:lstStyle/>
          <a:p>
            <a:pPr algn="ctr"/>
            <a:r>
              <a:rPr lang="ar-EG" sz="4000" dirty="0" smtClean="0">
                <a:solidFill>
                  <a:srgbClr val="FFFF00"/>
                </a:solidFill>
                <a:cs typeface="+mj-cs"/>
              </a:rPr>
              <a:t>ما معنى اللف والنشر في اللغة</a:t>
            </a:r>
            <a:endParaRPr lang="ar-EG" sz="4000" dirty="0">
              <a:solidFill>
                <a:srgbClr val="FFFF00"/>
              </a:solidFill>
              <a:cs typeface="+mj-cs"/>
            </a:endParaRPr>
          </a:p>
        </p:txBody>
      </p:sp>
      <p:graphicFrame>
        <p:nvGraphicFramePr>
          <p:cNvPr id="4" name="عنصر نائب للمحتوى 3"/>
          <p:cNvGraphicFramePr>
            <a:graphicFrameLocks noGrp="1"/>
          </p:cNvGraphicFramePr>
          <p:nvPr>
            <p:ph idx="1"/>
            <p:extLst>
              <p:ext uri="{D42A27DB-BD31-4B8C-83A1-F6EECF244321}">
                <p14:modId xmlns="" xmlns:p14="http://schemas.microsoft.com/office/powerpoint/2010/main" val="895767174"/>
              </p:ext>
            </p:extLst>
          </p:nvPr>
        </p:nvGraphicFramePr>
        <p:xfrm>
          <a:off x="0" y="1412777"/>
          <a:ext cx="9144000" cy="54452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1489780565"/>
      </p:ext>
    </p:extLst>
  </p:cSld>
  <p:clrMapOvr>
    <a:masterClrMapping/>
  </p:clrMapOvr>
  <mc:AlternateContent xmlns:mc="http://schemas.openxmlformats.org/markup-compatibility/2006">
    <mc:Choice xmlns="" xmlns:p14="http://schemas.microsoft.com/office/powerpoint/2010/main" Requires="p14">
      <p:transition spd="slow" p14:dur="3400">
        <p14:reveal thruBlk="1"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611560" y="0"/>
            <a:ext cx="7117180" cy="1204364"/>
          </a:xfrm>
          <a:solidFill>
            <a:schemeClr val="accent1"/>
          </a:solidFill>
        </p:spPr>
        <p:txBody>
          <a:bodyPr/>
          <a:lstStyle/>
          <a:p>
            <a:pPr algn="ctr"/>
            <a:r>
              <a:rPr lang="ar-KW" b="1" dirty="0" smtClean="0">
                <a:latin typeface="Lotus Linotype" pitchFamily="2" charset="-78"/>
                <a:cs typeface="Lotus Linotype" pitchFamily="2" charset="-78"/>
              </a:rPr>
              <a:t>مصنفات الناظم رحمه الله</a:t>
            </a:r>
            <a:endParaRPr lang="ar-SA" b="1" dirty="0">
              <a:latin typeface="Lotus Linotype" pitchFamily="2" charset="-78"/>
              <a:cs typeface="Lotus Linotype" pitchFamily="2" charset="-78"/>
            </a:endParaRPr>
          </a:p>
        </p:txBody>
      </p:sp>
      <p:sp>
        <p:nvSpPr>
          <p:cNvPr id="3" name="عنوان فرعي 2"/>
          <p:cNvSpPr>
            <a:spLocks noGrp="1"/>
          </p:cNvSpPr>
          <p:nvPr>
            <p:ph type="subTitle" idx="1"/>
          </p:nvPr>
        </p:nvSpPr>
        <p:spPr>
          <a:xfrm>
            <a:off x="0" y="1556792"/>
            <a:ext cx="9144000" cy="5301208"/>
          </a:xfrm>
        </p:spPr>
        <p:style>
          <a:lnRef idx="1">
            <a:schemeClr val="dk1"/>
          </a:lnRef>
          <a:fillRef idx="3">
            <a:schemeClr val="dk1"/>
          </a:fillRef>
          <a:effectRef idx="2">
            <a:schemeClr val="dk1"/>
          </a:effectRef>
          <a:fontRef idx="minor">
            <a:schemeClr val="lt1"/>
          </a:fontRef>
        </p:style>
        <p:txBody>
          <a:bodyPr>
            <a:normAutofit/>
          </a:bodyPr>
          <a:lstStyle/>
          <a:p>
            <a:pPr marL="342900" indent="-342900">
              <a:buFont typeface="Arial" pitchFamily="34" charset="0"/>
              <a:buChar char="•"/>
            </a:pPr>
            <a:r>
              <a:rPr lang="ar-KW" sz="4000" dirty="0" smtClean="0">
                <a:latin typeface="Lotus Linotype" pitchFamily="2" charset="-78"/>
                <a:cs typeface="Lotus Linotype" pitchFamily="2" charset="-78"/>
              </a:rPr>
              <a:t>تحفة الأطفال </a:t>
            </a:r>
          </a:p>
          <a:p>
            <a:pPr marL="342900" indent="-342900">
              <a:buFont typeface="Arial" pitchFamily="34" charset="0"/>
              <a:buChar char="•"/>
            </a:pPr>
            <a:r>
              <a:rPr lang="ar-KW" sz="4000" dirty="0">
                <a:latin typeface="Lotus Linotype" pitchFamily="2" charset="-78"/>
                <a:cs typeface="Lotus Linotype" pitchFamily="2" charset="-78"/>
              </a:rPr>
              <a:t> </a:t>
            </a:r>
            <a:r>
              <a:rPr lang="ar-KW" sz="4000" dirty="0" smtClean="0">
                <a:latin typeface="Lotus Linotype" pitchFamily="2" charset="-78"/>
                <a:cs typeface="Lotus Linotype" pitchFamily="2" charset="-78"/>
              </a:rPr>
              <a:t>فتح الأقفال بشرح تحفة الأطفال</a:t>
            </a:r>
          </a:p>
          <a:p>
            <a:pPr marL="342900" indent="-342900">
              <a:buFont typeface="Arial" pitchFamily="34" charset="0"/>
              <a:buChar char="•"/>
            </a:pPr>
            <a:r>
              <a:rPr lang="ar-KW" sz="4000" dirty="0" smtClean="0">
                <a:latin typeface="Lotus Linotype" pitchFamily="2" charset="-78"/>
                <a:cs typeface="Lotus Linotype" pitchFamily="2" charset="-78"/>
              </a:rPr>
              <a:t>نظم كنز المعاني بتحرير حرز الأماني </a:t>
            </a:r>
          </a:p>
          <a:p>
            <a:pPr marL="342900" indent="-342900">
              <a:buFont typeface="Arial" pitchFamily="34" charset="0"/>
              <a:buChar char="•"/>
            </a:pPr>
            <a:r>
              <a:rPr lang="ar-KW" sz="4000" dirty="0" smtClean="0">
                <a:latin typeface="Lotus Linotype" pitchFamily="2" charset="-78"/>
                <a:cs typeface="Lotus Linotype" pitchFamily="2" charset="-78"/>
              </a:rPr>
              <a:t>الفتح الرحماني بشرح كنز المعاني </a:t>
            </a:r>
          </a:p>
          <a:p>
            <a:pPr marL="342900" indent="-342900">
              <a:buFont typeface="Arial" pitchFamily="34" charset="0"/>
              <a:buChar char="•"/>
            </a:pPr>
            <a:r>
              <a:rPr lang="ar-KW" sz="4000" dirty="0" smtClean="0">
                <a:latin typeface="Lotus Linotype" pitchFamily="2" charset="-78"/>
                <a:cs typeface="Lotus Linotype" pitchFamily="2" charset="-78"/>
              </a:rPr>
              <a:t>منظومة في رواية ورش </a:t>
            </a:r>
          </a:p>
          <a:p>
            <a:pPr marL="342900" indent="-342900">
              <a:buFont typeface="Arial" pitchFamily="34" charset="0"/>
              <a:buChar char="•"/>
            </a:pPr>
            <a:r>
              <a:rPr lang="ar-KW" sz="4000" dirty="0" smtClean="0">
                <a:latin typeface="Lotus Linotype" pitchFamily="2" charset="-78"/>
                <a:cs typeface="Lotus Linotype" pitchFamily="2" charset="-78"/>
              </a:rPr>
              <a:t>جامع المسرّة في شواهد الشاطبية والدرة </a:t>
            </a:r>
          </a:p>
          <a:p>
            <a:endParaRPr lang="ar-SA" sz="4000" dirty="0">
              <a:latin typeface="Lotus Linotype" pitchFamily="2" charset="-78"/>
              <a:cs typeface="Lotus Linotype" pitchFamily="2" charset="-78"/>
            </a:endParaRPr>
          </a:p>
        </p:txBody>
      </p:sp>
    </p:spTree>
    <p:extLst>
      <p:ext uri="{BB962C8B-B14F-4D97-AF65-F5344CB8AC3E}">
        <p14:creationId xmlns="" xmlns:p14="http://schemas.microsoft.com/office/powerpoint/2010/main" val="2092281859"/>
      </p:ext>
    </p:extLst>
  </p:cSld>
  <p:clrMapOvr>
    <a:masterClrMapping/>
  </p:clrMapOvr>
  <mc:AlternateContent xmlns:mc="http://schemas.openxmlformats.org/markup-compatibility/2006">
    <mc:Choice xmlns="" xmlns:p14="http://schemas.microsoft.com/office/powerpoint/2010/main" Requires="p14">
      <p:transition spd="slow" p14:dur="1600">
        <p14:prism dir="r"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fade">
                                      <p:cBhvr>
                                        <p:cTn id="14" dur="1000"/>
                                        <p:tgtEl>
                                          <p:spTgt spid="3">
                                            <p:bg/>
                                          </p:spTgt>
                                        </p:tgtEl>
                                      </p:cBhvr>
                                    </p:animEffect>
                                    <p:anim calcmode="lin" valueType="num">
                                      <p:cBhvr>
                                        <p:cTn id="15" dur="1000" fill="hold"/>
                                        <p:tgtEl>
                                          <p:spTgt spid="3">
                                            <p:bg/>
                                          </p:spTgt>
                                        </p:tgtEl>
                                        <p:attrNameLst>
                                          <p:attrName>ppt_x</p:attrName>
                                        </p:attrNameLst>
                                      </p:cBhvr>
                                      <p:tavLst>
                                        <p:tav tm="0">
                                          <p:val>
                                            <p:strVal val="#ppt_x"/>
                                          </p:val>
                                        </p:tav>
                                        <p:tav tm="100000">
                                          <p:val>
                                            <p:strVal val="#ppt_x"/>
                                          </p:val>
                                        </p:tav>
                                      </p:tavLst>
                                    </p:anim>
                                    <p:anim calcmode="lin" valueType="num">
                                      <p:cBhvr>
                                        <p:cTn id="16"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0"/>
                                        <p:tgtEl>
                                          <p:spTgt spid="3">
                                            <p:txEl>
                                              <p:pRg st="1" end="1"/>
                                            </p:txEl>
                                          </p:spTgt>
                                        </p:tgtEl>
                                      </p:cBhvr>
                                    </p:animEffect>
                                    <p:anim calcmode="lin" valueType="num">
                                      <p:cBhvr>
                                        <p:cTn id="2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1000"/>
                                        <p:tgtEl>
                                          <p:spTgt spid="3">
                                            <p:txEl>
                                              <p:pRg st="2" end="2"/>
                                            </p:txEl>
                                          </p:spTgt>
                                        </p:tgtEl>
                                      </p:cBhvr>
                                    </p:animEffect>
                                    <p:anim calcmode="lin" valueType="num">
                                      <p:cBhvr>
                                        <p:cTn id="3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fade">
                                      <p:cBhvr>
                                        <p:cTn id="42" dur="1000"/>
                                        <p:tgtEl>
                                          <p:spTgt spid="3">
                                            <p:txEl>
                                              <p:pRg st="3" end="3"/>
                                            </p:txEl>
                                          </p:spTgt>
                                        </p:tgtEl>
                                      </p:cBhvr>
                                    </p:animEffect>
                                    <p:anim calcmode="lin" valueType="num">
                                      <p:cBhvr>
                                        <p:cTn id="4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Effect transition="in" filter="fade">
                                      <p:cBhvr>
                                        <p:cTn id="49" dur="1000"/>
                                        <p:tgtEl>
                                          <p:spTgt spid="3">
                                            <p:txEl>
                                              <p:pRg st="4" end="4"/>
                                            </p:txEl>
                                          </p:spTgt>
                                        </p:tgtEl>
                                      </p:cBhvr>
                                    </p:animEffect>
                                    <p:anim calcmode="lin" valueType="num">
                                      <p:cBhvr>
                                        <p:cTn id="5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5" end="5"/>
                                            </p:txEl>
                                          </p:spTgt>
                                        </p:tgtEl>
                                        <p:attrNameLst>
                                          <p:attrName>style.visibility</p:attrName>
                                        </p:attrNameLst>
                                      </p:cBhvr>
                                      <p:to>
                                        <p:strVal val="visible"/>
                                      </p:to>
                                    </p:set>
                                    <p:animEffect transition="in" filter="fade">
                                      <p:cBhvr>
                                        <p:cTn id="56" dur="1000"/>
                                        <p:tgtEl>
                                          <p:spTgt spid="3">
                                            <p:txEl>
                                              <p:pRg st="5" end="5"/>
                                            </p:txEl>
                                          </p:spTgt>
                                        </p:tgtEl>
                                      </p:cBhvr>
                                    </p:animEffect>
                                    <p:anim calcmode="lin" valueType="num">
                                      <p:cBhvr>
                                        <p:cTn id="5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عنوان 9"/>
          <p:cNvSpPr>
            <a:spLocks noGrp="1"/>
          </p:cNvSpPr>
          <p:nvPr>
            <p:ph type="title"/>
          </p:nvPr>
        </p:nvSpPr>
        <p:spPr>
          <a:xfrm>
            <a:off x="1043608" y="11088"/>
            <a:ext cx="7125113" cy="924475"/>
          </a:xfrm>
        </p:spPr>
        <p:txBody>
          <a:bodyPr/>
          <a:lstStyle/>
          <a:p>
            <a:r>
              <a:rPr lang="ar-KW" dirty="0" smtClean="0"/>
              <a:t>أمثلة اللف والنشر في القرآن الكريم</a:t>
            </a:r>
            <a:endParaRPr lang="ar-SA" dirty="0"/>
          </a:p>
        </p:txBody>
      </p:sp>
      <p:sp>
        <p:nvSpPr>
          <p:cNvPr id="11" name="عنصر نائب للنص 10"/>
          <p:cNvSpPr>
            <a:spLocks noGrp="1"/>
          </p:cNvSpPr>
          <p:nvPr>
            <p:ph type="body" idx="1"/>
          </p:nvPr>
        </p:nvSpPr>
        <p:spPr>
          <a:xfrm>
            <a:off x="0" y="3429000"/>
            <a:ext cx="9144000" cy="720278"/>
          </a:xfrm>
        </p:spPr>
        <p:txBody>
          <a:bodyPr/>
          <a:lstStyle/>
          <a:p>
            <a:r>
              <a:rPr lang="ar-KW" dirty="0" smtClean="0"/>
              <a:t>المعكوس يتضح في قول الله تعالى</a:t>
            </a:r>
            <a:endParaRPr lang="ar-SA" dirty="0"/>
          </a:p>
        </p:txBody>
      </p:sp>
      <p:sp>
        <p:nvSpPr>
          <p:cNvPr id="13" name="عنصر نائب للنص 12"/>
          <p:cNvSpPr>
            <a:spLocks noGrp="1"/>
          </p:cNvSpPr>
          <p:nvPr>
            <p:ph type="body" sz="quarter" idx="3"/>
          </p:nvPr>
        </p:nvSpPr>
        <p:spPr>
          <a:xfrm>
            <a:off x="107504" y="908720"/>
            <a:ext cx="8837712" cy="688381"/>
          </a:xfrm>
        </p:spPr>
        <p:txBody>
          <a:bodyPr/>
          <a:lstStyle/>
          <a:p>
            <a:r>
              <a:rPr lang="ar-KW" dirty="0" smtClean="0"/>
              <a:t>المرتب يتضح في قول الله تعالى</a:t>
            </a:r>
            <a:endParaRPr lang="ar-SA" dirty="0"/>
          </a:p>
        </p:txBody>
      </p:sp>
      <p:pic>
        <p:nvPicPr>
          <p:cNvPr id="2052" name="Picture 4"/>
          <p:cNvPicPr>
            <a:picLocks noGrp="1" noChangeAspect="1" noChangeArrowheads="1"/>
          </p:cNvPicPr>
          <p:nvPr>
            <p:ph sz="half" idx="2"/>
          </p:nvPr>
        </p:nvPicPr>
        <p:blipFill>
          <a:blip r:embed="rId2">
            <a:extLst>
              <a:ext uri="{28A0092B-C50C-407E-A947-70E740481C1C}">
                <a14:useLocalDpi xmlns="" xmlns:a14="http://schemas.microsoft.com/office/drawing/2010/main" val="0"/>
              </a:ext>
            </a:extLst>
          </a:blip>
          <a:srcRect/>
          <a:stretch>
            <a:fillRect/>
          </a:stretch>
        </p:blipFill>
        <p:spPr bwMode="auto">
          <a:xfrm>
            <a:off x="27012" y="4365104"/>
            <a:ext cx="9009484" cy="1555750"/>
          </a:xfrm>
          <a:prstGeom prst="rect">
            <a:avLst/>
          </a:prstGeom>
          <a:ln/>
        </p:spPr>
        <p:style>
          <a:lnRef idx="1">
            <a:schemeClr val="accent4"/>
          </a:lnRef>
          <a:fillRef idx="3">
            <a:schemeClr val="accent4"/>
          </a:fillRef>
          <a:effectRef idx="2">
            <a:schemeClr val="accent4"/>
          </a:effectRef>
          <a:fontRef idx="minor">
            <a:schemeClr val="lt1"/>
          </a:fontRef>
        </p:style>
      </p:pic>
      <p:pic>
        <p:nvPicPr>
          <p:cNvPr id="2051" name="Picture 3"/>
          <p:cNvPicPr>
            <a:picLocks noGrp="1" noChangeAspect="1" noChangeArrowheads="1"/>
          </p:cNvPicPr>
          <p:nvPr>
            <p:ph sz="quarter" idx="4"/>
          </p:nvPr>
        </p:nvPicPr>
        <p:blipFill>
          <a:blip r:embed="rId3">
            <a:extLst>
              <a:ext uri="{28A0092B-C50C-407E-A947-70E740481C1C}">
                <a14:useLocalDpi xmlns="" xmlns:a14="http://schemas.microsoft.com/office/drawing/2010/main" val="0"/>
              </a:ext>
            </a:extLst>
          </a:blip>
          <a:srcRect/>
          <a:stretch>
            <a:fillRect/>
          </a:stretch>
        </p:blipFill>
        <p:spPr bwMode="auto">
          <a:xfrm>
            <a:off x="107505" y="1773238"/>
            <a:ext cx="8784976" cy="1255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732892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Effect transition="in" filter="fade">
                                      <p:cBhvr>
                                        <p:cTn id="13" dur="1000"/>
                                        <p:tgtEl>
                                          <p:spTgt spid="13">
                                            <p:txEl>
                                              <p:pRg st="0" end="0"/>
                                            </p:txEl>
                                          </p:spTgt>
                                        </p:tgtEl>
                                      </p:cBhvr>
                                    </p:animEffect>
                                    <p:anim calcmode="lin" valueType="num">
                                      <p:cBhvr>
                                        <p:cTn id="14"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051"/>
                                        </p:tgtEl>
                                        <p:attrNameLst>
                                          <p:attrName>style.visibility</p:attrName>
                                        </p:attrNameLst>
                                      </p:cBhvr>
                                      <p:to>
                                        <p:strVal val="visible"/>
                                      </p:to>
                                    </p:set>
                                    <p:animEffect transition="in" filter="fade">
                                      <p:cBhvr>
                                        <p:cTn id="20" dur="1000"/>
                                        <p:tgtEl>
                                          <p:spTgt spid="2051"/>
                                        </p:tgtEl>
                                      </p:cBhvr>
                                    </p:animEffect>
                                    <p:anim calcmode="lin" valueType="num">
                                      <p:cBhvr>
                                        <p:cTn id="21" dur="1000" fill="hold"/>
                                        <p:tgtEl>
                                          <p:spTgt spid="2051"/>
                                        </p:tgtEl>
                                        <p:attrNameLst>
                                          <p:attrName>ppt_x</p:attrName>
                                        </p:attrNameLst>
                                      </p:cBhvr>
                                      <p:tavLst>
                                        <p:tav tm="0">
                                          <p:val>
                                            <p:strVal val="#ppt_x"/>
                                          </p:val>
                                        </p:tav>
                                        <p:tav tm="100000">
                                          <p:val>
                                            <p:strVal val="#ppt_x"/>
                                          </p:val>
                                        </p:tav>
                                      </p:tavLst>
                                    </p:anim>
                                    <p:anim calcmode="lin" valueType="num">
                                      <p:cBhvr>
                                        <p:cTn id="22" dur="1000" fill="hold"/>
                                        <p:tgtEl>
                                          <p:spTgt spid="205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 calcmode="lin" valueType="num">
                                      <p:cBhvr>
                                        <p:cTn id="27" dur="1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28" dur="10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29" dur="1000" fill="hold"/>
                                        <p:tgtEl>
                                          <p:spTgt spid="11">
                                            <p:txEl>
                                              <p:pRg st="0" end="0"/>
                                            </p:txEl>
                                          </p:spTgt>
                                        </p:tgtEl>
                                        <p:attrNameLst>
                                          <p:attrName>style.rotation</p:attrName>
                                        </p:attrNameLst>
                                      </p:cBhvr>
                                      <p:tavLst>
                                        <p:tav tm="0">
                                          <p:val>
                                            <p:fltVal val="90"/>
                                          </p:val>
                                        </p:tav>
                                        <p:tav tm="100000">
                                          <p:val>
                                            <p:fltVal val="0"/>
                                          </p:val>
                                        </p:tav>
                                      </p:tavLst>
                                    </p:anim>
                                    <p:animEffect transition="in" filter="fade">
                                      <p:cBhvr>
                                        <p:cTn id="30" dur="1000"/>
                                        <p:tgtEl>
                                          <p:spTgt spid="1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052"/>
                                        </p:tgtEl>
                                        <p:attrNameLst>
                                          <p:attrName>style.visibility</p:attrName>
                                        </p:attrNameLst>
                                      </p:cBhvr>
                                      <p:to>
                                        <p:strVal val="visible"/>
                                      </p:to>
                                    </p:set>
                                    <p:animEffect transition="in" filter="fade">
                                      <p:cBhvr>
                                        <p:cTn id="35" dur="1000"/>
                                        <p:tgtEl>
                                          <p:spTgt spid="2052"/>
                                        </p:tgtEl>
                                      </p:cBhvr>
                                    </p:animEffect>
                                    <p:anim calcmode="lin" valueType="num">
                                      <p:cBhvr>
                                        <p:cTn id="36" dur="1000" fill="hold"/>
                                        <p:tgtEl>
                                          <p:spTgt spid="2052"/>
                                        </p:tgtEl>
                                        <p:attrNameLst>
                                          <p:attrName>ppt_x</p:attrName>
                                        </p:attrNameLst>
                                      </p:cBhvr>
                                      <p:tavLst>
                                        <p:tav tm="0">
                                          <p:val>
                                            <p:strVal val="#ppt_x"/>
                                          </p:val>
                                        </p:tav>
                                        <p:tav tm="100000">
                                          <p:val>
                                            <p:strVal val="#ppt_x"/>
                                          </p:val>
                                        </p:tav>
                                      </p:tavLst>
                                    </p:anim>
                                    <p:anim calcmode="lin" valueType="num">
                                      <p:cBhvr>
                                        <p:cTn id="37"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P spid="13"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08520" y="33863"/>
            <a:ext cx="9144000" cy="1162889"/>
          </a:xfrm>
        </p:spPr>
        <p:style>
          <a:lnRef idx="1">
            <a:schemeClr val="accent3"/>
          </a:lnRef>
          <a:fillRef idx="3">
            <a:schemeClr val="accent3"/>
          </a:fillRef>
          <a:effectRef idx="2">
            <a:schemeClr val="accent3"/>
          </a:effectRef>
          <a:fontRef idx="minor">
            <a:schemeClr val="lt1"/>
          </a:fontRef>
        </p:style>
        <p:txBody>
          <a:bodyPr/>
          <a:lstStyle/>
          <a:p>
            <a:pPr algn="ctr"/>
            <a:r>
              <a:rPr lang="ar-EG" sz="4800" dirty="0" smtClean="0"/>
              <a:t>المد اللازم الحرفي</a:t>
            </a:r>
            <a:endParaRPr lang="ar-EG" sz="4800" dirty="0"/>
          </a:p>
        </p:txBody>
      </p:sp>
      <p:graphicFrame>
        <p:nvGraphicFramePr>
          <p:cNvPr id="4" name="عنصر نائب للمحتوى 3"/>
          <p:cNvGraphicFramePr>
            <a:graphicFrameLocks noGrp="1"/>
          </p:cNvGraphicFramePr>
          <p:nvPr>
            <p:ph idx="1"/>
            <p:extLst>
              <p:ext uri="{D42A27DB-BD31-4B8C-83A1-F6EECF244321}">
                <p14:modId xmlns="" xmlns:p14="http://schemas.microsoft.com/office/powerpoint/2010/main" val="1981116808"/>
              </p:ext>
            </p:extLst>
          </p:nvPr>
        </p:nvGraphicFramePr>
        <p:xfrm>
          <a:off x="2" y="1340768"/>
          <a:ext cx="9143998" cy="3672410"/>
        </p:xfrm>
        <a:graphic>
          <a:graphicData uri="http://schemas.openxmlformats.org/drawingml/2006/table">
            <a:tbl>
              <a:tblPr rtl="1" firstRow="1" firstCol="1" lastRow="1" lastCol="1" bandRow="1" bandCol="1"/>
              <a:tblGrid>
                <a:gridCol w="4349128"/>
                <a:gridCol w="313478"/>
                <a:gridCol w="4481392"/>
              </a:tblGrid>
              <a:tr h="734482">
                <a:tc>
                  <a:txBody>
                    <a:bodyPr/>
                    <a:lstStyle/>
                    <a:p>
                      <a:pPr algn="justLow" rtl="1">
                        <a:lnSpc>
                          <a:spcPct val="115000"/>
                        </a:lnSpc>
                        <a:spcAft>
                          <a:spcPts val="0"/>
                        </a:spcAft>
                      </a:pPr>
                      <a:r>
                        <a:rPr lang="ar-SA" sz="1800" b="1" dirty="0">
                          <a:effectLst/>
                          <a:latin typeface="Times New Roman"/>
                          <a:ea typeface="Times New Roman"/>
                          <a:cs typeface="Lotus Linotype"/>
                        </a:rPr>
                        <a:t>وَاللَّازِمُ الْـحَرْفِـيُّ </a:t>
                      </a:r>
                      <a:r>
                        <a:rPr lang="ar-SA" sz="1800" b="1" dirty="0">
                          <a:solidFill>
                            <a:srgbClr val="FFFF00"/>
                          </a:solidFill>
                          <a:effectLst/>
                          <a:latin typeface="Times New Roman"/>
                          <a:ea typeface="Times New Roman"/>
                          <a:cs typeface="Lotus Linotype"/>
                        </a:rPr>
                        <a:t>أَوَّلَ</a:t>
                      </a:r>
                      <a:r>
                        <a:rPr lang="ar-SA" sz="1800" b="1" dirty="0">
                          <a:effectLst/>
                          <a:latin typeface="Times New Roman"/>
                          <a:ea typeface="Times New Roman"/>
                          <a:cs typeface="Lotus Linotype"/>
                        </a:rPr>
                        <a:t> السُّوَرْ</a:t>
                      </a:r>
                      <a:br>
                        <a:rPr lang="ar-SA" sz="1800" b="1" dirty="0">
                          <a:effectLst/>
                          <a:latin typeface="Times New Roman"/>
                          <a:ea typeface="Times New Roman"/>
                          <a:cs typeface="Lotus Linotype"/>
                        </a:rPr>
                      </a:br>
                      <a:endParaRPr lang="en-US" sz="1100" dirty="0">
                        <a:effectLst/>
                        <a:latin typeface="Times New Roman"/>
                        <a:ea typeface="Times New Roman"/>
                      </a:endParaRPr>
                    </a:p>
                  </a:txBody>
                  <a:tcPr marL="65116" marR="65116" marT="0" marB="0">
                    <a:lnL>
                      <a:noFill/>
                    </a:lnL>
                    <a:lnR>
                      <a:noFill/>
                    </a:lnR>
                    <a:lnT>
                      <a:noFill/>
                    </a:lnT>
                    <a:lnB>
                      <a:noFill/>
                    </a:lnB>
                  </a:tcPr>
                </a:tc>
                <a:tc>
                  <a:txBody>
                    <a:bodyPr/>
                    <a:lstStyle/>
                    <a:p>
                      <a:pPr algn="justLow" rtl="1">
                        <a:lnSpc>
                          <a:spcPct val="115000"/>
                        </a:lnSpc>
                        <a:spcAft>
                          <a:spcPts val="0"/>
                        </a:spcAft>
                      </a:pPr>
                      <a:r>
                        <a:rPr lang="ar-SA" sz="1800" b="1" dirty="0">
                          <a:effectLst/>
                          <a:latin typeface="Times New Roman"/>
                          <a:ea typeface="Times New Roman"/>
                          <a:cs typeface="Lotus Linotype"/>
                        </a:rPr>
                        <a:t> </a:t>
                      </a:r>
                      <a:endParaRPr lang="en-US" sz="1100" dirty="0">
                        <a:effectLst/>
                        <a:latin typeface="Times New Roman"/>
                        <a:ea typeface="Times New Roman"/>
                      </a:endParaRPr>
                    </a:p>
                  </a:txBody>
                  <a:tcPr marL="65116" marR="65116" marT="0" marB="0">
                    <a:lnL>
                      <a:noFill/>
                    </a:lnL>
                    <a:lnR>
                      <a:noFill/>
                    </a:lnR>
                    <a:lnT>
                      <a:noFill/>
                    </a:lnT>
                    <a:lnB>
                      <a:noFill/>
                    </a:lnB>
                  </a:tcPr>
                </a:tc>
                <a:tc>
                  <a:txBody>
                    <a:bodyPr/>
                    <a:lstStyle/>
                    <a:p>
                      <a:pPr algn="justLow" rtl="1">
                        <a:lnSpc>
                          <a:spcPct val="115000"/>
                        </a:lnSpc>
                        <a:spcAft>
                          <a:spcPts val="0"/>
                        </a:spcAft>
                      </a:pPr>
                      <a:r>
                        <a:rPr lang="ar-SA" sz="1800" b="1" dirty="0">
                          <a:effectLst/>
                          <a:latin typeface="Times New Roman"/>
                          <a:ea typeface="Times New Roman"/>
                          <a:cs typeface="Lotus Linotype"/>
                        </a:rPr>
                        <a:t>وُجُودُهُ وَفِي ثَمَـانٍ انْحَـصَـرْ </a:t>
                      </a:r>
                      <a:br>
                        <a:rPr lang="ar-SA" sz="1800" b="1" dirty="0">
                          <a:effectLst/>
                          <a:latin typeface="Times New Roman"/>
                          <a:ea typeface="Times New Roman"/>
                          <a:cs typeface="Lotus Linotype"/>
                        </a:rPr>
                      </a:br>
                      <a:endParaRPr lang="en-US" sz="1100" dirty="0">
                        <a:effectLst/>
                        <a:latin typeface="Times New Roman"/>
                        <a:ea typeface="Times New Roman"/>
                      </a:endParaRPr>
                    </a:p>
                  </a:txBody>
                  <a:tcPr marL="65116" marR="65116" marT="0" marB="0">
                    <a:lnL>
                      <a:noFill/>
                    </a:lnL>
                    <a:lnR>
                      <a:noFill/>
                    </a:lnR>
                    <a:lnT>
                      <a:noFill/>
                    </a:lnT>
                    <a:lnB>
                      <a:noFill/>
                    </a:lnB>
                  </a:tcPr>
                </a:tc>
              </a:tr>
              <a:tr h="734482">
                <a:tc>
                  <a:txBody>
                    <a:bodyPr/>
                    <a:lstStyle/>
                    <a:p>
                      <a:pPr algn="justLow" rtl="1">
                        <a:lnSpc>
                          <a:spcPct val="115000"/>
                        </a:lnSpc>
                        <a:spcAft>
                          <a:spcPts val="0"/>
                        </a:spcAft>
                      </a:pPr>
                      <a:r>
                        <a:rPr lang="ar-SA" sz="1800" b="1" dirty="0">
                          <a:effectLst/>
                          <a:latin typeface="Times New Roman"/>
                          <a:ea typeface="Times New Roman"/>
                          <a:cs typeface="Lotus Linotype"/>
                        </a:rPr>
                        <a:t>يَجْمَعُهَا حُرُوفُ «كَمْ عَسَلْ نَقَصْ»</a:t>
                      </a:r>
                      <a:br>
                        <a:rPr lang="ar-SA" sz="1800" b="1" dirty="0">
                          <a:effectLst/>
                          <a:latin typeface="Times New Roman"/>
                          <a:ea typeface="Times New Roman"/>
                          <a:cs typeface="Lotus Linotype"/>
                        </a:rPr>
                      </a:br>
                      <a:endParaRPr lang="en-US" sz="1100" dirty="0">
                        <a:effectLst/>
                        <a:latin typeface="Times New Roman"/>
                        <a:ea typeface="Times New Roman"/>
                      </a:endParaRPr>
                    </a:p>
                  </a:txBody>
                  <a:tcPr marL="65116" marR="65116" marT="0" marB="0">
                    <a:lnL>
                      <a:noFill/>
                    </a:lnL>
                    <a:lnR>
                      <a:noFill/>
                    </a:lnR>
                    <a:lnT>
                      <a:noFill/>
                    </a:lnT>
                    <a:lnB>
                      <a:noFill/>
                    </a:lnB>
                  </a:tcPr>
                </a:tc>
                <a:tc>
                  <a:txBody>
                    <a:bodyPr/>
                    <a:lstStyle/>
                    <a:p>
                      <a:pPr algn="justLow" rtl="1">
                        <a:lnSpc>
                          <a:spcPct val="115000"/>
                        </a:lnSpc>
                        <a:spcAft>
                          <a:spcPts val="0"/>
                        </a:spcAft>
                      </a:pPr>
                      <a:r>
                        <a:rPr lang="ar-SA" sz="1800" b="1" dirty="0">
                          <a:effectLst/>
                          <a:latin typeface="Times New Roman"/>
                          <a:ea typeface="Times New Roman"/>
                          <a:cs typeface="Lotus Linotype"/>
                        </a:rPr>
                        <a:t> </a:t>
                      </a:r>
                      <a:endParaRPr lang="en-US" sz="1100" dirty="0">
                        <a:effectLst/>
                        <a:latin typeface="Times New Roman"/>
                        <a:ea typeface="Times New Roman"/>
                      </a:endParaRPr>
                    </a:p>
                  </a:txBody>
                  <a:tcPr marL="65116" marR="65116" marT="0" marB="0">
                    <a:lnL>
                      <a:noFill/>
                    </a:lnL>
                    <a:lnR>
                      <a:noFill/>
                    </a:lnR>
                    <a:lnT>
                      <a:noFill/>
                    </a:lnT>
                    <a:lnB>
                      <a:noFill/>
                    </a:lnB>
                  </a:tcPr>
                </a:tc>
                <a:tc>
                  <a:txBody>
                    <a:bodyPr/>
                    <a:lstStyle/>
                    <a:p>
                      <a:pPr algn="justLow" rtl="1">
                        <a:lnSpc>
                          <a:spcPct val="115000"/>
                        </a:lnSpc>
                        <a:spcAft>
                          <a:spcPts val="0"/>
                        </a:spcAft>
                      </a:pPr>
                      <a:r>
                        <a:rPr lang="ar-SA" sz="1800" b="1" dirty="0">
                          <a:effectLst/>
                          <a:latin typeface="Times New Roman"/>
                          <a:ea typeface="Times New Roman"/>
                          <a:cs typeface="Lotus Linotype"/>
                        </a:rPr>
                        <a:t>وَعَيْنُ </a:t>
                      </a:r>
                      <a:r>
                        <a:rPr lang="ar-SA" sz="1800" b="1" dirty="0">
                          <a:solidFill>
                            <a:srgbClr val="FFFF00"/>
                          </a:solidFill>
                          <a:effectLst/>
                          <a:latin typeface="Times New Roman"/>
                          <a:ea typeface="Times New Roman"/>
                          <a:cs typeface="Lotus Linotype"/>
                        </a:rPr>
                        <a:t>ذُو وَجْهَـيْنِ </a:t>
                      </a:r>
                      <a:r>
                        <a:rPr lang="ar-SA" sz="1800" b="1" dirty="0">
                          <a:effectLst/>
                          <a:latin typeface="Times New Roman"/>
                          <a:ea typeface="Times New Roman"/>
                          <a:cs typeface="Lotus Linotype"/>
                        </a:rPr>
                        <a:t>وَالطُّولُ </a:t>
                      </a:r>
                      <a:r>
                        <a:rPr lang="ar-SA" sz="1800" b="1" kern="1200" dirty="0">
                          <a:solidFill>
                            <a:srgbClr val="FFFF00"/>
                          </a:solidFill>
                          <a:effectLst/>
                          <a:latin typeface="Times New Roman"/>
                          <a:ea typeface="Times New Roman"/>
                          <a:cs typeface="Lotus Linotype"/>
                        </a:rPr>
                        <a:t>أَخَصّ</a:t>
                      </a:r>
                      <a:r>
                        <a:rPr lang="ar-SA" sz="1800" b="1" dirty="0">
                          <a:effectLst/>
                          <a:latin typeface="Times New Roman"/>
                          <a:ea typeface="Times New Roman"/>
                          <a:cs typeface="Lotus Linotype"/>
                        </a:rPr>
                        <a:t/>
                      </a:r>
                      <a:br>
                        <a:rPr lang="ar-SA" sz="1800" b="1" dirty="0">
                          <a:effectLst/>
                          <a:latin typeface="Times New Roman"/>
                          <a:ea typeface="Times New Roman"/>
                          <a:cs typeface="Lotus Linotype"/>
                        </a:rPr>
                      </a:br>
                      <a:endParaRPr lang="en-US" sz="1100" dirty="0">
                        <a:effectLst/>
                        <a:latin typeface="Times New Roman"/>
                        <a:ea typeface="Times New Roman"/>
                      </a:endParaRPr>
                    </a:p>
                  </a:txBody>
                  <a:tcPr marL="65116" marR="65116" marT="0" marB="0">
                    <a:lnL>
                      <a:noFill/>
                    </a:lnL>
                    <a:lnR>
                      <a:noFill/>
                    </a:lnR>
                    <a:lnT>
                      <a:noFill/>
                    </a:lnT>
                    <a:lnB>
                      <a:noFill/>
                    </a:lnB>
                  </a:tcPr>
                </a:tc>
              </a:tr>
              <a:tr h="734482">
                <a:tc>
                  <a:txBody>
                    <a:bodyPr/>
                    <a:lstStyle/>
                    <a:p>
                      <a:pPr algn="justLow" rtl="1">
                        <a:lnSpc>
                          <a:spcPct val="115000"/>
                        </a:lnSpc>
                        <a:spcAft>
                          <a:spcPts val="0"/>
                        </a:spcAft>
                      </a:pPr>
                      <a:r>
                        <a:rPr lang="ar-SA" sz="1800" b="1" dirty="0">
                          <a:effectLst/>
                          <a:latin typeface="Times New Roman"/>
                          <a:ea typeface="Times New Roman"/>
                          <a:cs typeface="Lotus Linotype"/>
                        </a:rPr>
                        <a:t>وَمَا سِوَى الْـحَرْفِ الثُّلَاثِي لَا </a:t>
                      </a:r>
                      <a:r>
                        <a:rPr lang="ar-SA" sz="1800" b="1" kern="1200" dirty="0">
                          <a:solidFill>
                            <a:srgbClr val="FFFF00"/>
                          </a:solidFill>
                          <a:effectLst/>
                          <a:latin typeface="Times New Roman"/>
                          <a:ea typeface="Times New Roman"/>
                          <a:cs typeface="Lotus Linotype"/>
                        </a:rPr>
                        <a:t>أَلِفْ</a:t>
                      </a:r>
                      <a:r>
                        <a:rPr lang="ar-SA" sz="1800" b="1" dirty="0">
                          <a:effectLst/>
                          <a:latin typeface="Times New Roman"/>
                          <a:ea typeface="Times New Roman"/>
                          <a:cs typeface="Lotus Linotype"/>
                        </a:rPr>
                        <a:t/>
                      </a:r>
                      <a:br>
                        <a:rPr lang="ar-SA" sz="1800" b="1" dirty="0">
                          <a:effectLst/>
                          <a:latin typeface="Times New Roman"/>
                          <a:ea typeface="Times New Roman"/>
                          <a:cs typeface="Lotus Linotype"/>
                        </a:rPr>
                      </a:br>
                      <a:endParaRPr lang="en-US" sz="1100" dirty="0">
                        <a:effectLst/>
                        <a:latin typeface="Times New Roman"/>
                        <a:ea typeface="Times New Roman"/>
                      </a:endParaRPr>
                    </a:p>
                  </a:txBody>
                  <a:tcPr marL="65116" marR="65116" marT="0" marB="0">
                    <a:lnL>
                      <a:noFill/>
                    </a:lnL>
                    <a:lnR>
                      <a:noFill/>
                    </a:lnR>
                    <a:lnT>
                      <a:noFill/>
                    </a:lnT>
                    <a:lnB>
                      <a:noFill/>
                    </a:lnB>
                  </a:tcPr>
                </a:tc>
                <a:tc>
                  <a:txBody>
                    <a:bodyPr/>
                    <a:lstStyle/>
                    <a:p>
                      <a:pPr algn="justLow" rtl="1">
                        <a:lnSpc>
                          <a:spcPct val="115000"/>
                        </a:lnSpc>
                        <a:spcAft>
                          <a:spcPts val="0"/>
                        </a:spcAft>
                      </a:pPr>
                      <a:r>
                        <a:rPr lang="ar-SA" sz="1800" b="1" dirty="0">
                          <a:effectLst/>
                          <a:latin typeface="Times New Roman"/>
                          <a:ea typeface="Times New Roman"/>
                          <a:cs typeface="Lotus Linotype"/>
                        </a:rPr>
                        <a:t> </a:t>
                      </a:r>
                      <a:endParaRPr lang="en-US" sz="1100" dirty="0">
                        <a:effectLst/>
                        <a:latin typeface="Times New Roman"/>
                        <a:ea typeface="Times New Roman"/>
                      </a:endParaRPr>
                    </a:p>
                  </a:txBody>
                  <a:tcPr marL="65116" marR="65116" marT="0" marB="0">
                    <a:lnL>
                      <a:noFill/>
                    </a:lnL>
                    <a:lnR>
                      <a:noFill/>
                    </a:lnR>
                    <a:lnT>
                      <a:noFill/>
                    </a:lnT>
                    <a:lnB>
                      <a:noFill/>
                    </a:lnB>
                  </a:tcPr>
                </a:tc>
                <a:tc>
                  <a:txBody>
                    <a:bodyPr/>
                    <a:lstStyle/>
                    <a:p>
                      <a:pPr algn="justLow" rtl="1">
                        <a:lnSpc>
                          <a:spcPct val="115000"/>
                        </a:lnSpc>
                        <a:spcAft>
                          <a:spcPts val="0"/>
                        </a:spcAft>
                      </a:pPr>
                      <a:r>
                        <a:rPr lang="ar-SA" sz="1800" b="1" dirty="0">
                          <a:effectLst/>
                          <a:latin typeface="Times New Roman"/>
                          <a:ea typeface="Times New Roman"/>
                          <a:cs typeface="Lotus Linotype"/>
                        </a:rPr>
                        <a:t>فَمَدُّهُ مَدًّا طَبِيعِيًّا أُلِفْ</a:t>
                      </a:r>
                      <a:br>
                        <a:rPr lang="ar-SA" sz="1800" b="1" dirty="0">
                          <a:effectLst/>
                          <a:latin typeface="Times New Roman"/>
                          <a:ea typeface="Times New Roman"/>
                          <a:cs typeface="Lotus Linotype"/>
                        </a:rPr>
                      </a:br>
                      <a:endParaRPr lang="en-US" sz="1100" dirty="0">
                        <a:effectLst/>
                        <a:latin typeface="Times New Roman"/>
                        <a:ea typeface="Times New Roman"/>
                      </a:endParaRPr>
                    </a:p>
                  </a:txBody>
                  <a:tcPr marL="65116" marR="65116" marT="0" marB="0">
                    <a:lnL>
                      <a:noFill/>
                    </a:lnL>
                    <a:lnR>
                      <a:noFill/>
                    </a:lnR>
                    <a:lnT>
                      <a:noFill/>
                    </a:lnT>
                    <a:lnB>
                      <a:noFill/>
                    </a:lnB>
                  </a:tcPr>
                </a:tc>
              </a:tr>
              <a:tr h="734482">
                <a:tc>
                  <a:txBody>
                    <a:bodyPr/>
                    <a:lstStyle/>
                    <a:p>
                      <a:pPr algn="justLow" rtl="1">
                        <a:lnSpc>
                          <a:spcPct val="115000"/>
                        </a:lnSpc>
                        <a:spcAft>
                          <a:spcPts val="0"/>
                        </a:spcAft>
                      </a:pPr>
                      <a:r>
                        <a:rPr lang="ar-SA" sz="1800" b="1" dirty="0">
                          <a:effectLst/>
                          <a:latin typeface="Times New Roman"/>
                          <a:ea typeface="Times New Roman"/>
                          <a:cs typeface="Lotus Linotype"/>
                        </a:rPr>
                        <a:t>وَذَاكَ </a:t>
                      </a:r>
                      <a:r>
                        <a:rPr lang="ar-SA" sz="1800" b="1" dirty="0">
                          <a:solidFill>
                            <a:srgbClr val="FFFF00"/>
                          </a:solidFill>
                          <a:effectLst/>
                          <a:latin typeface="Times New Roman"/>
                          <a:ea typeface="Times New Roman"/>
                          <a:cs typeface="Lotus Linotype"/>
                        </a:rPr>
                        <a:t>أَيْضًا</a:t>
                      </a:r>
                      <a:r>
                        <a:rPr lang="ar-SA" sz="1800" b="1" dirty="0">
                          <a:effectLst/>
                          <a:latin typeface="Times New Roman"/>
                          <a:ea typeface="Times New Roman"/>
                          <a:cs typeface="Lotus Linotype"/>
                        </a:rPr>
                        <a:t> فِي فَوَاتِحِ السُّوَرْ </a:t>
                      </a:r>
                      <a:br>
                        <a:rPr lang="ar-SA" sz="1800" b="1" dirty="0">
                          <a:effectLst/>
                          <a:latin typeface="Times New Roman"/>
                          <a:ea typeface="Times New Roman"/>
                          <a:cs typeface="Lotus Linotype"/>
                        </a:rPr>
                      </a:br>
                      <a:endParaRPr lang="en-US" sz="1100" dirty="0">
                        <a:effectLst/>
                        <a:latin typeface="Times New Roman"/>
                        <a:ea typeface="Times New Roman"/>
                      </a:endParaRPr>
                    </a:p>
                  </a:txBody>
                  <a:tcPr marL="65116" marR="65116" marT="0" marB="0">
                    <a:lnL>
                      <a:noFill/>
                    </a:lnL>
                    <a:lnR>
                      <a:noFill/>
                    </a:lnR>
                    <a:lnT>
                      <a:noFill/>
                    </a:lnT>
                    <a:lnB>
                      <a:noFill/>
                    </a:lnB>
                  </a:tcPr>
                </a:tc>
                <a:tc>
                  <a:txBody>
                    <a:bodyPr/>
                    <a:lstStyle/>
                    <a:p>
                      <a:pPr algn="justLow" rtl="1">
                        <a:lnSpc>
                          <a:spcPct val="115000"/>
                        </a:lnSpc>
                        <a:spcAft>
                          <a:spcPts val="0"/>
                        </a:spcAft>
                      </a:pPr>
                      <a:r>
                        <a:rPr lang="ar-SA" sz="1800" b="1" dirty="0">
                          <a:effectLst/>
                          <a:latin typeface="Times New Roman"/>
                          <a:ea typeface="Times New Roman"/>
                          <a:cs typeface="Lotus Linotype"/>
                        </a:rPr>
                        <a:t> </a:t>
                      </a:r>
                      <a:endParaRPr lang="en-US" sz="1100" dirty="0">
                        <a:effectLst/>
                        <a:latin typeface="Times New Roman"/>
                        <a:ea typeface="Times New Roman"/>
                      </a:endParaRPr>
                    </a:p>
                  </a:txBody>
                  <a:tcPr marL="65116" marR="65116" marT="0" marB="0">
                    <a:lnL>
                      <a:noFill/>
                    </a:lnL>
                    <a:lnR>
                      <a:noFill/>
                    </a:lnR>
                    <a:lnT>
                      <a:noFill/>
                    </a:lnT>
                    <a:lnB>
                      <a:noFill/>
                    </a:lnB>
                  </a:tcPr>
                </a:tc>
                <a:tc>
                  <a:txBody>
                    <a:bodyPr/>
                    <a:lstStyle/>
                    <a:p>
                      <a:pPr algn="justLow" rtl="1">
                        <a:lnSpc>
                          <a:spcPct val="115000"/>
                        </a:lnSpc>
                        <a:spcAft>
                          <a:spcPts val="0"/>
                        </a:spcAft>
                      </a:pPr>
                      <a:r>
                        <a:rPr lang="ar-SA" sz="1800" b="1" dirty="0">
                          <a:effectLst/>
                          <a:latin typeface="Times New Roman"/>
                          <a:ea typeface="Times New Roman"/>
                          <a:cs typeface="Lotus Linotype"/>
                        </a:rPr>
                        <a:t>فِي لَفْظِ «</a:t>
                      </a:r>
                      <a:r>
                        <a:rPr lang="ar-SA" sz="1800" b="1" dirty="0">
                          <a:solidFill>
                            <a:srgbClr val="FFFF00"/>
                          </a:solidFill>
                          <a:effectLst/>
                          <a:latin typeface="Times New Roman"/>
                          <a:ea typeface="Times New Roman"/>
                          <a:cs typeface="Lotus Linotype"/>
                        </a:rPr>
                        <a:t>حَيٍّ طَاهِرٍ</a:t>
                      </a:r>
                      <a:r>
                        <a:rPr lang="ar-SA" sz="1800" b="1" dirty="0">
                          <a:effectLst/>
                          <a:latin typeface="Times New Roman"/>
                          <a:ea typeface="Times New Roman"/>
                          <a:cs typeface="Lotus Linotype"/>
                        </a:rPr>
                        <a:t>» قَدِ انْحَـصَـرْ </a:t>
                      </a:r>
                      <a:br>
                        <a:rPr lang="ar-SA" sz="1800" b="1" dirty="0">
                          <a:effectLst/>
                          <a:latin typeface="Times New Roman"/>
                          <a:ea typeface="Times New Roman"/>
                          <a:cs typeface="Lotus Linotype"/>
                        </a:rPr>
                      </a:br>
                      <a:endParaRPr lang="en-US" sz="1100" dirty="0">
                        <a:effectLst/>
                        <a:latin typeface="Times New Roman"/>
                        <a:ea typeface="Times New Roman"/>
                      </a:endParaRPr>
                    </a:p>
                  </a:txBody>
                  <a:tcPr marL="65116" marR="65116" marT="0" marB="0">
                    <a:lnL>
                      <a:noFill/>
                    </a:lnL>
                    <a:lnR>
                      <a:noFill/>
                    </a:lnR>
                    <a:lnT>
                      <a:noFill/>
                    </a:lnT>
                    <a:lnB>
                      <a:noFill/>
                    </a:lnB>
                  </a:tcPr>
                </a:tc>
              </a:tr>
              <a:tr h="734482">
                <a:tc>
                  <a:txBody>
                    <a:bodyPr/>
                    <a:lstStyle/>
                    <a:p>
                      <a:pPr algn="justLow" rtl="1">
                        <a:lnSpc>
                          <a:spcPct val="115000"/>
                        </a:lnSpc>
                        <a:spcAft>
                          <a:spcPts val="0"/>
                        </a:spcAft>
                      </a:pPr>
                      <a:r>
                        <a:rPr lang="ar-SA" sz="1800" b="1" dirty="0">
                          <a:effectLst/>
                          <a:latin typeface="Times New Roman"/>
                          <a:ea typeface="Times New Roman"/>
                          <a:cs typeface="Lotus Linotype"/>
                        </a:rPr>
                        <a:t>وَيَجْمَعُ الْفَوَاتِحَ الْأَرْبَعْ عَشَـرْ</a:t>
                      </a:r>
                      <a:br>
                        <a:rPr lang="ar-SA" sz="1800" b="1" dirty="0">
                          <a:effectLst/>
                          <a:latin typeface="Times New Roman"/>
                          <a:ea typeface="Times New Roman"/>
                          <a:cs typeface="Lotus Linotype"/>
                        </a:rPr>
                      </a:br>
                      <a:endParaRPr lang="en-US" sz="1100" dirty="0">
                        <a:effectLst/>
                        <a:latin typeface="Times New Roman"/>
                        <a:ea typeface="Times New Roman"/>
                      </a:endParaRPr>
                    </a:p>
                  </a:txBody>
                  <a:tcPr marL="65116" marR="65116" marT="0" marB="0">
                    <a:lnL>
                      <a:noFill/>
                    </a:lnL>
                    <a:lnR>
                      <a:noFill/>
                    </a:lnR>
                    <a:lnT>
                      <a:noFill/>
                    </a:lnT>
                    <a:lnB>
                      <a:noFill/>
                    </a:lnB>
                  </a:tcPr>
                </a:tc>
                <a:tc>
                  <a:txBody>
                    <a:bodyPr/>
                    <a:lstStyle/>
                    <a:p>
                      <a:pPr algn="justLow" rtl="1">
                        <a:lnSpc>
                          <a:spcPct val="115000"/>
                        </a:lnSpc>
                        <a:spcAft>
                          <a:spcPts val="0"/>
                        </a:spcAft>
                      </a:pPr>
                      <a:r>
                        <a:rPr lang="ar-SA" sz="1800" b="1" dirty="0">
                          <a:effectLst/>
                          <a:latin typeface="Times New Roman"/>
                          <a:ea typeface="Times New Roman"/>
                          <a:cs typeface="Lotus Linotype"/>
                        </a:rPr>
                        <a:t> </a:t>
                      </a:r>
                      <a:endParaRPr lang="en-US" sz="1100" dirty="0">
                        <a:effectLst/>
                        <a:latin typeface="Times New Roman"/>
                        <a:ea typeface="Times New Roman"/>
                      </a:endParaRPr>
                    </a:p>
                  </a:txBody>
                  <a:tcPr marL="65116" marR="65116" marT="0" marB="0">
                    <a:lnL>
                      <a:noFill/>
                    </a:lnL>
                    <a:lnR>
                      <a:noFill/>
                    </a:lnR>
                    <a:lnT>
                      <a:noFill/>
                    </a:lnT>
                    <a:lnB>
                      <a:noFill/>
                    </a:lnB>
                  </a:tcPr>
                </a:tc>
                <a:tc>
                  <a:txBody>
                    <a:bodyPr/>
                    <a:lstStyle/>
                    <a:p>
                      <a:pPr algn="justLow" rtl="1">
                        <a:lnSpc>
                          <a:spcPct val="115000"/>
                        </a:lnSpc>
                        <a:spcAft>
                          <a:spcPts val="0"/>
                        </a:spcAft>
                      </a:pPr>
                      <a:r>
                        <a:rPr lang="ar-SA" sz="1800" b="1" dirty="0">
                          <a:effectLst/>
                          <a:latin typeface="Times New Roman"/>
                          <a:ea typeface="Times New Roman"/>
                          <a:cs typeface="Lotus Linotype"/>
                        </a:rPr>
                        <a:t>«</a:t>
                      </a:r>
                      <a:r>
                        <a:rPr lang="ar-SA" sz="1800" b="1" dirty="0">
                          <a:solidFill>
                            <a:srgbClr val="FFFF00"/>
                          </a:solidFill>
                          <a:effectLst/>
                          <a:latin typeface="Times New Roman"/>
                          <a:ea typeface="Times New Roman"/>
                          <a:cs typeface="Lotus Linotype"/>
                        </a:rPr>
                        <a:t>صِلْـهُ سُحَيْرًا مَنْ قَطَعْكَ</a:t>
                      </a:r>
                      <a:r>
                        <a:rPr lang="ar-SA" sz="1800" b="1" dirty="0">
                          <a:effectLst/>
                          <a:latin typeface="Times New Roman"/>
                          <a:ea typeface="Times New Roman"/>
                          <a:cs typeface="Lotus Linotype"/>
                        </a:rPr>
                        <a:t>» ذَا اشْتَهَرْ</a:t>
                      </a:r>
                      <a:br>
                        <a:rPr lang="ar-SA" sz="1800" b="1" dirty="0">
                          <a:effectLst/>
                          <a:latin typeface="Times New Roman"/>
                          <a:ea typeface="Times New Roman"/>
                          <a:cs typeface="Lotus Linotype"/>
                        </a:rPr>
                      </a:br>
                      <a:endParaRPr lang="en-US" sz="1100" dirty="0">
                        <a:effectLst/>
                        <a:latin typeface="Times New Roman"/>
                        <a:ea typeface="Times New Roman"/>
                      </a:endParaRPr>
                    </a:p>
                  </a:txBody>
                  <a:tcPr marL="65116" marR="65116" marT="0" marB="0">
                    <a:lnL>
                      <a:noFill/>
                    </a:lnL>
                    <a:lnR>
                      <a:noFill/>
                    </a:lnR>
                    <a:lnT>
                      <a:noFill/>
                    </a:lnT>
                    <a:lnB>
                      <a:noFill/>
                    </a:lnB>
                  </a:tcPr>
                </a:tc>
              </a:tr>
            </a:tbl>
          </a:graphicData>
        </a:graphic>
      </p:graphicFrame>
      <p:sp>
        <p:nvSpPr>
          <p:cNvPr id="5" name="مربع نص 4"/>
          <p:cNvSpPr txBox="1"/>
          <p:nvPr/>
        </p:nvSpPr>
        <p:spPr>
          <a:xfrm>
            <a:off x="23156" y="4725144"/>
            <a:ext cx="9131968" cy="2308324"/>
          </a:xfrm>
          <a:prstGeom prst="rect">
            <a:avLst/>
          </a:prstGeom>
          <a:noFill/>
        </p:spPr>
        <p:txBody>
          <a:bodyPr wrap="square" rtlCol="1">
            <a:spAutoFit/>
          </a:bodyPr>
          <a:lstStyle/>
          <a:p>
            <a:r>
              <a:rPr lang="ar-KW" b="1" dirty="0">
                <a:solidFill>
                  <a:srgbClr val="FFFF00"/>
                </a:solidFill>
                <a:latin typeface="Times New Roman"/>
                <a:ea typeface="Times New Roman"/>
                <a:cs typeface="Lotus Linotype"/>
              </a:rPr>
              <a:t>أول</a:t>
            </a:r>
            <a:r>
              <a:rPr lang="ar-KW" sz="2400" dirty="0" smtClean="0"/>
              <a:t> </a:t>
            </a:r>
            <a:r>
              <a:rPr lang="ar-KW" b="1" dirty="0">
                <a:solidFill>
                  <a:srgbClr val="FFFF00"/>
                </a:solidFill>
                <a:latin typeface="Times New Roman"/>
                <a:ea typeface="Times New Roman"/>
                <a:cs typeface="Lotus Linotype"/>
              </a:rPr>
              <a:t>السور</a:t>
            </a:r>
            <a:r>
              <a:rPr lang="ar-KW" sz="2400" dirty="0" smtClean="0"/>
              <a:t> : أي في أول السور ومنصوب على نزع الخافض</a:t>
            </a:r>
          </a:p>
          <a:p>
            <a:r>
              <a:rPr lang="ar-KW" b="1" dirty="0">
                <a:solidFill>
                  <a:srgbClr val="FFFF00"/>
                </a:solidFill>
                <a:latin typeface="Times New Roman"/>
                <a:ea typeface="Times New Roman"/>
                <a:cs typeface="Lotus Linotype"/>
              </a:rPr>
              <a:t>وعين</a:t>
            </a:r>
            <a:r>
              <a:rPr lang="ar-KW" sz="2400" dirty="0" smtClean="0"/>
              <a:t> </a:t>
            </a:r>
            <a:r>
              <a:rPr lang="ar-KW" b="1" dirty="0">
                <a:solidFill>
                  <a:srgbClr val="FFFF00"/>
                </a:solidFill>
                <a:latin typeface="Times New Roman"/>
                <a:ea typeface="Times New Roman"/>
                <a:cs typeface="Lotus Linotype"/>
              </a:rPr>
              <a:t>ذو</a:t>
            </a:r>
            <a:r>
              <a:rPr lang="ar-KW" sz="2400" dirty="0" smtClean="0"/>
              <a:t> </a:t>
            </a:r>
            <a:r>
              <a:rPr lang="ar-KW" b="1" dirty="0">
                <a:solidFill>
                  <a:srgbClr val="FFFF00"/>
                </a:solidFill>
                <a:latin typeface="Times New Roman"/>
                <a:ea typeface="Times New Roman"/>
                <a:cs typeface="Lotus Linotype"/>
              </a:rPr>
              <a:t>وجهين</a:t>
            </a:r>
            <a:r>
              <a:rPr lang="ar-KW" sz="2400" dirty="0" smtClean="0"/>
              <a:t>: وذكّر ذو ولم يقل ذات وجهين  على نية حرف عين ذو وجهين</a:t>
            </a:r>
          </a:p>
          <a:p>
            <a:r>
              <a:rPr lang="ar-KW" b="1" dirty="0">
                <a:solidFill>
                  <a:srgbClr val="FFFF00"/>
                </a:solidFill>
                <a:latin typeface="Times New Roman"/>
                <a:ea typeface="Times New Roman"/>
                <a:cs typeface="Lotus Linotype"/>
              </a:rPr>
              <a:t>أخصّ</a:t>
            </a:r>
            <a:r>
              <a:rPr lang="ar-KW" sz="2400" dirty="0" smtClean="0"/>
              <a:t>: أي أفضل عند أغلب أهل الأداء  منهم ابن مجاهد أول من سبّع السبعة وتوجيه المد  قياسًا على مذهبهم في الفصل بين الساكنين بالطول ولتمكين النطق بالساكن وهو النون.</a:t>
            </a:r>
          </a:p>
          <a:p>
            <a:r>
              <a:rPr lang="ar-KW" sz="2400" dirty="0" smtClean="0"/>
              <a:t>ووجه التوسط التفرقة بين ما كان قبله حركة من جنسه وما ليس قبله حركة من جنسه.</a:t>
            </a:r>
          </a:p>
          <a:p>
            <a:r>
              <a:rPr lang="ar-KW" sz="2400" dirty="0" smtClean="0"/>
              <a:t>ويجوز من الطيبة القصر لكل القراء قياسا على العارض.</a:t>
            </a:r>
            <a:endParaRPr lang="ar-SA" sz="2400" dirty="0"/>
          </a:p>
        </p:txBody>
      </p:sp>
    </p:spTree>
    <p:extLst>
      <p:ext uri="{BB962C8B-B14F-4D97-AF65-F5344CB8AC3E}">
        <p14:creationId xmlns="" xmlns:p14="http://schemas.microsoft.com/office/powerpoint/2010/main" val="3438191141"/>
      </p:ext>
    </p:extLst>
  </p:cSld>
  <p:clrMapOvr>
    <a:masterClrMapping/>
  </p:clrMapOvr>
  <mc:AlternateContent xmlns:mc="http://schemas.openxmlformats.org/markup-compatibility/2006">
    <mc:Choice xmlns="" xmlns:p14="http://schemas.microsoft.com/office/powerpoint/2010/main" Requires="p14">
      <p:transition spd="slow" p14:dur="3400">
        <p14:reveal thruBlk="1"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99592" y="0"/>
            <a:ext cx="7125113" cy="924475"/>
          </a:xfrm>
        </p:spPr>
        <p:style>
          <a:lnRef idx="0">
            <a:schemeClr val="accent5"/>
          </a:lnRef>
          <a:fillRef idx="3">
            <a:schemeClr val="accent5"/>
          </a:fillRef>
          <a:effectRef idx="3">
            <a:schemeClr val="accent5"/>
          </a:effectRef>
          <a:fontRef idx="minor">
            <a:schemeClr val="lt1"/>
          </a:fontRef>
        </p:style>
        <p:txBody>
          <a:bodyPr/>
          <a:lstStyle/>
          <a:p>
            <a:pPr algn="ctr"/>
            <a:r>
              <a:rPr lang="ar-EG" sz="4800" dirty="0" smtClean="0"/>
              <a:t>المد اللازم الحرفي</a:t>
            </a:r>
            <a:endParaRPr lang="ar-EG" sz="4800" dirty="0"/>
          </a:p>
        </p:txBody>
      </p:sp>
      <p:sp>
        <p:nvSpPr>
          <p:cNvPr id="3" name="عنصر نائب للمحتوى 2"/>
          <p:cNvSpPr>
            <a:spLocks noGrp="1"/>
          </p:cNvSpPr>
          <p:nvPr>
            <p:ph idx="1"/>
          </p:nvPr>
        </p:nvSpPr>
        <p:spPr>
          <a:xfrm>
            <a:off x="0" y="1857364"/>
            <a:ext cx="9036496" cy="5000636"/>
          </a:xfrm>
        </p:spPr>
        <p:txBody>
          <a:bodyPr>
            <a:normAutofit lnSpcReduction="10000"/>
          </a:bodyPr>
          <a:lstStyle/>
          <a:p>
            <a:r>
              <a:rPr lang="ar-KW" sz="4000" b="1" dirty="0" smtClean="0">
                <a:solidFill>
                  <a:srgbClr val="FFFF00"/>
                </a:solidFill>
                <a:latin typeface="Times New Roman"/>
                <a:ea typeface="Times New Roman"/>
              </a:rPr>
              <a:t>لا</a:t>
            </a:r>
            <a:r>
              <a:rPr lang="ar-KW" sz="4000" dirty="0" smtClean="0"/>
              <a:t> </a:t>
            </a:r>
            <a:r>
              <a:rPr lang="ar-KW" sz="4000" b="1" dirty="0" smtClean="0">
                <a:solidFill>
                  <a:srgbClr val="FFFF00"/>
                </a:solidFill>
                <a:latin typeface="Times New Roman"/>
                <a:ea typeface="Times New Roman"/>
              </a:rPr>
              <a:t>ألف</a:t>
            </a:r>
            <a:r>
              <a:rPr lang="ar-KW" sz="4000" dirty="0" smtClean="0"/>
              <a:t>: استثناء منقطع لانعدام المد في الألف</a:t>
            </a:r>
          </a:p>
          <a:p>
            <a:r>
              <a:rPr lang="ar-KW" sz="4000" dirty="0" smtClean="0"/>
              <a:t> </a:t>
            </a:r>
            <a:r>
              <a:rPr lang="ar-KW" sz="4000" b="1" dirty="0" smtClean="0">
                <a:solidFill>
                  <a:srgbClr val="FFFF00"/>
                </a:solidFill>
                <a:latin typeface="Times New Roman"/>
                <a:ea typeface="Times New Roman"/>
              </a:rPr>
              <a:t>وذاك</a:t>
            </a:r>
            <a:r>
              <a:rPr lang="ar-KW" sz="4000" dirty="0" smtClean="0"/>
              <a:t> </a:t>
            </a:r>
            <a:r>
              <a:rPr lang="ar-KW" sz="4000" b="1" dirty="0" smtClean="0">
                <a:solidFill>
                  <a:srgbClr val="FFFF00"/>
                </a:solidFill>
                <a:latin typeface="Times New Roman"/>
                <a:ea typeface="Times New Roman"/>
              </a:rPr>
              <a:t>أيضا</a:t>
            </a:r>
            <a:r>
              <a:rPr lang="ar-KW" sz="4000" dirty="0" smtClean="0"/>
              <a:t>: أي غير الثلاثي مذكور في فواتح السور.</a:t>
            </a:r>
          </a:p>
          <a:p>
            <a:r>
              <a:rPr lang="ar-KW" sz="4000" b="1" dirty="0" smtClean="0">
                <a:solidFill>
                  <a:srgbClr val="FFFF00"/>
                </a:solidFill>
                <a:latin typeface="Times New Roman"/>
                <a:ea typeface="Times New Roman"/>
              </a:rPr>
              <a:t>حي طاهر: </a:t>
            </a:r>
            <a:r>
              <a:rPr lang="ar-KW" sz="4000" dirty="0" smtClean="0"/>
              <a:t>والألف ليس منها باعتباره امتدادا للفتحة أو محذوفا لأنه حرف مد وليس همزة أصلية.</a:t>
            </a:r>
          </a:p>
          <a:p>
            <a:r>
              <a:rPr lang="ar-EG" sz="4000" dirty="0" smtClean="0"/>
              <a:t>الحروف المقطعة مبنية على الوقف أي السكون ولها محترزات تتبين في قول الناظم ( وما سوى الحرف الثلاثي لا ألف......)</a:t>
            </a:r>
          </a:p>
          <a:p>
            <a:pPr marL="0" indent="0">
              <a:buNone/>
            </a:pPr>
            <a:endParaRPr lang="ar-EG" sz="4000" dirty="0" smtClean="0"/>
          </a:p>
          <a:p>
            <a:pPr marL="0" indent="0">
              <a:buNone/>
            </a:pPr>
            <a:endParaRPr lang="ar-EG" sz="4000" dirty="0"/>
          </a:p>
        </p:txBody>
      </p:sp>
    </p:spTree>
    <p:extLst>
      <p:ext uri="{BB962C8B-B14F-4D97-AF65-F5344CB8AC3E}">
        <p14:creationId xmlns="" xmlns:p14="http://schemas.microsoft.com/office/powerpoint/2010/main" val="22272097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001"/>
          <p:cNvPicPr>
            <a:picLocks noGrp="1" noChangeAspect="1" noChangeArrowheads="1"/>
          </p:cNvPicPr>
          <p:nvPr>
            <p:ph/>
          </p:nvPr>
        </p:nvPicPr>
        <p:blipFill>
          <a:blip r:embed="rId2">
            <a:extLst>
              <a:ext uri="{28A0092B-C50C-407E-A947-70E740481C1C}">
                <a14:useLocalDpi xmlns="" xmlns:a14="http://schemas.microsoft.com/office/drawing/2010/main" val="0"/>
              </a:ext>
            </a:extLst>
          </a:blip>
          <a:srcRect/>
          <a:stretch>
            <a:fillRect/>
          </a:stretch>
        </p:blipFill>
        <p:spPr>
          <a:xfrm>
            <a:off x="0" y="0"/>
            <a:ext cx="9144000" cy="68580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180942986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384" y="13008"/>
            <a:ext cx="9144000" cy="924475"/>
          </a:xfrm>
        </p:spPr>
        <p:txBody>
          <a:bodyPr/>
          <a:lstStyle/>
          <a:p>
            <a:pPr algn="ctr"/>
            <a:r>
              <a:rPr lang="ar-EG" sz="4000" dirty="0" smtClean="0"/>
              <a:t>يمكن تقسيم اللازم الحرفي إلى أربعة أقسام</a:t>
            </a:r>
            <a:endParaRPr lang="ar-EG" sz="4000" dirty="0"/>
          </a:p>
        </p:txBody>
      </p:sp>
      <p:graphicFrame>
        <p:nvGraphicFramePr>
          <p:cNvPr id="3" name="رسم تخطيطي 2"/>
          <p:cNvGraphicFramePr/>
          <p:nvPr>
            <p:extLst>
              <p:ext uri="{D42A27DB-BD31-4B8C-83A1-F6EECF244321}">
                <p14:modId xmlns="" xmlns:p14="http://schemas.microsoft.com/office/powerpoint/2010/main" val="3524324178"/>
              </p:ext>
            </p:extLst>
          </p:nvPr>
        </p:nvGraphicFramePr>
        <p:xfrm>
          <a:off x="0" y="1196752"/>
          <a:ext cx="9144000" cy="56612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425978616"/>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 grpId="0">
        <p:bldAsOne/>
      </p:bldGraphic>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solidFill>
            <a:srgbClr val="92D050"/>
          </a:solidFill>
        </p:spPr>
        <p:txBody>
          <a:bodyPr/>
          <a:lstStyle/>
          <a:p>
            <a:pPr algn="ctr"/>
            <a:r>
              <a:rPr lang="ar-EG" sz="4800" dirty="0" smtClean="0">
                <a:cs typeface="+mj-cs"/>
              </a:rPr>
              <a:t>الفواتح الأربع عشر </a:t>
            </a:r>
            <a:endParaRPr lang="ar-EG" sz="4800" dirty="0">
              <a:cs typeface="+mj-cs"/>
            </a:endParaRPr>
          </a:p>
        </p:txBody>
      </p:sp>
      <p:sp>
        <p:nvSpPr>
          <p:cNvPr id="3" name="عنصر نائب للمحتوى 2"/>
          <p:cNvSpPr>
            <a:spLocks noGrp="1"/>
          </p:cNvSpPr>
          <p:nvPr>
            <p:ph idx="1"/>
          </p:nvPr>
        </p:nvSpPr>
        <p:spPr>
          <a:xfrm>
            <a:off x="0" y="1769322"/>
            <a:ext cx="9144000" cy="5088678"/>
          </a:xfrm>
          <a:blipFill>
            <a:blip r:embed="rId2"/>
            <a:tile tx="0" ty="0" sx="100000" sy="100000" flip="none" algn="tl"/>
          </a:blipFill>
        </p:spPr>
        <p:txBody>
          <a:bodyPr>
            <a:normAutofit/>
          </a:bodyPr>
          <a:lstStyle/>
          <a:p>
            <a:r>
              <a:rPr lang="ar-EG" sz="5400" dirty="0" smtClean="0">
                <a:solidFill>
                  <a:schemeClr val="accent6">
                    <a:lumMod val="40000"/>
                    <a:lumOff val="60000"/>
                  </a:schemeClr>
                </a:solidFill>
              </a:rPr>
              <a:t>صله سحيرا من قطعك </a:t>
            </a:r>
          </a:p>
          <a:p>
            <a:r>
              <a:rPr lang="ar-EG" sz="5400" dirty="0"/>
              <a:t> </a:t>
            </a:r>
            <a:r>
              <a:rPr lang="ar-EG" sz="5400" dirty="0" smtClean="0"/>
              <a:t>طرق سمعَك النصيح</a:t>
            </a:r>
            <a:r>
              <a:rPr lang="ar-KW" sz="5400" dirty="0" smtClean="0"/>
              <a:t>هْ</a:t>
            </a:r>
            <a:endParaRPr lang="ar-EG" sz="5400" dirty="0" smtClean="0"/>
          </a:p>
          <a:p>
            <a:r>
              <a:rPr lang="ar-EG" sz="5400" dirty="0" smtClean="0"/>
              <a:t>نص حكيم له سر قاطع</a:t>
            </a:r>
          </a:p>
          <a:p>
            <a:r>
              <a:rPr lang="ar-EG" sz="5400" dirty="0" smtClean="0"/>
              <a:t>سرّ حصين كلامُه قطْعٌ</a:t>
            </a:r>
            <a:endParaRPr lang="ar-EG" sz="5400" dirty="0"/>
          </a:p>
        </p:txBody>
      </p:sp>
    </p:spTree>
    <p:extLst>
      <p:ext uri="{BB962C8B-B14F-4D97-AF65-F5344CB8AC3E}">
        <p14:creationId xmlns="" xmlns:p14="http://schemas.microsoft.com/office/powerpoint/2010/main" val="4013413791"/>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1000"/>
                                        <p:tgtEl>
                                          <p:spTgt spid="3">
                                            <p:txEl>
                                              <p:pRg st="2" end="2"/>
                                            </p:txEl>
                                          </p:spTgt>
                                        </p:tgtEl>
                                      </p:cBhvr>
                                    </p:animEffect>
                                    <p:anim calcmode="lin" valueType="num">
                                      <p:cBhvr>
                                        <p:cTn id="2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1000"/>
                                        <p:tgtEl>
                                          <p:spTgt spid="3">
                                            <p:txEl>
                                              <p:pRg st="3" end="3"/>
                                            </p:txEl>
                                          </p:spTgt>
                                        </p:tgtEl>
                                      </p:cBhvr>
                                    </p:animEffect>
                                    <p:anim calcmode="lin" valueType="num">
                                      <p:cBhvr>
                                        <p:cTn id="3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KW"/>
          </a:p>
        </p:txBody>
      </p:sp>
      <p:sp>
        <p:nvSpPr>
          <p:cNvPr id="3" name="عنصر نائب للمحتوى 2"/>
          <p:cNvSpPr>
            <a:spLocks noGrp="1"/>
          </p:cNvSpPr>
          <p:nvPr>
            <p:ph idx="1"/>
          </p:nvPr>
        </p:nvSpPr>
        <p:spPr/>
        <p:txBody>
          <a:bodyPr/>
          <a:lstStyle/>
          <a:p>
            <a:endParaRPr lang="ar-KW"/>
          </a:p>
        </p:txBody>
      </p:sp>
      <p:pic>
        <p:nvPicPr>
          <p:cNvPr id="4" name="Picture 3" descr="C:\Users\mraya017.AWQAF\Desktop\1661486_1491249797831414_1781395489941648186_n.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425203155"/>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188640"/>
            <a:ext cx="9144000" cy="924475"/>
          </a:xfrm>
        </p:spPr>
        <p:style>
          <a:lnRef idx="0">
            <a:scrgbClr r="0" g="0" b="0"/>
          </a:lnRef>
          <a:fillRef idx="1002">
            <a:schemeClr val="dk2"/>
          </a:fillRef>
          <a:effectRef idx="0">
            <a:scrgbClr r="0" g="0" b="0"/>
          </a:effectRef>
          <a:fontRef idx="major"/>
        </p:style>
        <p:txBody>
          <a:bodyPr/>
          <a:lstStyle/>
          <a:p>
            <a:pPr algn="ctr"/>
            <a:r>
              <a:rPr lang="ar-EG" dirty="0" smtClean="0">
                <a:cs typeface="+mj-cs"/>
              </a:rPr>
              <a:t>خاتمة التحفة( نسأل الله أن يحسن ختامنا)</a:t>
            </a:r>
            <a:endParaRPr lang="ar-EG" dirty="0">
              <a:cs typeface="+mj-cs"/>
            </a:endParaRPr>
          </a:p>
        </p:txBody>
      </p:sp>
      <p:pic>
        <p:nvPicPr>
          <p:cNvPr id="3074" name="Picture 2"/>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179512" y="1412874"/>
            <a:ext cx="8784976" cy="49684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595897718"/>
      </p:ext>
    </p:extLst>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p:cTn id="13" dur="1000" fill="hold"/>
                                        <p:tgtEl>
                                          <p:spTgt spid="3074"/>
                                        </p:tgtEl>
                                        <p:attrNameLst>
                                          <p:attrName>ppt_w</p:attrName>
                                        </p:attrNameLst>
                                      </p:cBhvr>
                                      <p:tavLst>
                                        <p:tav tm="0">
                                          <p:val>
                                            <p:fltVal val="0"/>
                                          </p:val>
                                        </p:tav>
                                        <p:tav tm="100000">
                                          <p:val>
                                            <p:strVal val="#ppt_w"/>
                                          </p:val>
                                        </p:tav>
                                      </p:tavLst>
                                    </p:anim>
                                    <p:anim calcmode="lin" valueType="num">
                                      <p:cBhvr>
                                        <p:cTn id="14" dur="1000" fill="hold"/>
                                        <p:tgtEl>
                                          <p:spTgt spid="3074"/>
                                        </p:tgtEl>
                                        <p:attrNameLst>
                                          <p:attrName>ppt_h</p:attrName>
                                        </p:attrNameLst>
                                      </p:cBhvr>
                                      <p:tavLst>
                                        <p:tav tm="0">
                                          <p:val>
                                            <p:fltVal val="0"/>
                                          </p:val>
                                        </p:tav>
                                        <p:tav tm="100000">
                                          <p:val>
                                            <p:strVal val="#ppt_h"/>
                                          </p:val>
                                        </p:tav>
                                      </p:tavLst>
                                    </p:anim>
                                    <p:anim calcmode="lin" valueType="num">
                                      <p:cBhvr>
                                        <p:cTn id="15" dur="1000" fill="hold"/>
                                        <p:tgtEl>
                                          <p:spTgt spid="3074"/>
                                        </p:tgtEl>
                                        <p:attrNameLst>
                                          <p:attrName>style.rotation</p:attrName>
                                        </p:attrNameLst>
                                      </p:cBhvr>
                                      <p:tavLst>
                                        <p:tav tm="0">
                                          <p:val>
                                            <p:fltVal val="90"/>
                                          </p:val>
                                        </p:tav>
                                        <p:tav tm="100000">
                                          <p:val>
                                            <p:fltVal val="0"/>
                                          </p:val>
                                        </p:tav>
                                      </p:tavLst>
                                    </p:anim>
                                    <p:animEffect transition="in" filter="fade">
                                      <p:cBhvr>
                                        <p:cTn id="16"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عنصر نائب للمحتوى 3"/>
          <p:cNvGraphicFramePr>
            <a:graphicFrameLocks noGrp="1"/>
          </p:cNvGraphicFramePr>
          <p:nvPr>
            <p:ph idx="1"/>
            <p:extLst>
              <p:ext uri="{D42A27DB-BD31-4B8C-83A1-F6EECF244321}">
                <p14:modId xmlns="" xmlns:p14="http://schemas.microsoft.com/office/powerpoint/2010/main" val="3671581028"/>
              </p:ext>
            </p:extLst>
          </p:nvPr>
        </p:nvGraphicFramePr>
        <p:xfrm>
          <a:off x="89757" y="1313388"/>
          <a:ext cx="8964486" cy="5544612"/>
        </p:xfrm>
        <a:graphic>
          <a:graphicData uri="http://schemas.openxmlformats.org/drawingml/2006/table">
            <a:tbl>
              <a:tblPr rtl="1">
                <a:tableStyleId>{5C22544A-7EE6-4342-B048-85BDC9FD1C3A}</a:tableStyleId>
              </a:tblPr>
              <a:tblGrid>
                <a:gridCol w="867874"/>
                <a:gridCol w="950528"/>
                <a:gridCol w="867874"/>
                <a:gridCol w="950528"/>
                <a:gridCol w="867874"/>
                <a:gridCol w="950528"/>
                <a:gridCol w="867874"/>
                <a:gridCol w="950528"/>
                <a:gridCol w="867874"/>
                <a:gridCol w="823004"/>
              </a:tblGrid>
              <a:tr h="769605">
                <a:tc>
                  <a:txBody>
                    <a:bodyPr/>
                    <a:lstStyle/>
                    <a:p>
                      <a:pPr algn="ctr" rtl="1">
                        <a:lnSpc>
                          <a:spcPts val="2600"/>
                        </a:lnSpc>
                        <a:spcAft>
                          <a:spcPts val="0"/>
                        </a:spcAft>
                      </a:pPr>
                      <a:r>
                        <a:rPr lang="ar-YE" sz="2000" dirty="0">
                          <a:effectLst/>
                        </a:rPr>
                        <a:t>الرقم</a:t>
                      </a:r>
                      <a:endParaRPr lang="en-US" sz="2000" b="1" dirty="0">
                        <a:effectLst/>
                        <a:latin typeface="Lotus Linotype"/>
                        <a:ea typeface="Times New Roman"/>
                      </a:endParaRPr>
                    </a:p>
                  </a:txBody>
                  <a:tcPr marL="68580" marR="68580" marT="0" marB="0">
                    <a:solidFill>
                      <a:schemeClr val="bg2">
                        <a:lumMod val="20000"/>
                        <a:lumOff val="80000"/>
                      </a:schemeClr>
                    </a:solidFill>
                  </a:tcPr>
                </a:tc>
                <a:tc>
                  <a:txBody>
                    <a:bodyPr/>
                    <a:lstStyle/>
                    <a:p>
                      <a:pPr algn="ctr" rtl="1">
                        <a:lnSpc>
                          <a:spcPts val="2600"/>
                        </a:lnSpc>
                        <a:spcAft>
                          <a:spcPts val="0"/>
                        </a:spcAft>
                      </a:pPr>
                      <a:r>
                        <a:rPr lang="ar-YE" sz="2000" dirty="0">
                          <a:effectLst/>
                        </a:rPr>
                        <a:t>الحرف</a:t>
                      </a:r>
                      <a:endParaRPr lang="en-US" sz="2000" b="1" dirty="0">
                        <a:effectLst/>
                        <a:latin typeface="Lotus Linotype"/>
                        <a:ea typeface="Times New Roman"/>
                      </a:endParaRPr>
                    </a:p>
                  </a:txBody>
                  <a:tcPr marL="68580" marR="68580" marT="0" marB="0">
                    <a:solidFill>
                      <a:schemeClr val="bg2">
                        <a:lumMod val="20000"/>
                        <a:lumOff val="80000"/>
                      </a:schemeClr>
                    </a:solidFill>
                  </a:tcPr>
                </a:tc>
                <a:tc>
                  <a:txBody>
                    <a:bodyPr/>
                    <a:lstStyle/>
                    <a:p>
                      <a:pPr algn="ctr" rtl="1">
                        <a:lnSpc>
                          <a:spcPts val="2600"/>
                        </a:lnSpc>
                        <a:spcAft>
                          <a:spcPts val="0"/>
                        </a:spcAft>
                      </a:pPr>
                      <a:r>
                        <a:rPr lang="ar-YE" sz="2000" dirty="0">
                          <a:effectLst/>
                        </a:rPr>
                        <a:t>الرقم</a:t>
                      </a:r>
                      <a:endParaRPr lang="en-US" sz="2000" b="1" dirty="0">
                        <a:effectLst/>
                        <a:latin typeface="Lotus Linotype"/>
                        <a:ea typeface="Times New Roman"/>
                      </a:endParaRPr>
                    </a:p>
                  </a:txBody>
                  <a:tcPr marL="68580" marR="68580" marT="0" marB="0">
                    <a:solidFill>
                      <a:schemeClr val="accent2">
                        <a:lumMod val="20000"/>
                        <a:lumOff val="80000"/>
                      </a:schemeClr>
                    </a:solidFill>
                  </a:tcPr>
                </a:tc>
                <a:tc>
                  <a:txBody>
                    <a:bodyPr/>
                    <a:lstStyle/>
                    <a:p>
                      <a:pPr algn="ctr" rtl="1">
                        <a:lnSpc>
                          <a:spcPts val="2600"/>
                        </a:lnSpc>
                        <a:spcAft>
                          <a:spcPts val="0"/>
                        </a:spcAft>
                      </a:pPr>
                      <a:r>
                        <a:rPr lang="ar-YE" sz="2000" dirty="0">
                          <a:effectLst/>
                        </a:rPr>
                        <a:t>الحرف</a:t>
                      </a:r>
                      <a:endParaRPr lang="en-US" sz="2000" b="1" dirty="0">
                        <a:effectLst/>
                        <a:latin typeface="Lotus Linotype"/>
                        <a:ea typeface="Times New Roman"/>
                      </a:endParaRPr>
                    </a:p>
                  </a:txBody>
                  <a:tcPr marL="68580" marR="68580" marT="0" marB="0">
                    <a:solidFill>
                      <a:schemeClr val="accent2">
                        <a:lumMod val="20000"/>
                        <a:lumOff val="80000"/>
                      </a:schemeClr>
                    </a:solidFill>
                  </a:tcPr>
                </a:tc>
                <a:tc>
                  <a:txBody>
                    <a:bodyPr/>
                    <a:lstStyle/>
                    <a:p>
                      <a:pPr algn="ctr" rtl="1">
                        <a:lnSpc>
                          <a:spcPts val="2600"/>
                        </a:lnSpc>
                        <a:spcAft>
                          <a:spcPts val="0"/>
                        </a:spcAft>
                      </a:pPr>
                      <a:r>
                        <a:rPr lang="ar-YE" sz="2000" dirty="0">
                          <a:effectLst/>
                        </a:rPr>
                        <a:t>الرقم</a:t>
                      </a:r>
                      <a:endParaRPr lang="en-US" sz="2000" b="1" dirty="0">
                        <a:effectLst/>
                        <a:latin typeface="Lotus Linotype"/>
                        <a:ea typeface="Times New Roman"/>
                      </a:endParaRPr>
                    </a:p>
                  </a:txBody>
                  <a:tcPr marL="68580" marR="68580" marT="0" marB="0">
                    <a:solidFill>
                      <a:schemeClr val="tx1">
                        <a:lumMod val="75000"/>
                      </a:schemeClr>
                    </a:solidFill>
                  </a:tcPr>
                </a:tc>
                <a:tc>
                  <a:txBody>
                    <a:bodyPr/>
                    <a:lstStyle/>
                    <a:p>
                      <a:pPr algn="ctr" rtl="1">
                        <a:lnSpc>
                          <a:spcPts val="2600"/>
                        </a:lnSpc>
                        <a:spcAft>
                          <a:spcPts val="0"/>
                        </a:spcAft>
                      </a:pPr>
                      <a:r>
                        <a:rPr lang="ar-YE" sz="2000" dirty="0">
                          <a:effectLst/>
                        </a:rPr>
                        <a:t>الحرف</a:t>
                      </a:r>
                      <a:endParaRPr lang="en-US" sz="2000" b="1" dirty="0">
                        <a:effectLst/>
                        <a:latin typeface="Lotus Linotype"/>
                        <a:ea typeface="Times New Roman"/>
                      </a:endParaRPr>
                    </a:p>
                  </a:txBody>
                  <a:tcPr marL="68580" marR="68580" marT="0" marB="0">
                    <a:solidFill>
                      <a:schemeClr val="tx1">
                        <a:lumMod val="75000"/>
                      </a:schemeClr>
                    </a:solidFill>
                  </a:tcPr>
                </a:tc>
                <a:tc>
                  <a:txBody>
                    <a:bodyPr/>
                    <a:lstStyle/>
                    <a:p>
                      <a:pPr algn="ctr" rtl="1">
                        <a:lnSpc>
                          <a:spcPts val="2600"/>
                        </a:lnSpc>
                        <a:spcAft>
                          <a:spcPts val="0"/>
                        </a:spcAft>
                      </a:pPr>
                      <a:r>
                        <a:rPr lang="ar-YE" sz="2000" dirty="0">
                          <a:effectLst/>
                        </a:rPr>
                        <a:t>الرقم</a:t>
                      </a:r>
                      <a:endParaRPr lang="en-US" sz="2000" b="1" dirty="0">
                        <a:effectLst/>
                        <a:latin typeface="Lotus Linotype"/>
                        <a:ea typeface="Times New Roman"/>
                      </a:endParaRPr>
                    </a:p>
                  </a:txBody>
                  <a:tcPr marL="68580" marR="68580" marT="0" marB="0">
                    <a:solidFill>
                      <a:schemeClr val="accent3">
                        <a:lumMod val="40000"/>
                        <a:lumOff val="60000"/>
                      </a:schemeClr>
                    </a:solidFill>
                  </a:tcPr>
                </a:tc>
                <a:tc>
                  <a:txBody>
                    <a:bodyPr/>
                    <a:lstStyle/>
                    <a:p>
                      <a:pPr algn="ctr" rtl="1">
                        <a:lnSpc>
                          <a:spcPts val="2600"/>
                        </a:lnSpc>
                        <a:spcAft>
                          <a:spcPts val="0"/>
                        </a:spcAft>
                      </a:pPr>
                      <a:r>
                        <a:rPr lang="ar-YE" sz="2000" dirty="0">
                          <a:effectLst/>
                        </a:rPr>
                        <a:t>الحرف</a:t>
                      </a:r>
                      <a:endParaRPr lang="en-US" sz="2000" b="1" dirty="0">
                        <a:effectLst/>
                        <a:latin typeface="Lotus Linotype"/>
                        <a:ea typeface="Times New Roman"/>
                      </a:endParaRPr>
                    </a:p>
                  </a:txBody>
                  <a:tcPr marL="68580" marR="68580" marT="0" marB="0">
                    <a:solidFill>
                      <a:schemeClr val="accent3">
                        <a:lumMod val="40000"/>
                        <a:lumOff val="60000"/>
                      </a:schemeClr>
                    </a:solidFill>
                  </a:tcPr>
                </a:tc>
                <a:tc>
                  <a:txBody>
                    <a:bodyPr/>
                    <a:lstStyle/>
                    <a:p>
                      <a:pPr algn="ctr" rtl="1">
                        <a:lnSpc>
                          <a:spcPts val="2600"/>
                        </a:lnSpc>
                        <a:spcAft>
                          <a:spcPts val="0"/>
                        </a:spcAft>
                      </a:pPr>
                      <a:r>
                        <a:rPr lang="ar-YE" sz="2000" dirty="0">
                          <a:effectLst/>
                        </a:rPr>
                        <a:t>الرقم</a:t>
                      </a:r>
                      <a:endParaRPr lang="en-US" sz="2000" b="1" dirty="0">
                        <a:effectLst/>
                        <a:latin typeface="Lotus Linotype"/>
                        <a:ea typeface="Times New Roman"/>
                      </a:endParaRPr>
                    </a:p>
                  </a:txBody>
                  <a:tcPr marL="68580" marR="68580" marT="0" marB="0">
                    <a:solidFill>
                      <a:schemeClr val="tx1">
                        <a:lumMod val="50000"/>
                      </a:schemeClr>
                    </a:solidFill>
                  </a:tcPr>
                </a:tc>
                <a:tc>
                  <a:txBody>
                    <a:bodyPr/>
                    <a:lstStyle/>
                    <a:p>
                      <a:pPr algn="ctr" rtl="1">
                        <a:lnSpc>
                          <a:spcPts val="2600"/>
                        </a:lnSpc>
                        <a:spcAft>
                          <a:spcPts val="0"/>
                        </a:spcAft>
                      </a:pPr>
                      <a:r>
                        <a:rPr lang="ar-YE" sz="2000" dirty="0">
                          <a:effectLst/>
                        </a:rPr>
                        <a:t>الحرف</a:t>
                      </a:r>
                      <a:endParaRPr lang="en-US" sz="2000" b="1" dirty="0">
                        <a:effectLst/>
                        <a:latin typeface="Lotus Linotype"/>
                        <a:ea typeface="Times New Roman"/>
                      </a:endParaRPr>
                    </a:p>
                  </a:txBody>
                  <a:tcPr marL="68580" marR="68580" marT="0" marB="0">
                    <a:solidFill>
                      <a:schemeClr val="tx1">
                        <a:lumMod val="50000"/>
                      </a:schemeClr>
                    </a:solidFill>
                  </a:tcPr>
                </a:tc>
              </a:tr>
              <a:tr h="698781">
                <a:tc>
                  <a:txBody>
                    <a:bodyPr/>
                    <a:lstStyle/>
                    <a:p>
                      <a:pPr algn="ctr" rtl="1">
                        <a:lnSpc>
                          <a:spcPts val="2600"/>
                        </a:lnSpc>
                        <a:spcAft>
                          <a:spcPts val="0"/>
                        </a:spcAft>
                      </a:pPr>
                      <a:r>
                        <a:rPr lang="ar-YE" sz="2800" dirty="0">
                          <a:effectLst/>
                        </a:rPr>
                        <a:t>1</a:t>
                      </a:r>
                      <a:endParaRPr lang="en-US" sz="2800" b="1" dirty="0">
                        <a:effectLst/>
                        <a:latin typeface="Lotus Linotype"/>
                        <a:ea typeface="Times New Roman"/>
                      </a:endParaRPr>
                    </a:p>
                  </a:txBody>
                  <a:tcPr marL="8890" marR="8890" marT="0" marB="0" anchor="ctr">
                    <a:solidFill>
                      <a:schemeClr val="bg2">
                        <a:lumMod val="20000"/>
                        <a:lumOff val="80000"/>
                      </a:schemeClr>
                    </a:solidFill>
                  </a:tcPr>
                </a:tc>
                <a:tc>
                  <a:txBody>
                    <a:bodyPr/>
                    <a:lstStyle/>
                    <a:p>
                      <a:pPr algn="ctr" rtl="1">
                        <a:lnSpc>
                          <a:spcPts val="2600"/>
                        </a:lnSpc>
                        <a:spcAft>
                          <a:spcPts val="0"/>
                        </a:spcAft>
                      </a:pPr>
                      <a:r>
                        <a:rPr lang="ar-YE" sz="2800" dirty="0">
                          <a:effectLst/>
                        </a:rPr>
                        <a:t>أ</a:t>
                      </a:r>
                      <a:endParaRPr lang="en-US" sz="2800" b="1" dirty="0">
                        <a:effectLst/>
                        <a:latin typeface="Lotus Linotype"/>
                        <a:ea typeface="Times New Roman"/>
                      </a:endParaRPr>
                    </a:p>
                  </a:txBody>
                  <a:tcPr marL="8890" marR="8890" marT="0" marB="0" anchor="ctr">
                    <a:solidFill>
                      <a:schemeClr val="bg2">
                        <a:lumMod val="20000"/>
                        <a:lumOff val="80000"/>
                      </a:schemeClr>
                    </a:solidFill>
                  </a:tcPr>
                </a:tc>
                <a:tc>
                  <a:txBody>
                    <a:bodyPr/>
                    <a:lstStyle/>
                    <a:p>
                      <a:pPr algn="ctr" rtl="1">
                        <a:lnSpc>
                          <a:spcPts val="2600"/>
                        </a:lnSpc>
                        <a:spcAft>
                          <a:spcPts val="0"/>
                        </a:spcAft>
                      </a:pPr>
                      <a:r>
                        <a:rPr lang="ar-YE" sz="2800" dirty="0">
                          <a:effectLst/>
                        </a:rPr>
                        <a:t>7</a:t>
                      </a:r>
                      <a:endParaRPr lang="en-US" sz="2800" b="1" dirty="0">
                        <a:effectLst/>
                        <a:latin typeface="Lotus Linotype"/>
                        <a:ea typeface="Times New Roman"/>
                      </a:endParaRPr>
                    </a:p>
                  </a:txBody>
                  <a:tcPr marL="8890" marR="8890" marT="0" marB="0" anchor="ctr">
                    <a:solidFill>
                      <a:schemeClr val="accent2">
                        <a:lumMod val="20000"/>
                        <a:lumOff val="80000"/>
                      </a:schemeClr>
                    </a:solidFill>
                  </a:tcPr>
                </a:tc>
                <a:tc>
                  <a:txBody>
                    <a:bodyPr/>
                    <a:lstStyle/>
                    <a:p>
                      <a:pPr algn="ctr" rtl="1">
                        <a:lnSpc>
                          <a:spcPts val="2600"/>
                        </a:lnSpc>
                        <a:spcAft>
                          <a:spcPts val="0"/>
                        </a:spcAft>
                      </a:pPr>
                      <a:r>
                        <a:rPr lang="ar-YE" sz="2800" dirty="0">
                          <a:effectLst/>
                        </a:rPr>
                        <a:t>ز</a:t>
                      </a:r>
                      <a:endParaRPr lang="en-US" sz="2800" b="1" dirty="0">
                        <a:effectLst/>
                        <a:latin typeface="Lotus Linotype"/>
                        <a:ea typeface="Times New Roman"/>
                      </a:endParaRPr>
                    </a:p>
                  </a:txBody>
                  <a:tcPr marL="8890" marR="8890" marT="0" marB="0" anchor="ctr">
                    <a:solidFill>
                      <a:schemeClr val="accent2">
                        <a:lumMod val="20000"/>
                        <a:lumOff val="80000"/>
                      </a:schemeClr>
                    </a:solidFill>
                  </a:tcPr>
                </a:tc>
                <a:tc>
                  <a:txBody>
                    <a:bodyPr/>
                    <a:lstStyle/>
                    <a:p>
                      <a:pPr algn="ctr" rtl="1">
                        <a:lnSpc>
                          <a:spcPts val="2600"/>
                        </a:lnSpc>
                        <a:spcAft>
                          <a:spcPts val="0"/>
                        </a:spcAft>
                      </a:pPr>
                      <a:r>
                        <a:rPr lang="ar-YE" sz="2800" dirty="0">
                          <a:effectLst/>
                        </a:rPr>
                        <a:t>40</a:t>
                      </a:r>
                      <a:endParaRPr lang="en-US" sz="2800" b="1" dirty="0">
                        <a:effectLst/>
                        <a:latin typeface="Lotus Linotype"/>
                        <a:ea typeface="Times New Roman"/>
                      </a:endParaRPr>
                    </a:p>
                  </a:txBody>
                  <a:tcPr marL="8890" marR="8890" marT="0" marB="0" anchor="ctr">
                    <a:solidFill>
                      <a:schemeClr val="tx1">
                        <a:lumMod val="75000"/>
                      </a:schemeClr>
                    </a:solidFill>
                  </a:tcPr>
                </a:tc>
                <a:tc>
                  <a:txBody>
                    <a:bodyPr/>
                    <a:lstStyle/>
                    <a:p>
                      <a:pPr algn="ctr" rtl="1">
                        <a:lnSpc>
                          <a:spcPts val="2600"/>
                        </a:lnSpc>
                        <a:spcAft>
                          <a:spcPts val="0"/>
                        </a:spcAft>
                      </a:pPr>
                      <a:r>
                        <a:rPr lang="ar-YE" sz="2800" dirty="0">
                          <a:effectLst/>
                        </a:rPr>
                        <a:t>م</a:t>
                      </a:r>
                      <a:endParaRPr lang="en-US" sz="2800" b="1" dirty="0">
                        <a:effectLst/>
                        <a:latin typeface="Lotus Linotype"/>
                        <a:ea typeface="Times New Roman"/>
                      </a:endParaRPr>
                    </a:p>
                  </a:txBody>
                  <a:tcPr marL="8890" marR="8890" marT="0" marB="0" anchor="ctr">
                    <a:solidFill>
                      <a:schemeClr val="tx1">
                        <a:lumMod val="75000"/>
                      </a:schemeClr>
                    </a:solidFill>
                  </a:tcPr>
                </a:tc>
                <a:tc>
                  <a:txBody>
                    <a:bodyPr/>
                    <a:lstStyle/>
                    <a:p>
                      <a:pPr algn="ctr" rtl="1">
                        <a:lnSpc>
                          <a:spcPts val="2600"/>
                        </a:lnSpc>
                        <a:spcAft>
                          <a:spcPts val="0"/>
                        </a:spcAft>
                      </a:pPr>
                      <a:r>
                        <a:rPr lang="ar-YE" sz="2800" dirty="0">
                          <a:effectLst/>
                        </a:rPr>
                        <a:t>100</a:t>
                      </a:r>
                      <a:endParaRPr lang="en-US" sz="2800" b="1" dirty="0">
                        <a:effectLst/>
                        <a:latin typeface="Lotus Linotype"/>
                        <a:ea typeface="Times New Roman"/>
                      </a:endParaRPr>
                    </a:p>
                  </a:txBody>
                  <a:tcPr marL="8890" marR="8890" marT="0" marB="0" anchor="ctr">
                    <a:solidFill>
                      <a:schemeClr val="accent3">
                        <a:lumMod val="40000"/>
                        <a:lumOff val="60000"/>
                      </a:schemeClr>
                    </a:solidFill>
                  </a:tcPr>
                </a:tc>
                <a:tc>
                  <a:txBody>
                    <a:bodyPr/>
                    <a:lstStyle/>
                    <a:p>
                      <a:pPr algn="ctr" rtl="1">
                        <a:lnSpc>
                          <a:spcPts val="2600"/>
                        </a:lnSpc>
                        <a:spcAft>
                          <a:spcPts val="0"/>
                        </a:spcAft>
                      </a:pPr>
                      <a:r>
                        <a:rPr lang="ar-YE" sz="2800" dirty="0">
                          <a:effectLst/>
                        </a:rPr>
                        <a:t>ق</a:t>
                      </a:r>
                      <a:endParaRPr lang="en-US" sz="2800" b="1" dirty="0">
                        <a:effectLst/>
                        <a:latin typeface="Lotus Linotype"/>
                        <a:ea typeface="Times New Roman"/>
                      </a:endParaRPr>
                    </a:p>
                  </a:txBody>
                  <a:tcPr marL="8890" marR="8890" marT="0" marB="0" anchor="ctr">
                    <a:solidFill>
                      <a:schemeClr val="accent3">
                        <a:lumMod val="40000"/>
                        <a:lumOff val="60000"/>
                      </a:schemeClr>
                    </a:solidFill>
                  </a:tcPr>
                </a:tc>
                <a:tc>
                  <a:txBody>
                    <a:bodyPr/>
                    <a:lstStyle/>
                    <a:p>
                      <a:pPr algn="ctr" rtl="1">
                        <a:lnSpc>
                          <a:spcPts val="2600"/>
                        </a:lnSpc>
                        <a:spcAft>
                          <a:spcPts val="0"/>
                        </a:spcAft>
                      </a:pPr>
                      <a:r>
                        <a:rPr lang="ar-YE" sz="2800" dirty="0">
                          <a:effectLst/>
                        </a:rPr>
                        <a:t>700</a:t>
                      </a:r>
                      <a:endParaRPr lang="en-US" sz="2800" b="1" dirty="0">
                        <a:effectLst/>
                        <a:latin typeface="Lotus Linotype"/>
                        <a:ea typeface="Times New Roman"/>
                      </a:endParaRPr>
                    </a:p>
                  </a:txBody>
                  <a:tcPr marL="8890" marR="8890" marT="0" marB="0" anchor="ctr">
                    <a:solidFill>
                      <a:schemeClr val="tx1">
                        <a:lumMod val="50000"/>
                      </a:schemeClr>
                    </a:solidFill>
                  </a:tcPr>
                </a:tc>
                <a:tc>
                  <a:txBody>
                    <a:bodyPr/>
                    <a:lstStyle/>
                    <a:p>
                      <a:pPr algn="ctr" rtl="1">
                        <a:lnSpc>
                          <a:spcPts val="2600"/>
                        </a:lnSpc>
                        <a:spcAft>
                          <a:spcPts val="0"/>
                        </a:spcAft>
                      </a:pPr>
                      <a:r>
                        <a:rPr lang="en-US" sz="2800" dirty="0">
                          <a:effectLst/>
                        </a:rPr>
                        <a:t> </a:t>
                      </a:r>
                      <a:r>
                        <a:rPr lang="ar-YE" sz="2800" dirty="0">
                          <a:effectLst/>
                        </a:rPr>
                        <a:t>ذ</a:t>
                      </a:r>
                      <a:endParaRPr lang="en-US" sz="2800" b="1" dirty="0">
                        <a:effectLst/>
                        <a:latin typeface="Lotus Linotype"/>
                        <a:ea typeface="Times New Roman"/>
                      </a:endParaRPr>
                    </a:p>
                  </a:txBody>
                  <a:tcPr marL="8890" marR="8890" marT="0" marB="0" anchor="ctr">
                    <a:solidFill>
                      <a:schemeClr val="tx1">
                        <a:lumMod val="50000"/>
                      </a:schemeClr>
                    </a:solidFill>
                  </a:tcPr>
                </a:tc>
              </a:tr>
              <a:tr h="698781">
                <a:tc>
                  <a:txBody>
                    <a:bodyPr/>
                    <a:lstStyle/>
                    <a:p>
                      <a:pPr algn="ctr" rtl="1">
                        <a:lnSpc>
                          <a:spcPts val="2600"/>
                        </a:lnSpc>
                        <a:spcAft>
                          <a:spcPts val="0"/>
                        </a:spcAft>
                      </a:pPr>
                      <a:r>
                        <a:rPr lang="ar-YE" sz="2800" dirty="0">
                          <a:effectLst/>
                        </a:rPr>
                        <a:t>2</a:t>
                      </a:r>
                      <a:endParaRPr lang="en-US" sz="2800" b="1" dirty="0">
                        <a:effectLst/>
                        <a:latin typeface="Lotus Linotype"/>
                        <a:ea typeface="Times New Roman"/>
                      </a:endParaRPr>
                    </a:p>
                  </a:txBody>
                  <a:tcPr marL="8890" marR="8890" marT="0" marB="0" anchor="ctr">
                    <a:solidFill>
                      <a:schemeClr val="bg2">
                        <a:lumMod val="20000"/>
                        <a:lumOff val="80000"/>
                      </a:schemeClr>
                    </a:solidFill>
                  </a:tcPr>
                </a:tc>
                <a:tc>
                  <a:txBody>
                    <a:bodyPr/>
                    <a:lstStyle/>
                    <a:p>
                      <a:pPr algn="ctr" rtl="1">
                        <a:lnSpc>
                          <a:spcPts val="2600"/>
                        </a:lnSpc>
                        <a:spcAft>
                          <a:spcPts val="0"/>
                        </a:spcAft>
                      </a:pPr>
                      <a:r>
                        <a:rPr lang="ar-YE" sz="2800" dirty="0">
                          <a:effectLst/>
                        </a:rPr>
                        <a:t>ب</a:t>
                      </a:r>
                      <a:endParaRPr lang="en-US" sz="2800" b="1" dirty="0">
                        <a:effectLst/>
                        <a:latin typeface="Lotus Linotype"/>
                        <a:ea typeface="Times New Roman"/>
                      </a:endParaRPr>
                    </a:p>
                  </a:txBody>
                  <a:tcPr marL="8890" marR="8890" marT="0" marB="0" anchor="ctr">
                    <a:solidFill>
                      <a:schemeClr val="bg2">
                        <a:lumMod val="20000"/>
                        <a:lumOff val="80000"/>
                      </a:schemeClr>
                    </a:solidFill>
                  </a:tcPr>
                </a:tc>
                <a:tc>
                  <a:txBody>
                    <a:bodyPr/>
                    <a:lstStyle/>
                    <a:p>
                      <a:pPr algn="ctr" rtl="1">
                        <a:lnSpc>
                          <a:spcPts val="2600"/>
                        </a:lnSpc>
                        <a:spcAft>
                          <a:spcPts val="0"/>
                        </a:spcAft>
                      </a:pPr>
                      <a:r>
                        <a:rPr lang="ar-YE" sz="2800" dirty="0">
                          <a:effectLst/>
                        </a:rPr>
                        <a:t>8</a:t>
                      </a:r>
                      <a:endParaRPr lang="en-US" sz="2800" b="1" dirty="0">
                        <a:effectLst/>
                        <a:latin typeface="Lotus Linotype"/>
                        <a:ea typeface="Times New Roman"/>
                      </a:endParaRPr>
                    </a:p>
                  </a:txBody>
                  <a:tcPr marL="8890" marR="8890" marT="0" marB="0" anchor="ctr">
                    <a:solidFill>
                      <a:schemeClr val="accent2">
                        <a:lumMod val="20000"/>
                        <a:lumOff val="80000"/>
                      </a:schemeClr>
                    </a:solidFill>
                  </a:tcPr>
                </a:tc>
                <a:tc>
                  <a:txBody>
                    <a:bodyPr/>
                    <a:lstStyle/>
                    <a:p>
                      <a:pPr algn="ctr" rtl="1">
                        <a:lnSpc>
                          <a:spcPts val="2600"/>
                        </a:lnSpc>
                        <a:spcAft>
                          <a:spcPts val="0"/>
                        </a:spcAft>
                      </a:pPr>
                      <a:r>
                        <a:rPr lang="ar-YE" sz="2800" dirty="0">
                          <a:effectLst/>
                        </a:rPr>
                        <a:t>ح</a:t>
                      </a:r>
                      <a:endParaRPr lang="en-US" sz="2800" b="1" dirty="0">
                        <a:effectLst/>
                        <a:latin typeface="Lotus Linotype"/>
                        <a:ea typeface="Times New Roman"/>
                      </a:endParaRPr>
                    </a:p>
                  </a:txBody>
                  <a:tcPr marL="8890" marR="8890" marT="0" marB="0" anchor="ctr">
                    <a:solidFill>
                      <a:schemeClr val="accent2">
                        <a:lumMod val="20000"/>
                        <a:lumOff val="80000"/>
                      </a:schemeClr>
                    </a:solidFill>
                  </a:tcPr>
                </a:tc>
                <a:tc>
                  <a:txBody>
                    <a:bodyPr/>
                    <a:lstStyle/>
                    <a:p>
                      <a:pPr algn="ctr" rtl="1">
                        <a:lnSpc>
                          <a:spcPts val="2600"/>
                        </a:lnSpc>
                        <a:spcAft>
                          <a:spcPts val="0"/>
                        </a:spcAft>
                      </a:pPr>
                      <a:r>
                        <a:rPr lang="ar-YE" sz="2800" dirty="0">
                          <a:effectLst/>
                        </a:rPr>
                        <a:t>50</a:t>
                      </a:r>
                      <a:endParaRPr lang="en-US" sz="2800" b="1" dirty="0">
                        <a:effectLst/>
                        <a:latin typeface="Lotus Linotype"/>
                        <a:ea typeface="Times New Roman"/>
                      </a:endParaRPr>
                    </a:p>
                  </a:txBody>
                  <a:tcPr marL="8890" marR="8890" marT="0" marB="0" anchor="ctr">
                    <a:solidFill>
                      <a:schemeClr val="tx1">
                        <a:lumMod val="75000"/>
                      </a:schemeClr>
                    </a:solidFill>
                  </a:tcPr>
                </a:tc>
                <a:tc>
                  <a:txBody>
                    <a:bodyPr/>
                    <a:lstStyle/>
                    <a:p>
                      <a:pPr algn="ctr" rtl="1">
                        <a:lnSpc>
                          <a:spcPts val="2600"/>
                        </a:lnSpc>
                        <a:spcAft>
                          <a:spcPts val="0"/>
                        </a:spcAft>
                      </a:pPr>
                      <a:r>
                        <a:rPr lang="ar-YE" sz="2800" dirty="0">
                          <a:effectLst/>
                        </a:rPr>
                        <a:t>ن</a:t>
                      </a:r>
                      <a:endParaRPr lang="en-US" sz="2800" b="1" dirty="0">
                        <a:effectLst/>
                        <a:latin typeface="Lotus Linotype"/>
                        <a:ea typeface="Times New Roman"/>
                      </a:endParaRPr>
                    </a:p>
                  </a:txBody>
                  <a:tcPr marL="8890" marR="8890" marT="0" marB="0" anchor="ctr">
                    <a:solidFill>
                      <a:schemeClr val="tx1">
                        <a:lumMod val="75000"/>
                      </a:schemeClr>
                    </a:solidFill>
                  </a:tcPr>
                </a:tc>
                <a:tc>
                  <a:txBody>
                    <a:bodyPr/>
                    <a:lstStyle/>
                    <a:p>
                      <a:pPr algn="ctr" rtl="1">
                        <a:lnSpc>
                          <a:spcPts val="2600"/>
                        </a:lnSpc>
                        <a:spcAft>
                          <a:spcPts val="0"/>
                        </a:spcAft>
                      </a:pPr>
                      <a:r>
                        <a:rPr lang="ar-YE" sz="2800" dirty="0">
                          <a:effectLst/>
                        </a:rPr>
                        <a:t>200</a:t>
                      </a:r>
                      <a:endParaRPr lang="en-US" sz="2800" b="1" dirty="0">
                        <a:effectLst/>
                        <a:latin typeface="Lotus Linotype"/>
                        <a:ea typeface="Times New Roman"/>
                      </a:endParaRPr>
                    </a:p>
                  </a:txBody>
                  <a:tcPr marL="8890" marR="8890" marT="0" marB="0" anchor="ctr">
                    <a:solidFill>
                      <a:schemeClr val="accent3">
                        <a:lumMod val="40000"/>
                        <a:lumOff val="60000"/>
                      </a:schemeClr>
                    </a:solidFill>
                  </a:tcPr>
                </a:tc>
                <a:tc>
                  <a:txBody>
                    <a:bodyPr/>
                    <a:lstStyle/>
                    <a:p>
                      <a:pPr algn="ctr" rtl="1">
                        <a:lnSpc>
                          <a:spcPts val="2600"/>
                        </a:lnSpc>
                        <a:spcAft>
                          <a:spcPts val="0"/>
                        </a:spcAft>
                      </a:pPr>
                      <a:r>
                        <a:rPr lang="ar-YE" sz="2800" dirty="0">
                          <a:effectLst/>
                        </a:rPr>
                        <a:t>ر</a:t>
                      </a:r>
                      <a:endParaRPr lang="en-US" sz="2800" b="1" dirty="0">
                        <a:effectLst/>
                        <a:latin typeface="Lotus Linotype"/>
                        <a:ea typeface="Times New Roman"/>
                      </a:endParaRPr>
                    </a:p>
                  </a:txBody>
                  <a:tcPr marL="8890" marR="8890" marT="0" marB="0" anchor="ctr">
                    <a:solidFill>
                      <a:schemeClr val="accent3">
                        <a:lumMod val="40000"/>
                        <a:lumOff val="60000"/>
                      </a:schemeClr>
                    </a:solidFill>
                  </a:tcPr>
                </a:tc>
                <a:tc>
                  <a:txBody>
                    <a:bodyPr/>
                    <a:lstStyle/>
                    <a:p>
                      <a:pPr algn="ctr" rtl="1">
                        <a:lnSpc>
                          <a:spcPts val="2600"/>
                        </a:lnSpc>
                        <a:spcAft>
                          <a:spcPts val="0"/>
                        </a:spcAft>
                      </a:pPr>
                      <a:r>
                        <a:rPr lang="ar-YE" sz="2800" dirty="0">
                          <a:effectLst/>
                        </a:rPr>
                        <a:t>800</a:t>
                      </a:r>
                      <a:endParaRPr lang="en-US" sz="2800" b="1" dirty="0">
                        <a:effectLst/>
                        <a:latin typeface="Lotus Linotype"/>
                        <a:ea typeface="Times New Roman"/>
                      </a:endParaRPr>
                    </a:p>
                  </a:txBody>
                  <a:tcPr marL="8890" marR="8890" marT="0" marB="0" anchor="ctr">
                    <a:solidFill>
                      <a:schemeClr val="tx1">
                        <a:lumMod val="50000"/>
                      </a:schemeClr>
                    </a:solidFill>
                  </a:tcPr>
                </a:tc>
                <a:tc>
                  <a:txBody>
                    <a:bodyPr/>
                    <a:lstStyle/>
                    <a:p>
                      <a:pPr algn="ctr" rtl="1">
                        <a:lnSpc>
                          <a:spcPts val="2600"/>
                        </a:lnSpc>
                        <a:spcAft>
                          <a:spcPts val="0"/>
                        </a:spcAft>
                      </a:pPr>
                      <a:r>
                        <a:rPr lang="en-US" sz="2800" dirty="0">
                          <a:effectLst/>
                        </a:rPr>
                        <a:t> </a:t>
                      </a:r>
                      <a:r>
                        <a:rPr lang="ar-YE" sz="2800" dirty="0">
                          <a:effectLst/>
                        </a:rPr>
                        <a:t>ض </a:t>
                      </a:r>
                      <a:endParaRPr lang="en-US" sz="2800" b="1" dirty="0">
                        <a:effectLst/>
                        <a:latin typeface="Lotus Linotype"/>
                        <a:ea typeface="Times New Roman"/>
                      </a:endParaRPr>
                    </a:p>
                  </a:txBody>
                  <a:tcPr marL="8890" marR="8890" marT="0" marB="0" anchor="ctr">
                    <a:solidFill>
                      <a:schemeClr val="tx1">
                        <a:lumMod val="50000"/>
                      </a:schemeClr>
                    </a:solidFill>
                  </a:tcPr>
                </a:tc>
              </a:tr>
              <a:tr h="698781">
                <a:tc>
                  <a:txBody>
                    <a:bodyPr/>
                    <a:lstStyle/>
                    <a:p>
                      <a:pPr algn="ctr" rtl="1">
                        <a:lnSpc>
                          <a:spcPts val="2600"/>
                        </a:lnSpc>
                        <a:spcAft>
                          <a:spcPts val="0"/>
                        </a:spcAft>
                      </a:pPr>
                      <a:r>
                        <a:rPr lang="ar-YE" sz="2800" dirty="0">
                          <a:effectLst/>
                        </a:rPr>
                        <a:t>3</a:t>
                      </a:r>
                      <a:endParaRPr lang="en-US" sz="2800" b="1" dirty="0">
                        <a:effectLst/>
                        <a:latin typeface="Lotus Linotype"/>
                        <a:ea typeface="Times New Roman"/>
                      </a:endParaRPr>
                    </a:p>
                  </a:txBody>
                  <a:tcPr marL="8890" marR="8890" marT="0" marB="0" anchor="ctr">
                    <a:solidFill>
                      <a:schemeClr val="bg2">
                        <a:lumMod val="20000"/>
                        <a:lumOff val="80000"/>
                      </a:schemeClr>
                    </a:solidFill>
                  </a:tcPr>
                </a:tc>
                <a:tc>
                  <a:txBody>
                    <a:bodyPr/>
                    <a:lstStyle/>
                    <a:p>
                      <a:pPr algn="ctr" rtl="1">
                        <a:lnSpc>
                          <a:spcPts val="2600"/>
                        </a:lnSpc>
                        <a:spcAft>
                          <a:spcPts val="0"/>
                        </a:spcAft>
                      </a:pPr>
                      <a:r>
                        <a:rPr lang="ar-YE" sz="2800" dirty="0">
                          <a:effectLst/>
                        </a:rPr>
                        <a:t>ج</a:t>
                      </a:r>
                      <a:endParaRPr lang="en-US" sz="2800" b="1" dirty="0">
                        <a:effectLst/>
                        <a:latin typeface="Lotus Linotype"/>
                        <a:ea typeface="Times New Roman"/>
                      </a:endParaRPr>
                    </a:p>
                  </a:txBody>
                  <a:tcPr marL="8890" marR="8890" marT="0" marB="0" anchor="ctr">
                    <a:solidFill>
                      <a:schemeClr val="bg2">
                        <a:lumMod val="20000"/>
                        <a:lumOff val="80000"/>
                      </a:schemeClr>
                    </a:solidFill>
                  </a:tcPr>
                </a:tc>
                <a:tc>
                  <a:txBody>
                    <a:bodyPr/>
                    <a:lstStyle/>
                    <a:p>
                      <a:pPr algn="ctr" rtl="1">
                        <a:lnSpc>
                          <a:spcPts val="2600"/>
                        </a:lnSpc>
                        <a:spcAft>
                          <a:spcPts val="0"/>
                        </a:spcAft>
                      </a:pPr>
                      <a:r>
                        <a:rPr lang="ar-YE" sz="2800" dirty="0">
                          <a:effectLst/>
                        </a:rPr>
                        <a:t>9</a:t>
                      </a:r>
                      <a:endParaRPr lang="en-US" sz="2800" b="1" dirty="0">
                        <a:effectLst/>
                        <a:latin typeface="Lotus Linotype"/>
                        <a:ea typeface="Times New Roman"/>
                      </a:endParaRPr>
                    </a:p>
                  </a:txBody>
                  <a:tcPr marL="8890" marR="8890" marT="0" marB="0" anchor="ctr">
                    <a:solidFill>
                      <a:schemeClr val="accent2">
                        <a:lumMod val="20000"/>
                        <a:lumOff val="80000"/>
                      </a:schemeClr>
                    </a:solidFill>
                  </a:tcPr>
                </a:tc>
                <a:tc>
                  <a:txBody>
                    <a:bodyPr/>
                    <a:lstStyle/>
                    <a:p>
                      <a:pPr algn="ctr" rtl="1">
                        <a:lnSpc>
                          <a:spcPts val="2600"/>
                        </a:lnSpc>
                        <a:spcAft>
                          <a:spcPts val="0"/>
                        </a:spcAft>
                      </a:pPr>
                      <a:r>
                        <a:rPr lang="ar-YE" sz="2800" dirty="0">
                          <a:effectLst/>
                        </a:rPr>
                        <a:t>ط</a:t>
                      </a:r>
                      <a:endParaRPr lang="en-US" sz="2800" b="1" dirty="0">
                        <a:effectLst/>
                        <a:latin typeface="Lotus Linotype"/>
                        <a:ea typeface="Times New Roman"/>
                      </a:endParaRPr>
                    </a:p>
                  </a:txBody>
                  <a:tcPr marL="8890" marR="8890" marT="0" marB="0" anchor="ctr">
                    <a:solidFill>
                      <a:schemeClr val="accent2">
                        <a:lumMod val="20000"/>
                        <a:lumOff val="80000"/>
                      </a:schemeClr>
                    </a:solidFill>
                  </a:tcPr>
                </a:tc>
                <a:tc>
                  <a:txBody>
                    <a:bodyPr/>
                    <a:lstStyle/>
                    <a:p>
                      <a:pPr algn="ctr" rtl="1">
                        <a:lnSpc>
                          <a:spcPts val="2600"/>
                        </a:lnSpc>
                        <a:spcAft>
                          <a:spcPts val="0"/>
                        </a:spcAft>
                      </a:pPr>
                      <a:r>
                        <a:rPr lang="ar-YE" sz="2800" dirty="0">
                          <a:effectLst/>
                        </a:rPr>
                        <a:t>60</a:t>
                      </a:r>
                      <a:endParaRPr lang="en-US" sz="2800" b="1" dirty="0">
                        <a:effectLst/>
                        <a:latin typeface="Lotus Linotype"/>
                        <a:ea typeface="Times New Roman"/>
                      </a:endParaRPr>
                    </a:p>
                  </a:txBody>
                  <a:tcPr marL="8890" marR="8890" marT="0" marB="0" anchor="ctr">
                    <a:solidFill>
                      <a:schemeClr val="tx1">
                        <a:lumMod val="75000"/>
                      </a:schemeClr>
                    </a:solidFill>
                  </a:tcPr>
                </a:tc>
                <a:tc>
                  <a:txBody>
                    <a:bodyPr/>
                    <a:lstStyle/>
                    <a:p>
                      <a:pPr algn="ctr" rtl="1">
                        <a:lnSpc>
                          <a:spcPts val="2600"/>
                        </a:lnSpc>
                        <a:spcAft>
                          <a:spcPts val="0"/>
                        </a:spcAft>
                      </a:pPr>
                      <a:r>
                        <a:rPr lang="ar-YE" sz="2800" dirty="0">
                          <a:effectLst/>
                        </a:rPr>
                        <a:t>س</a:t>
                      </a:r>
                      <a:endParaRPr lang="en-US" sz="2800" b="1" dirty="0">
                        <a:effectLst/>
                        <a:latin typeface="Lotus Linotype"/>
                        <a:ea typeface="Times New Roman"/>
                      </a:endParaRPr>
                    </a:p>
                  </a:txBody>
                  <a:tcPr marL="8890" marR="8890" marT="0" marB="0" anchor="ctr">
                    <a:solidFill>
                      <a:schemeClr val="tx1">
                        <a:lumMod val="75000"/>
                      </a:schemeClr>
                    </a:solidFill>
                  </a:tcPr>
                </a:tc>
                <a:tc>
                  <a:txBody>
                    <a:bodyPr/>
                    <a:lstStyle/>
                    <a:p>
                      <a:pPr algn="ctr" rtl="1">
                        <a:lnSpc>
                          <a:spcPts val="2600"/>
                        </a:lnSpc>
                        <a:spcAft>
                          <a:spcPts val="0"/>
                        </a:spcAft>
                      </a:pPr>
                      <a:r>
                        <a:rPr lang="ar-YE" sz="2800" dirty="0">
                          <a:effectLst/>
                        </a:rPr>
                        <a:t>300</a:t>
                      </a:r>
                      <a:endParaRPr lang="en-US" sz="2800" b="1" dirty="0">
                        <a:effectLst/>
                        <a:latin typeface="Lotus Linotype"/>
                        <a:ea typeface="Times New Roman"/>
                      </a:endParaRPr>
                    </a:p>
                  </a:txBody>
                  <a:tcPr marL="8890" marR="8890" marT="0" marB="0" anchor="ctr">
                    <a:solidFill>
                      <a:schemeClr val="accent3">
                        <a:lumMod val="40000"/>
                        <a:lumOff val="60000"/>
                      </a:schemeClr>
                    </a:solidFill>
                  </a:tcPr>
                </a:tc>
                <a:tc>
                  <a:txBody>
                    <a:bodyPr/>
                    <a:lstStyle/>
                    <a:p>
                      <a:pPr algn="ctr" rtl="1">
                        <a:lnSpc>
                          <a:spcPts val="2600"/>
                        </a:lnSpc>
                        <a:spcAft>
                          <a:spcPts val="0"/>
                        </a:spcAft>
                      </a:pPr>
                      <a:r>
                        <a:rPr lang="ar-YE" sz="2800" dirty="0">
                          <a:effectLst/>
                        </a:rPr>
                        <a:t>ش</a:t>
                      </a:r>
                      <a:endParaRPr lang="en-US" sz="2800" b="1" dirty="0">
                        <a:effectLst/>
                        <a:latin typeface="Lotus Linotype"/>
                        <a:ea typeface="Times New Roman"/>
                      </a:endParaRPr>
                    </a:p>
                  </a:txBody>
                  <a:tcPr marL="8890" marR="8890" marT="0" marB="0" anchor="ctr">
                    <a:solidFill>
                      <a:schemeClr val="accent3">
                        <a:lumMod val="40000"/>
                        <a:lumOff val="60000"/>
                      </a:schemeClr>
                    </a:solidFill>
                  </a:tcPr>
                </a:tc>
                <a:tc>
                  <a:txBody>
                    <a:bodyPr/>
                    <a:lstStyle/>
                    <a:p>
                      <a:pPr algn="ctr" rtl="1">
                        <a:lnSpc>
                          <a:spcPts val="2600"/>
                        </a:lnSpc>
                        <a:spcAft>
                          <a:spcPts val="0"/>
                        </a:spcAft>
                      </a:pPr>
                      <a:r>
                        <a:rPr lang="ar-YE" sz="2800" dirty="0">
                          <a:effectLst/>
                        </a:rPr>
                        <a:t>900</a:t>
                      </a:r>
                      <a:endParaRPr lang="en-US" sz="2800" b="1" dirty="0">
                        <a:effectLst/>
                        <a:latin typeface="Lotus Linotype"/>
                        <a:ea typeface="Times New Roman"/>
                      </a:endParaRPr>
                    </a:p>
                  </a:txBody>
                  <a:tcPr marL="8890" marR="8890" marT="0" marB="0" anchor="ctr">
                    <a:solidFill>
                      <a:schemeClr val="tx1">
                        <a:lumMod val="50000"/>
                      </a:schemeClr>
                    </a:solidFill>
                  </a:tcPr>
                </a:tc>
                <a:tc>
                  <a:txBody>
                    <a:bodyPr/>
                    <a:lstStyle/>
                    <a:p>
                      <a:pPr algn="ctr" rtl="1">
                        <a:lnSpc>
                          <a:spcPts val="2600"/>
                        </a:lnSpc>
                        <a:spcAft>
                          <a:spcPts val="0"/>
                        </a:spcAft>
                      </a:pPr>
                      <a:r>
                        <a:rPr lang="en-US" sz="2800" dirty="0">
                          <a:effectLst/>
                        </a:rPr>
                        <a:t> </a:t>
                      </a:r>
                      <a:r>
                        <a:rPr lang="ar-YE" sz="2800" dirty="0">
                          <a:effectLst/>
                        </a:rPr>
                        <a:t>ظ</a:t>
                      </a:r>
                      <a:endParaRPr lang="en-US" sz="2800" b="1" dirty="0">
                        <a:effectLst/>
                        <a:latin typeface="Lotus Linotype"/>
                        <a:ea typeface="Times New Roman"/>
                      </a:endParaRPr>
                    </a:p>
                  </a:txBody>
                  <a:tcPr marL="8890" marR="8890" marT="0" marB="0" anchor="ctr">
                    <a:solidFill>
                      <a:schemeClr val="tx1">
                        <a:lumMod val="50000"/>
                      </a:schemeClr>
                    </a:solidFill>
                  </a:tcPr>
                </a:tc>
              </a:tr>
              <a:tr h="698781">
                <a:tc>
                  <a:txBody>
                    <a:bodyPr/>
                    <a:lstStyle/>
                    <a:p>
                      <a:pPr algn="ctr" rtl="1">
                        <a:lnSpc>
                          <a:spcPts val="2600"/>
                        </a:lnSpc>
                        <a:spcAft>
                          <a:spcPts val="0"/>
                        </a:spcAft>
                      </a:pPr>
                      <a:r>
                        <a:rPr lang="ar-YE" sz="2800" dirty="0">
                          <a:effectLst/>
                        </a:rPr>
                        <a:t>4</a:t>
                      </a:r>
                      <a:endParaRPr lang="en-US" sz="2800" b="1" dirty="0">
                        <a:effectLst/>
                        <a:latin typeface="Lotus Linotype"/>
                        <a:ea typeface="Times New Roman"/>
                      </a:endParaRPr>
                    </a:p>
                  </a:txBody>
                  <a:tcPr marL="8890" marR="8890" marT="0" marB="0" anchor="ctr">
                    <a:solidFill>
                      <a:schemeClr val="bg2">
                        <a:lumMod val="20000"/>
                        <a:lumOff val="80000"/>
                      </a:schemeClr>
                    </a:solidFill>
                  </a:tcPr>
                </a:tc>
                <a:tc>
                  <a:txBody>
                    <a:bodyPr/>
                    <a:lstStyle/>
                    <a:p>
                      <a:pPr algn="ctr" rtl="1">
                        <a:lnSpc>
                          <a:spcPts val="2600"/>
                        </a:lnSpc>
                        <a:spcAft>
                          <a:spcPts val="0"/>
                        </a:spcAft>
                      </a:pPr>
                      <a:r>
                        <a:rPr lang="ar-YE" sz="2800" dirty="0">
                          <a:effectLst/>
                        </a:rPr>
                        <a:t>د</a:t>
                      </a:r>
                      <a:endParaRPr lang="en-US" sz="2800" b="1" dirty="0">
                        <a:effectLst/>
                        <a:latin typeface="Lotus Linotype"/>
                        <a:ea typeface="Times New Roman"/>
                      </a:endParaRPr>
                    </a:p>
                  </a:txBody>
                  <a:tcPr marL="8890" marR="8890" marT="0" marB="0" anchor="ctr">
                    <a:solidFill>
                      <a:schemeClr val="bg2">
                        <a:lumMod val="20000"/>
                        <a:lumOff val="80000"/>
                      </a:schemeClr>
                    </a:solidFill>
                  </a:tcPr>
                </a:tc>
                <a:tc>
                  <a:txBody>
                    <a:bodyPr/>
                    <a:lstStyle/>
                    <a:p>
                      <a:pPr algn="ctr" rtl="1">
                        <a:lnSpc>
                          <a:spcPts val="2600"/>
                        </a:lnSpc>
                        <a:spcAft>
                          <a:spcPts val="0"/>
                        </a:spcAft>
                      </a:pPr>
                      <a:r>
                        <a:rPr lang="ar-YE" sz="2800" dirty="0">
                          <a:effectLst/>
                        </a:rPr>
                        <a:t>10</a:t>
                      </a:r>
                      <a:endParaRPr lang="en-US" sz="2800" b="1" dirty="0">
                        <a:effectLst/>
                        <a:latin typeface="Lotus Linotype"/>
                        <a:ea typeface="Times New Roman"/>
                      </a:endParaRPr>
                    </a:p>
                  </a:txBody>
                  <a:tcPr marL="8890" marR="8890" marT="0" marB="0" anchor="ctr">
                    <a:solidFill>
                      <a:schemeClr val="accent2">
                        <a:lumMod val="20000"/>
                        <a:lumOff val="80000"/>
                      </a:schemeClr>
                    </a:solidFill>
                  </a:tcPr>
                </a:tc>
                <a:tc>
                  <a:txBody>
                    <a:bodyPr/>
                    <a:lstStyle/>
                    <a:p>
                      <a:pPr algn="ctr" rtl="1">
                        <a:lnSpc>
                          <a:spcPts val="2600"/>
                        </a:lnSpc>
                        <a:spcAft>
                          <a:spcPts val="0"/>
                        </a:spcAft>
                      </a:pPr>
                      <a:r>
                        <a:rPr lang="ar-YE" sz="2800" dirty="0">
                          <a:effectLst/>
                        </a:rPr>
                        <a:t>ي</a:t>
                      </a:r>
                      <a:endParaRPr lang="en-US" sz="2800" b="1" dirty="0">
                        <a:effectLst/>
                        <a:latin typeface="Lotus Linotype"/>
                        <a:ea typeface="Times New Roman"/>
                      </a:endParaRPr>
                    </a:p>
                  </a:txBody>
                  <a:tcPr marL="8890" marR="8890" marT="0" marB="0" anchor="ctr">
                    <a:solidFill>
                      <a:schemeClr val="accent2">
                        <a:lumMod val="20000"/>
                        <a:lumOff val="80000"/>
                      </a:schemeClr>
                    </a:solidFill>
                  </a:tcPr>
                </a:tc>
                <a:tc>
                  <a:txBody>
                    <a:bodyPr/>
                    <a:lstStyle/>
                    <a:p>
                      <a:pPr algn="ctr" rtl="1">
                        <a:lnSpc>
                          <a:spcPts val="2600"/>
                        </a:lnSpc>
                        <a:spcAft>
                          <a:spcPts val="0"/>
                        </a:spcAft>
                      </a:pPr>
                      <a:r>
                        <a:rPr lang="ar-YE" sz="2800" dirty="0">
                          <a:effectLst/>
                        </a:rPr>
                        <a:t>70</a:t>
                      </a:r>
                      <a:endParaRPr lang="en-US" sz="2800" b="1" dirty="0">
                        <a:effectLst/>
                        <a:latin typeface="Lotus Linotype"/>
                        <a:ea typeface="Times New Roman"/>
                      </a:endParaRPr>
                    </a:p>
                  </a:txBody>
                  <a:tcPr marL="8890" marR="8890" marT="0" marB="0" anchor="ctr">
                    <a:solidFill>
                      <a:schemeClr val="tx1">
                        <a:lumMod val="75000"/>
                      </a:schemeClr>
                    </a:solidFill>
                  </a:tcPr>
                </a:tc>
                <a:tc>
                  <a:txBody>
                    <a:bodyPr/>
                    <a:lstStyle/>
                    <a:p>
                      <a:pPr algn="ctr" rtl="1">
                        <a:lnSpc>
                          <a:spcPts val="2600"/>
                        </a:lnSpc>
                        <a:spcAft>
                          <a:spcPts val="0"/>
                        </a:spcAft>
                      </a:pPr>
                      <a:r>
                        <a:rPr lang="ar-YE" sz="2800" dirty="0">
                          <a:effectLst/>
                        </a:rPr>
                        <a:t>ع</a:t>
                      </a:r>
                      <a:endParaRPr lang="en-US" sz="2800" b="1" dirty="0">
                        <a:effectLst/>
                        <a:latin typeface="Lotus Linotype"/>
                        <a:ea typeface="Times New Roman"/>
                      </a:endParaRPr>
                    </a:p>
                  </a:txBody>
                  <a:tcPr marL="8890" marR="8890" marT="0" marB="0" anchor="ctr">
                    <a:solidFill>
                      <a:schemeClr val="tx1">
                        <a:lumMod val="75000"/>
                      </a:schemeClr>
                    </a:solidFill>
                  </a:tcPr>
                </a:tc>
                <a:tc>
                  <a:txBody>
                    <a:bodyPr/>
                    <a:lstStyle/>
                    <a:p>
                      <a:pPr algn="ctr" rtl="1">
                        <a:lnSpc>
                          <a:spcPts val="2600"/>
                        </a:lnSpc>
                        <a:spcAft>
                          <a:spcPts val="0"/>
                        </a:spcAft>
                      </a:pPr>
                      <a:r>
                        <a:rPr lang="ar-YE" sz="2800" dirty="0">
                          <a:effectLst/>
                        </a:rPr>
                        <a:t>400</a:t>
                      </a:r>
                      <a:endParaRPr lang="en-US" sz="2800" b="1" dirty="0">
                        <a:effectLst/>
                        <a:latin typeface="Lotus Linotype"/>
                        <a:ea typeface="Times New Roman"/>
                      </a:endParaRPr>
                    </a:p>
                  </a:txBody>
                  <a:tcPr marL="8890" marR="8890" marT="0" marB="0" anchor="ctr">
                    <a:solidFill>
                      <a:schemeClr val="accent3">
                        <a:lumMod val="40000"/>
                        <a:lumOff val="60000"/>
                      </a:schemeClr>
                    </a:solidFill>
                  </a:tcPr>
                </a:tc>
                <a:tc>
                  <a:txBody>
                    <a:bodyPr/>
                    <a:lstStyle/>
                    <a:p>
                      <a:pPr algn="ctr" rtl="1">
                        <a:lnSpc>
                          <a:spcPts val="2600"/>
                        </a:lnSpc>
                        <a:spcAft>
                          <a:spcPts val="0"/>
                        </a:spcAft>
                      </a:pPr>
                      <a:r>
                        <a:rPr lang="ar-YE" sz="2800" dirty="0">
                          <a:effectLst/>
                        </a:rPr>
                        <a:t>ت</a:t>
                      </a:r>
                      <a:endParaRPr lang="en-US" sz="2800" b="1" dirty="0">
                        <a:effectLst/>
                        <a:latin typeface="Lotus Linotype"/>
                        <a:ea typeface="Times New Roman"/>
                      </a:endParaRPr>
                    </a:p>
                  </a:txBody>
                  <a:tcPr marL="8890" marR="8890" marT="0" marB="0" anchor="ctr">
                    <a:solidFill>
                      <a:schemeClr val="accent3">
                        <a:lumMod val="40000"/>
                        <a:lumOff val="60000"/>
                      </a:schemeClr>
                    </a:solidFill>
                  </a:tcPr>
                </a:tc>
                <a:tc>
                  <a:txBody>
                    <a:bodyPr/>
                    <a:lstStyle/>
                    <a:p>
                      <a:pPr algn="ctr" rtl="1">
                        <a:lnSpc>
                          <a:spcPts val="2600"/>
                        </a:lnSpc>
                        <a:spcAft>
                          <a:spcPts val="0"/>
                        </a:spcAft>
                      </a:pPr>
                      <a:r>
                        <a:rPr lang="en-US" sz="2800" dirty="0">
                          <a:effectLst/>
                        </a:rPr>
                        <a:t> </a:t>
                      </a:r>
                      <a:r>
                        <a:rPr lang="ar-YE" sz="2800" dirty="0">
                          <a:effectLst/>
                        </a:rPr>
                        <a:t>1000</a:t>
                      </a:r>
                      <a:endParaRPr lang="en-US" sz="2800" b="1" dirty="0">
                        <a:effectLst/>
                        <a:latin typeface="Lotus Linotype"/>
                        <a:ea typeface="Times New Roman"/>
                      </a:endParaRPr>
                    </a:p>
                  </a:txBody>
                  <a:tcPr marL="8890" marR="8890" marT="0" marB="0" anchor="ctr">
                    <a:solidFill>
                      <a:schemeClr val="tx1">
                        <a:lumMod val="50000"/>
                      </a:schemeClr>
                    </a:solidFill>
                  </a:tcPr>
                </a:tc>
                <a:tc>
                  <a:txBody>
                    <a:bodyPr/>
                    <a:lstStyle/>
                    <a:p>
                      <a:pPr algn="ctr" rtl="1">
                        <a:lnSpc>
                          <a:spcPts val="2600"/>
                        </a:lnSpc>
                        <a:spcAft>
                          <a:spcPts val="0"/>
                        </a:spcAft>
                      </a:pPr>
                      <a:r>
                        <a:rPr lang="en-US" sz="2800" dirty="0">
                          <a:effectLst/>
                        </a:rPr>
                        <a:t> </a:t>
                      </a:r>
                      <a:r>
                        <a:rPr lang="ar-YE" sz="2800" dirty="0">
                          <a:effectLst/>
                        </a:rPr>
                        <a:t>غ </a:t>
                      </a:r>
                      <a:endParaRPr lang="en-US" sz="2800" b="1" dirty="0">
                        <a:effectLst/>
                        <a:latin typeface="Lotus Linotype"/>
                        <a:ea typeface="Times New Roman"/>
                      </a:endParaRPr>
                    </a:p>
                  </a:txBody>
                  <a:tcPr marL="8890" marR="8890" marT="0" marB="0" anchor="ctr">
                    <a:solidFill>
                      <a:schemeClr val="tx1">
                        <a:lumMod val="50000"/>
                      </a:schemeClr>
                    </a:solidFill>
                  </a:tcPr>
                </a:tc>
              </a:tr>
              <a:tr h="786508">
                <a:tc>
                  <a:txBody>
                    <a:bodyPr/>
                    <a:lstStyle/>
                    <a:p>
                      <a:pPr algn="ctr" rtl="1">
                        <a:lnSpc>
                          <a:spcPts val="2600"/>
                        </a:lnSpc>
                        <a:spcAft>
                          <a:spcPts val="0"/>
                        </a:spcAft>
                      </a:pPr>
                      <a:r>
                        <a:rPr lang="ar-YE" sz="2800" dirty="0">
                          <a:effectLst/>
                        </a:rPr>
                        <a:t>5</a:t>
                      </a:r>
                      <a:endParaRPr lang="en-US" sz="2800" b="1" dirty="0">
                        <a:effectLst/>
                        <a:latin typeface="Lotus Linotype"/>
                        <a:ea typeface="Times New Roman"/>
                      </a:endParaRPr>
                    </a:p>
                  </a:txBody>
                  <a:tcPr marL="8890" marR="8890" marT="0" marB="0" anchor="ctr">
                    <a:solidFill>
                      <a:schemeClr val="bg2">
                        <a:lumMod val="20000"/>
                        <a:lumOff val="80000"/>
                      </a:schemeClr>
                    </a:solidFill>
                  </a:tcPr>
                </a:tc>
                <a:tc>
                  <a:txBody>
                    <a:bodyPr/>
                    <a:lstStyle/>
                    <a:p>
                      <a:pPr algn="ctr" rtl="1">
                        <a:lnSpc>
                          <a:spcPts val="2600"/>
                        </a:lnSpc>
                        <a:spcAft>
                          <a:spcPts val="0"/>
                        </a:spcAft>
                      </a:pPr>
                      <a:r>
                        <a:rPr lang="ar-YE" sz="2800" dirty="0">
                          <a:effectLst/>
                        </a:rPr>
                        <a:t>ه</a:t>
                      </a:r>
                      <a:endParaRPr lang="en-US" sz="2800" b="1" dirty="0">
                        <a:effectLst/>
                        <a:latin typeface="Lotus Linotype"/>
                        <a:ea typeface="Times New Roman"/>
                      </a:endParaRPr>
                    </a:p>
                  </a:txBody>
                  <a:tcPr marL="8890" marR="8890" marT="0" marB="0" anchor="ctr">
                    <a:solidFill>
                      <a:schemeClr val="bg2">
                        <a:lumMod val="20000"/>
                        <a:lumOff val="80000"/>
                      </a:schemeClr>
                    </a:solidFill>
                  </a:tcPr>
                </a:tc>
                <a:tc>
                  <a:txBody>
                    <a:bodyPr/>
                    <a:lstStyle/>
                    <a:p>
                      <a:pPr algn="ctr" rtl="1">
                        <a:lnSpc>
                          <a:spcPts val="2600"/>
                        </a:lnSpc>
                        <a:spcAft>
                          <a:spcPts val="0"/>
                        </a:spcAft>
                      </a:pPr>
                      <a:r>
                        <a:rPr lang="ar-YE" sz="2800" dirty="0">
                          <a:effectLst/>
                        </a:rPr>
                        <a:t>20</a:t>
                      </a:r>
                      <a:endParaRPr lang="en-US" sz="2800" b="1" dirty="0">
                        <a:effectLst/>
                        <a:latin typeface="Lotus Linotype"/>
                        <a:ea typeface="Times New Roman"/>
                      </a:endParaRPr>
                    </a:p>
                  </a:txBody>
                  <a:tcPr marL="8890" marR="8890" marT="0" marB="0" anchor="ctr">
                    <a:solidFill>
                      <a:schemeClr val="accent2">
                        <a:lumMod val="20000"/>
                        <a:lumOff val="80000"/>
                      </a:schemeClr>
                    </a:solidFill>
                  </a:tcPr>
                </a:tc>
                <a:tc>
                  <a:txBody>
                    <a:bodyPr/>
                    <a:lstStyle/>
                    <a:p>
                      <a:pPr algn="ctr" rtl="1">
                        <a:lnSpc>
                          <a:spcPts val="2600"/>
                        </a:lnSpc>
                        <a:spcAft>
                          <a:spcPts val="0"/>
                        </a:spcAft>
                      </a:pPr>
                      <a:r>
                        <a:rPr lang="ar-YE" sz="2800" dirty="0">
                          <a:effectLst/>
                        </a:rPr>
                        <a:t>ك</a:t>
                      </a:r>
                      <a:endParaRPr lang="en-US" sz="2800" b="1" dirty="0">
                        <a:effectLst/>
                        <a:latin typeface="Lotus Linotype"/>
                        <a:ea typeface="Times New Roman"/>
                      </a:endParaRPr>
                    </a:p>
                  </a:txBody>
                  <a:tcPr marL="8890" marR="8890" marT="0" marB="0" anchor="ctr">
                    <a:solidFill>
                      <a:schemeClr val="accent2">
                        <a:lumMod val="20000"/>
                        <a:lumOff val="80000"/>
                      </a:schemeClr>
                    </a:solidFill>
                  </a:tcPr>
                </a:tc>
                <a:tc>
                  <a:txBody>
                    <a:bodyPr/>
                    <a:lstStyle/>
                    <a:p>
                      <a:pPr algn="ctr" rtl="1">
                        <a:lnSpc>
                          <a:spcPts val="2600"/>
                        </a:lnSpc>
                        <a:spcAft>
                          <a:spcPts val="0"/>
                        </a:spcAft>
                      </a:pPr>
                      <a:r>
                        <a:rPr lang="ar-YE" sz="2800" dirty="0">
                          <a:effectLst/>
                        </a:rPr>
                        <a:t>80</a:t>
                      </a:r>
                      <a:endParaRPr lang="en-US" sz="2800" b="1" dirty="0">
                        <a:effectLst/>
                        <a:latin typeface="Lotus Linotype"/>
                        <a:ea typeface="Times New Roman"/>
                      </a:endParaRPr>
                    </a:p>
                  </a:txBody>
                  <a:tcPr marL="8890" marR="8890" marT="0" marB="0" anchor="ctr">
                    <a:solidFill>
                      <a:schemeClr val="tx1">
                        <a:lumMod val="75000"/>
                      </a:schemeClr>
                    </a:solidFill>
                  </a:tcPr>
                </a:tc>
                <a:tc>
                  <a:txBody>
                    <a:bodyPr/>
                    <a:lstStyle/>
                    <a:p>
                      <a:pPr algn="ctr" rtl="1">
                        <a:lnSpc>
                          <a:spcPts val="2600"/>
                        </a:lnSpc>
                        <a:spcAft>
                          <a:spcPts val="0"/>
                        </a:spcAft>
                      </a:pPr>
                      <a:r>
                        <a:rPr lang="ar-YE" sz="2800" dirty="0">
                          <a:effectLst/>
                        </a:rPr>
                        <a:t>ف</a:t>
                      </a:r>
                      <a:endParaRPr lang="en-US" sz="2800" b="1" dirty="0">
                        <a:effectLst/>
                        <a:latin typeface="Lotus Linotype"/>
                        <a:ea typeface="Times New Roman"/>
                      </a:endParaRPr>
                    </a:p>
                  </a:txBody>
                  <a:tcPr marL="8890" marR="8890" marT="0" marB="0" anchor="ctr">
                    <a:solidFill>
                      <a:schemeClr val="tx1">
                        <a:lumMod val="75000"/>
                      </a:schemeClr>
                    </a:solidFill>
                  </a:tcPr>
                </a:tc>
                <a:tc>
                  <a:txBody>
                    <a:bodyPr/>
                    <a:lstStyle/>
                    <a:p>
                      <a:pPr algn="ctr" rtl="1">
                        <a:lnSpc>
                          <a:spcPts val="2600"/>
                        </a:lnSpc>
                        <a:spcAft>
                          <a:spcPts val="0"/>
                        </a:spcAft>
                      </a:pPr>
                      <a:r>
                        <a:rPr lang="ar-YE" sz="2800" dirty="0">
                          <a:effectLst/>
                        </a:rPr>
                        <a:t>500</a:t>
                      </a:r>
                      <a:endParaRPr lang="en-US" sz="2800" b="1" dirty="0">
                        <a:effectLst/>
                        <a:latin typeface="Lotus Linotype"/>
                        <a:ea typeface="Times New Roman"/>
                      </a:endParaRPr>
                    </a:p>
                  </a:txBody>
                  <a:tcPr marL="8890" marR="8890" marT="0" marB="0" anchor="ctr">
                    <a:solidFill>
                      <a:schemeClr val="accent3">
                        <a:lumMod val="40000"/>
                        <a:lumOff val="60000"/>
                      </a:schemeClr>
                    </a:solidFill>
                  </a:tcPr>
                </a:tc>
                <a:tc>
                  <a:txBody>
                    <a:bodyPr/>
                    <a:lstStyle/>
                    <a:p>
                      <a:pPr algn="ctr" rtl="1">
                        <a:lnSpc>
                          <a:spcPts val="2600"/>
                        </a:lnSpc>
                        <a:spcAft>
                          <a:spcPts val="0"/>
                        </a:spcAft>
                      </a:pPr>
                      <a:r>
                        <a:rPr lang="ar-YE" sz="2800" dirty="0">
                          <a:effectLst/>
                        </a:rPr>
                        <a:t>ث</a:t>
                      </a:r>
                      <a:endParaRPr lang="en-US" sz="2800" b="1" dirty="0">
                        <a:effectLst/>
                        <a:latin typeface="Lotus Linotype"/>
                        <a:ea typeface="Times New Roman"/>
                      </a:endParaRPr>
                    </a:p>
                  </a:txBody>
                  <a:tcPr marL="8890" marR="8890" marT="0" marB="0" anchor="ctr">
                    <a:solidFill>
                      <a:schemeClr val="accent3">
                        <a:lumMod val="40000"/>
                        <a:lumOff val="60000"/>
                      </a:schemeClr>
                    </a:solidFill>
                  </a:tcPr>
                </a:tc>
                <a:tc>
                  <a:txBody>
                    <a:bodyPr/>
                    <a:lstStyle/>
                    <a:p>
                      <a:pPr algn="just" rtl="1">
                        <a:lnSpc>
                          <a:spcPts val="2600"/>
                        </a:lnSpc>
                        <a:spcAft>
                          <a:spcPts val="0"/>
                        </a:spcAft>
                      </a:pPr>
                      <a:r>
                        <a:rPr lang="en-US" sz="3600" dirty="0">
                          <a:effectLst/>
                        </a:rPr>
                        <a:t> </a:t>
                      </a:r>
                      <a:endParaRPr lang="en-US" sz="3600" dirty="0">
                        <a:effectLst/>
                        <a:latin typeface="Lotus Linotype"/>
                        <a:ea typeface="Times New Roman"/>
                      </a:endParaRPr>
                    </a:p>
                  </a:txBody>
                  <a:tcPr marL="8890" marR="8890" marT="0" marB="0" anchor="ctr">
                    <a:solidFill>
                      <a:schemeClr val="tx1">
                        <a:lumMod val="50000"/>
                      </a:schemeClr>
                    </a:solidFill>
                  </a:tcPr>
                </a:tc>
                <a:tc>
                  <a:txBody>
                    <a:bodyPr/>
                    <a:lstStyle/>
                    <a:p>
                      <a:pPr algn="just" rtl="1">
                        <a:lnSpc>
                          <a:spcPts val="2600"/>
                        </a:lnSpc>
                        <a:spcAft>
                          <a:spcPts val="0"/>
                        </a:spcAft>
                      </a:pPr>
                      <a:r>
                        <a:rPr lang="en-US" sz="3600" dirty="0">
                          <a:effectLst/>
                        </a:rPr>
                        <a:t> </a:t>
                      </a:r>
                      <a:endParaRPr lang="en-US" sz="3600" dirty="0">
                        <a:effectLst/>
                        <a:latin typeface="Lotus Linotype"/>
                        <a:ea typeface="Times New Roman"/>
                      </a:endParaRPr>
                    </a:p>
                  </a:txBody>
                  <a:tcPr marL="8890" marR="8890" marT="0" marB="0" anchor="ctr">
                    <a:solidFill>
                      <a:schemeClr val="tx1">
                        <a:lumMod val="50000"/>
                      </a:schemeClr>
                    </a:solidFill>
                  </a:tcPr>
                </a:tc>
              </a:tr>
              <a:tr h="1193375">
                <a:tc>
                  <a:txBody>
                    <a:bodyPr/>
                    <a:lstStyle/>
                    <a:p>
                      <a:pPr algn="ctr" rtl="1">
                        <a:lnSpc>
                          <a:spcPts val="2600"/>
                        </a:lnSpc>
                        <a:spcAft>
                          <a:spcPts val="0"/>
                        </a:spcAft>
                      </a:pPr>
                      <a:r>
                        <a:rPr lang="ar-YE" sz="2800" dirty="0">
                          <a:effectLst/>
                        </a:rPr>
                        <a:t>6</a:t>
                      </a:r>
                      <a:endParaRPr lang="en-US" sz="2800" b="1" dirty="0">
                        <a:effectLst/>
                        <a:latin typeface="Lotus Linotype"/>
                        <a:ea typeface="Times New Roman"/>
                      </a:endParaRPr>
                    </a:p>
                  </a:txBody>
                  <a:tcPr marL="8890" marR="8890" marT="0" marB="0" anchor="ctr">
                    <a:solidFill>
                      <a:schemeClr val="bg2">
                        <a:lumMod val="20000"/>
                        <a:lumOff val="80000"/>
                      </a:schemeClr>
                    </a:solidFill>
                  </a:tcPr>
                </a:tc>
                <a:tc>
                  <a:txBody>
                    <a:bodyPr/>
                    <a:lstStyle/>
                    <a:p>
                      <a:pPr algn="ctr" rtl="1">
                        <a:lnSpc>
                          <a:spcPts val="2600"/>
                        </a:lnSpc>
                        <a:spcAft>
                          <a:spcPts val="0"/>
                        </a:spcAft>
                      </a:pPr>
                      <a:r>
                        <a:rPr lang="ar-YE" sz="2800" dirty="0">
                          <a:effectLst/>
                        </a:rPr>
                        <a:t>و</a:t>
                      </a:r>
                      <a:endParaRPr lang="en-US" sz="2800" b="1" dirty="0">
                        <a:effectLst/>
                        <a:latin typeface="Lotus Linotype"/>
                        <a:ea typeface="Times New Roman"/>
                      </a:endParaRPr>
                    </a:p>
                  </a:txBody>
                  <a:tcPr marL="8890" marR="8890" marT="0" marB="0" anchor="ctr">
                    <a:solidFill>
                      <a:schemeClr val="bg2">
                        <a:lumMod val="20000"/>
                        <a:lumOff val="80000"/>
                      </a:schemeClr>
                    </a:solidFill>
                  </a:tcPr>
                </a:tc>
                <a:tc>
                  <a:txBody>
                    <a:bodyPr/>
                    <a:lstStyle/>
                    <a:p>
                      <a:pPr algn="ctr" rtl="1">
                        <a:lnSpc>
                          <a:spcPts val="2600"/>
                        </a:lnSpc>
                        <a:spcAft>
                          <a:spcPts val="0"/>
                        </a:spcAft>
                      </a:pPr>
                      <a:r>
                        <a:rPr lang="ar-YE" sz="2800" dirty="0">
                          <a:effectLst/>
                        </a:rPr>
                        <a:t>30</a:t>
                      </a:r>
                      <a:endParaRPr lang="en-US" sz="2800" b="1" dirty="0">
                        <a:effectLst/>
                        <a:latin typeface="Lotus Linotype"/>
                        <a:ea typeface="Times New Roman"/>
                      </a:endParaRPr>
                    </a:p>
                  </a:txBody>
                  <a:tcPr marL="8890" marR="8890" marT="0" marB="0" anchor="ctr">
                    <a:solidFill>
                      <a:schemeClr val="accent2">
                        <a:lumMod val="20000"/>
                        <a:lumOff val="80000"/>
                      </a:schemeClr>
                    </a:solidFill>
                  </a:tcPr>
                </a:tc>
                <a:tc>
                  <a:txBody>
                    <a:bodyPr/>
                    <a:lstStyle/>
                    <a:p>
                      <a:pPr algn="ctr" rtl="1">
                        <a:lnSpc>
                          <a:spcPts val="2600"/>
                        </a:lnSpc>
                        <a:spcAft>
                          <a:spcPts val="0"/>
                        </a:spcAft>
                      </a:pPr>
                      <a:r>
                        <a:rPr lang="ar-YE" sz="2800" dirty="0">
                          <a:effectLst/>
                        </a:rPr>
                        <a:t>ل</a:t>
                      </a:r>
                      <a:endParaRPr lang="en-US" sz="2800" b="1" dirty="0">
                        <a:effectLst/>
                        <a:latin typeface="Lotus Linotype"/>
                        <a:ea typeface="Times New Roman"/>
                      </a:endParaRPr>
                    </a:p>
                  </a:txBody>
                  <a:tcPr marL="8890" marR="8890" marT="0" marB="0" anchor="ctr">
                    <a:solidFill>
                      <a:schemeClr val="accent2">
                        <a:lumMod val="20000"/>
                        <a:lumOff val="80000"/>
                      </a:schemeClr>
                    </a:solidFill>
                  </a:tcPr>
                </a:tc>
                <a:tc>
                  <a:txBody>
                    <a:bodyPr/>
                    <a:lstStyle/>
                    <a:p>
                      <a:pPr algn="ctr" rtl="1">
                        <a:lnSpc>
                          <a:spcPts val="2600"/>
                        </a:lnSpc>
                        <a:spcAft>
                          <a:spcPts val="0"/>
                        </a:spcAft>
                      </a:pPr>
                      <a:r>
                        <a:rPr lang="ar-YE" sz="2800" dirty="0">
                          <a:effectLst/>
                        </a:rPr>
                        <a:t>90</a:t>
                      </a:r>
                      <a:endParaRPr lang="en-US" sz="2800" b="1" dirty="0">
                        <a:effectLst/>
                        <a:latin typeface="Lotus Linotype"/>
                        <a:ea typeface="Times New Roman"/>
                      </a:endParaRPr>
                    </a:p>
                  </a:txBody>
                  <a:tcPr marL="8890" marR="8890" marT="0" marB="0" anchor="ctr">
                    <a:solidFill>
                      <a:schemeClr val="tx1">
                        <a:lumMod val="75000"/>
                      </a:schemeClr>
                    </a:solidFill>
                  </a:tcPr>
                </a:tc>
                <a:tc>
                  <a:txBody>
                    <a:bodyPr/>
                    <a:lstStyle/>
                    <a:p>
                      <a:pPr algn="ctr" rtl="1">
                        <a:lnSpc>
                          <a:spcPts val="2600"/>
                        </a:lnSpc>
                        <a:spcAft>
                          <a:spcPts val="0"/>
                        </a:spcAft>
                      </a:pPr>
                      <a:r>
                        <a:rPr lang="ar-YE" sz="2800" dirty="0">
                          <a:effectLst/>
                        </a:rPr>
                        <a:t>ص</a:t>
                      </a:r>
                      <a:endParaRPr lang="en-US" sz="2800" b="1" dirty="0">
                        <a:effectLst/>
                        <a:latin typeface="Lotus Linotype"/>
                        <a:ea typeface="Times New Roman"/>
                      </a:endParaRPr>
                    </a:p>
                  </a:txBody>
                  <a:tcPr marL="8890" marR="8890" marT="0" marB="0" anchor="ctr">
                    <a:solidFill>
                      <a:schemeClr val="tx1">
                        <a:lumMod val="75000"/>
                      </a:schemeClr>
                    </a:solidFill>
                  </a:tcPr>
                </a:tc>
                <a:tc>
                  <a:txBody>
                    <a:bodyPr/>
                    <a:lstStyle/>
                    <a:p>
                      <a:pPr algn="ctr" rtl="1">
                        <a:lnSpc>
                          <a:spcPts val="2600"/>
                        </a:lnSpc>
                        <a:spcAft>
                          <a:spcPts val="0"/>
                        </a:spcAft>
                      </a:pPr>
                      <a:r>
                        <a:rPr lang="ar-YE" sz="2800" dirty="0">
                          <a:effectLst/>
                        </a:rPr>
                        <a:t>600</a:t>
                      </a:r>
                      <a:endParaRPr lang="en-US" sz="2800" b="1" dirty="0">
                        <a:effectLst/>
                        <a:latin typeface="Lotus Linotype"/>
                        <a:ea typeface="Times New Roman"/>
                      </a:endParaRPr>
                    </a:p>
                  </a:txBody>
                  <a:tcPr marL="8890" marR="8890" marT="0" marB="0" anchor="ctr">
                    <a:solidFill>
                      <a:schemeClr val="accent3">
                        <a:lumMod val="40000"/>
                        <a:lumOff val="60000"/>
                      </a:schemeClr>
                    </a:solidFill>
                  </a:tcPr>
                </a:tc>
                <a:tc>
                  <a:txBody>
                    <a:bodyPr/>
                    <a:lstStyle/>
                    <a:p>
                      <a:pPr algn="ctr" rtl="1">
                        <a:lnSpc>
                          <a:spcPts val="2600"/>
                        </a:lnSpc>
                        <a:spcAft>
                          <a:spcPts val="0"/>
                        </a:spcAft>
                      </a:pPr>
                      <a:r>
                        <a:rPr lang="ar-YE" sz="2800" dirty="0">
                          <a:effectLst/>
                        </a:rPr>
                        <a:t>خ</a:t>
                      </a:r>
                      <a:endParaRPr lang="en-US" sz="2800" b="1" dirty="0">
                        <a:effectLst/>
                        <a:latin typeface="Lotus Linotype"/>
                        <a:ea typeface="Times New Roman"/>
                      </a:endParaRPr>
                    </a:p>
                  </a:txBody>
                  <a:tcPr marL="8890" marR="8890" marT="0" marB="0" anchor="ctr">
                    <a:solidFill>
                      <a:schemeClr val="accent3">
                        <a:lumMod val="40000"/>
                        <a:lumOff val="60000"/>
                      </a:schemeClr>
                    </a:solidFill>
                  </a:tcPr>
                </a:tc>
                <a:tc>
                  <a:txBody>
                    <a:bodyPr/>
                    <a:lstStyle/>
                    <a:p>
                      <a:pPr algn="just" rtl="1">
                        <a:lnSpc>
                          <a:spcPts val="2600"/>
                        </a:lnSpc>
                        <a:spcAft>
                          <a:spcPts val="0"/>
                        </a:spcAft>
                      </a:pPr>
                      <a:r>
                        <a:rPr lang="en-US" sz="3600" dirty="0">
                          <a:effectLst/>
                        </a:rPr>
                        <a:t> </a:t>
                      </a:r>
                      <a:endParaRPr lang="en-US" sz="3600" dirty="0">
                        <a:effectLst/>
                        <a:latin typeface="Lotus Linotype"/>
                        <a:ea typeface="Times New Roman"/>
                      </a:endParaRPr>
                    </a:p>
                  </a:txBody>
                  <a:tcPr marL="8890" marR="8890" marT="0" marB="0" anchor="ctr">
                    <a:solidFill>
                      <a:schemeClr val="tx1">
                        <a:lumMod val="50000"/>
                      </a:schemeClr>
                    </a:solidFill>
                  </a:tcPr>
                </a:tc>
                <a:tc>
                  <a:txBody>
                    <a:bodyPr/>
                    <a:lstStyle/>
                    <a:p>
                      <a:pPr algn="just" rtl="1">
                        <a:lnSpc>
                          <a:spcPts val="2600"/>
                        </a:lnSpc>
                        <a:spcAft>
                          <a:spcPts val="0"/>
                        </a:spcAft>
                      </a:pPr>
                      <a:r>
                        <a:rPr lang="en-US" sz="3600" dirty="0">
                          <a:effectLst/>
                        </a:rPr>
                        <a:t> </a:t>
                      </a:r>
                      <a:endParaRPr lang="en-US" sz="3600" dirty="0">
                        <a:effectLst/>
                        <a:latin typeface="Lotus Linotype"/>
                        <a:ea typeface="Times New Roman"/>
                      </a:endParaRPr>
                    </a:p>
                  </a:txBody>
                  <a:tcPr marL="8890" marR="8890" marT="0" marB="0" anchor="ctr">
                    <a:solidFill>
                      <a:schemeClr val="tx1">
                        <a:lumMod val="50000"/>
                      </a:schemeClr>
                    </a:solidFill>
                  </a:tcPr>
                </a:tc>
              </a:tr>
            </a:tbl>
          </a:graphicData>
        </a:graphic>
      </p:graphicFrame>
      <p:sp>
        <p:nvSpPr>
          <p:cNvPr id="5" name="مربع نص 4"/>
          <p:cNvSpPr txBox="1"/>
          <p:nvPr/>
        </p:nvSpPr>
        <p:spPr>
          <a:xfrm>
            <a:off x="0" y="130369"/>
            <a:ext cx="9144000" cy="646331"/>
          </a:xfrm>
          <a:prstGeom prst="rect">
            <a:avLst/>
          </a:prstGeom>
          <a:solidFill>
            <a:schemeClr val="tx2">
              <a:lumMod val="10000"/>
            </a:schemeClr>
          </a:solidFill>
        </p:spPr>
        <p:txBody>
          <a:bodyPr wrap="square" rtlCol="1">
            <a:spAutoFit/>
          </a:bodyPr>
          <a:lstStyle/>
          <a:p>
            <a:pPr algn="ctr"/>
            <a:r>
              <a:rPr lang="ar-KW" sz="3600" dirty="0" smtClean="0"/>
              <a:t>أبجد هوز حطي كلمن سعفص قرشت ثخذ ضظغ</a:t>
            </a:r>
            <a:endParaRPr lang="ar-SA" sz="3600" dirty="0"/>
          </a:p>
        </p:txBody>
      </p:sp>
    </p:spTree>
    <p:extLst>
      <p:ext uri="{BB962C8B-B14F-4D97-AF65-F5344CB8AC3E}">
        <p14:creationId xmlns="" xmlns:p14="http://schemas.microsoft.com/office/powerpoint/2010/main" val="1947654076"/>
      </p:ext>
    </p:extLst>
  </p:cSld>
  <p:clrMapOvr>
    <a:masterClrMapping/>
  </p:clrMapOvr>
  <mc:AlternateContent xmlns:mc="http://schemas.openxmlformats.org/markup-compatibility/2006">
    <mc:Choice xmlns="" xmlns:p14="http://schemas.microsoft.com/office/powerpoint/2010/main" Requires="p14">
      <p:transition spd="slow" p14:dur="1600">
        <p14:prism dir="r"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عنصر نائب للمحتوى 3"/>
          <p:cNvGraphicFramePr>
            <a:graphicFrameLocks noGrp="1"/>
          </p:cNvGraphicFramePr>
          <p:nvPr>
            <p:ph idx="4294967295"/>
            <p:extLst>
              <p:ext uri="{D42A27DB-BD31-4B8C-83A1-F6EECF244321}">
                <p14:modId xmlns="" xmlns:p14="http://schemas.microsoft.com/office/powerpoint/2010/main" val="2372693182"/>
              </p:ext>
            </p:extLst>
          </p:nvPr>
        </p:nvGraphicFramePr>
        <p:xfrm>
          <a:off x="1" y="0"/>
          <a:ext cx="9036049" cy="2659224"/>
        </p:xfrm>
        <a:graphic>
          <a:graphicData uri="http://schemas.openxmlformats.org/drawingml/2006/table">
            <a:tbl>
              <a:tblPr rtl="1" firstRow="1" bandRow="1">
                <a:tableStyleId>{5C22544A-7EE6-4342-B048-85BDC9FD1C3A}</a:tableStyleId>
              </a:tblPr>
              <a:tblGrid>
                <a:gridCol w="689991"/>
                <a:gridCol w="718619"/>
                <a:gridCol w="769630"/>
                <a:gridCol w="761026"/>
                <a:gridCol w="873264"/>
                <a:gridCol w="5223519"/>
              </a:tblGrid>
              <a:tr h="886408">
                <a:tc gridSpan="6">
                  <a:txBody>
                    <a:bodyPr/>
                    <a:lstStyle/>
                    <a:p>
                      <a:pPr algn="ctr" rtl="1"/>
                      <a:r>
                        <a:rPr lang="ar-EG" sz="4400" dirty="0" smtClean="0"/>
                        <a:t>نــــــد بــــــــدا</a:t>
                      </a:r>
                      <a:endParaRPr lang="ar-EG" sz="4400" dirty="0"/>
                    </a:p>
                  </a:txBody>
                  <a:tcPr/>
                </a:tc>
                <a:tc hMerge="1">
                  <a:txBody>
                    <a:bodyPr/>
                    <a:lstStyle/>
                    <a:p>
                      <a:pPr rtl="1"/>
                      <a:endParaRPr lang="ar-EG" dirty="0"/>
                    </a:p>
                  </a:txBody>
                  <a:tcPr/>
                </a:tc>
                <a:tc hMerge="1">
                  <a:txBody>
                    <a:bodyPr/>
                    <a:lstStyle/>
                    <a:p>
                      <a:pPr rtl="1"/>
                      <a:endParaRPr lang="ar-EG" dirty="0"/>
                    </a:p>
                  </a:txBody>
                  <a:tcPr/>
                </a:tc>
                <a:tc hMerge="1">
                  <a:txBody>
                    <a:bodyPr/>
                    <a:lstStyle/>
                    <a:p>
                      <a:pPr rtl="1"/>
                      <a:endParaRPr lang="ar-EG" dirty="0"/>
                    </a:p>
                  </a:txBody>
                  <a:tcPr/>
                </a:tc>
                <a:tc hMerge="1">
                  <a:txBody>
                    <a:bodyPr/>
                    <a:lstStyle/>
                    <a:p>
                      <a:pPr rtl="1"/>
                      <a:endParaRPr lang="ar-EG" dirty="0"/>
                    </a:p>
                  </a:txBody>
                  <a:tcPr/>
                </a:tc>
                <a:tc hMerge="1">
                  <a:txBody>
                    <a:bodyPr/>
                    <a:lstStyle/>
                    <a:p>
                      <a:pPr algn="ctr" rtl="1"/>
                      <a:endParaRPr lang="ar-EG" sz="4400" dirty="0"/>
                    </a:p>
                  </a:txBody>
                  <a:tcPr/>
                </a:tc>
              </a:tr>
              <a:tr h="886408">
                <a:tc>
                  <a:txBody>
                    <a:bodyPr/>
                    <a:lstStyle/>
                    <a:p>
                      <a:pPr rtl="1"/>
                      <a:r>
                        <a:rPr lang="ar-EG" sz="2400" dirty="0" smtClean="0"/>
                        <a:t>النون</a:t>
                      </a:r>
                      <a:endParaRPr lang="ar-EG" dirty="0"/>
                    </a:p>
                  </a:txBody>
                  <a:tcPr>
                    <a:solidFill>
                      <a:srgbClr val="92D050"/>
                    </a:solidFill>
                  </a:tcPr>
                </a:tc>
                <a:tc>
                  <a:txBody>
                    <a:bodyPr/>
                    <a:lstStyle/>
                    <a:p>
                      <a:pPr rtl="1"/>
                      <a:r>
                        <a:rPr lang="ar-EG" sz="2400" dirty="0" smtClean="0"/>
                        <a:t>الدال</a:t>
                      </a:r>
                      <a:endParaRPr lang="ar-EG" dirty="0"/>
                    </a:p>
                  </a:txBody>
                  <a:tcPr>
                    <a:solidFill>
                      <a:srgbClr val="92D050"/>
                    </a:solidFill>
                  </a:tcPr>
                </a:tc>
                <a:tc>
                  <a:txBody>
                    <a:bodyPr/>
                    <a:lstStyle/>
                    <a:p>
                      <a:pPr rtl="1"/>
                      <a:r>
                        <a:rPr lang="ar-EG" sz="2400" dirty="0" smtClean="0"/>
                        <a:t>الباء </a:t>
                      </a:r>
                      <a:endParaRPr lang="ar-EG" dirty="0"/>
                    </a:p>
                  </a:txBody>
                  <a:tcPr>
                    <a:solidFill>
                      <a:srgbClr val="92D050"/>
                    </a:solidFill>
                  </a:tcPr>
                </a:tc>
                <a:tc>
                  <a:txBody>
                    <a:bodyPr/>
                    <a:lstStyle/>
                    <a:p>
                      <a:pPr rtl="1"/>
                      <a:r>
                        <a:rPr lang="ar-EG" sz="2400" dirty="0" smtClean="0"/>
                        <a:t>الدال</a:t>
                      </a:r>
                      <a:endParaRPr lang="ar-EG" dirty="0"/>
                    </a:p>
                  </a:txBody>
                  <a:tcPr>
                    <a:solidFill>
                      <a:srgbClr val="92D050"/>
                    </a:solidFill>
                  </a:tcPr>
                </a:tc>
                <a:tc>
                  <a:txBody>
                    <a:bodyPr/>
                    <a:lstStyle/>
                    <a:p>
                      <a:pPr rtl="1"/>
                      <a:r>
                        <a:rPr lang="ar-EG" sz="2400" dirty="0" smtClean="0"/>
                        <a:t>الألف</a:t>
                      </a:r>
                      <a:endParaRPr lang="ar-EG" dirty="0"/>
                    </a:p>
                  </a:txBody>
                  <a:tcPr>
                    <a:solidFill>
                      <a:srgbClr val="92D050"/>
                    </a:solidFill>
                  </a:tcPr>
                </a:tc>
                <a:tc>
                  <a:txBody>
                    <a:bodyPr/>
                    <a:lstStyle/>
                    <a:p>
                      <a:pPr algn="ctr" rtl="1"/>
                      <a:r>
                        <a:rPr lang="ar-EG" sz="3200" dirty="0" smtClean="0"/>
                        <a:t>المجــــــــــــموع</a:t>
                      </a:r>
                      <a:endParaRPr lang="ar-EG" sz="3200" dirty="0"/>
                    </a:p>
                  </a:txBody>
                  <a:tcPr/>
                </a:tc>
              </a:tr>
              <a:tr h="886408">
                <a:tc>
                  <a:txBody>
                    <a:bodyPr/>
                    <a:lstStyle/>
                    <a:p>
                      <a:pPr algn="ctr" rtl="1"/>
                      <a:r>
                        <a:rPr lang="ar-EG" dirty="0" smtClean="0"/>
                        <a:t>50</a:t>
                      </a:r>
                      <a:endParaRPr lang="ar-EG" dirty="0"/>
                    </a:p>
                  </a:txBody>
                  <a:tcPr>
                    <a:solidFill>
                      <a:schemeClr val="accent6">
                        <a:lumMod val="60000"/>
                        <a:lumOff val="40000"/>
                      </a:schemeClr>
                    </a:solidFill>
                  </a:tcPr>
                </a:tc>
                <a:tc>
                  <a:txBody>
                    <a:bodyPr/>
                    <a:lstStyle/>
                    <a:p>
                      <a:pPr algn="ctr" rtl="1"/>
                      <a:r>
                        <a:rPr lang="ar-EG" dirty="0" smtClean="0"/>
                        <a:t>4</a:t>
                      </a:r>
                      <a:endParaRPr lang="ar-EG" dirty="0"/>
                    </a:p>
                  </a:txBody>
                  <a:tcPr>
                    <a:solidFill>
                      <a:schemeClr val="accent6">
                        <a:lumMod val="60000"/>
                        <a:lumOff val="40000"/>
                      </a:schemeClr>
                    </a:solidFill>
                  </a:tcPr>
                </a:tc>
                <a:tc>
                  <a:txBody>
                    <a:bodyPr/>
                    <a:lstStyle/>
                    <a:p>
                      <a:pPr algn="ctr" rtl="1"/>
                      <a:r>
                        <a:rPr lang="ar-EG" dirty="0" smtClean="0"/>
                        <a:t>2</a:t>
                      </a:r>
                      <a:endParaRPr lang="ar-EG" dirty="0"/>
                    </a:p>
                  </a:txBody>
                  <a:tcPr>
                    <a:solidFill>
                      <a:schemeClr val="accent6">
                        <a:lumMod val="60000"/>
                        <a:lumOff val="40000"/>
                      </a:schemeClr>
                    </a:solidFill>
                  </a:tcPr>
                </a:tc>
                <a:tc>
                  <a:txBody>
                    <a:bodyPr/>
                    <a:lstStyle/>
                    <a:p>
                      <a:pPr algn="ctr" rtl="1"/>
                      <a:r>
                        <a:rPr lang="ar-EG" dirty="0" smtClean="0"/>
                        <a:t>4</a:t>
                      </a:r>
                      <a:endParaRPr lang="ar-EG" dirty="0"/>
                    </a:p>
                  </a:txBody>
                  <a:tcPr>
                    <a:solidFill>
                      <a:schemeClr val="accent6">
                        <a:lumMod val="60000"/>
                        <a:lumOff val="40000"/>
                      </a:schemeClr>
                    </a:solidFill>
                  </a:tcPr>
                </a:tc>
                <a:tc>
                  <a:txBody>
                    <a:bodyPr/>
                    <a:lstStyle/>
                    <a:p>
                      <a:pPr algn="ctr" rtl="1"/>
                      <a:r>
                        <a:rPr lang="ar-EG" dirty="0" smtClean="0"/>
                        <a:t>1</a:t>
                      </a:r>
                      <a:endParaRPr lang="ar-EG" dirty="0"/>
                    </a:p>
                  </a:txBody>
                  <a:tcPr>
                    <a:solidFill>
                      <a:schemeClr val="accent6">
                        <a:lumMod val="60000"/>
                        <a:lumOff val="40000"/>
                      </a:schemeClr>
                    </a:solidFill>
                  </a:tcPr>
                </a:tc>
                <a:tc>
                  <a:txBody>
                    <a:bodyPr/>
                    <a:lstStyle/>
                    <a:p>
                      <a:pPr algn="ctr" rtl="1"/>
                      <a:r>
                        <a:rPr lang="ar-EG" sz="4000" dirty="0" smtClean="0"/>
                        <a:t>واحــــد وســــتون بيتــــا </a:t>
                      </a:r>
                      <a:endParaRPr lang="ar-EG" sz="4000" dirty="0"/>
                    </a:p>
                  </a:txBody>
                  <a:tcPr/>
                </a:tc>
              </a:tr>
            </a:tbl>
          </a:graphicData>
        </a:graphic>
      </p:graphicFrame>
      <p:graphicFrame>
        <p:nvGraphicFramePr>
          <p:cNvPr id="8" name="جدول 7"/>
          <p:cNvGraphicFramePr>
            <a:graphicFrameLocks noGrp="1"/>
          </p:cNvGraphicFramePr>
          <p:nvPr>
            <p:extLst>
              <p:ext uri="{D42A27DB-BD31-4B8C-83A1-F6EECF244321}">
                <p14:modId xmlns="" xmlns:p14="http://schemas.microsoft.com/office/powerpoint/2010/main" val="2323091145"/>
              </p:ext>
            </p:extLst>
          </p:nvPr>
        </p:nvGraphicFramePr>
        <p:xfrm>
          <a:off x="-14891" y="3212976"/>
          <a:ext cx="9144003" cy="3645024"/>
        </p:xfrm>
        <a:graphic>
          <a:graphicData uri="http://schemas.openxmlformats.org/drawingml/2006/table">
            <a:tbl>
              <a:tblPr rtl="1" firstRow="1" bandRow="1">
                <a:tableStyleId>{5C22544A-7EE6-4342-B048-85BDC9FD1C3A}</a:tableStyleId>
              </a:tblPr>
              <a:tblGrid>
                <a:gridCol w="620843"/>
                <a:gridCol w="584565"/>
                <a:gridCol w="582176"/>
                <a:gridCol w="571128"/>
                <a:gridCol w="673616"/>
                <a:gridCol w="632088"/>
                <a:gridCol w="582176"/>
                <a:gridCol w="701432"/>
                <a:gridCol w="673616"/>
                <a:gridCol w="712480"/>
                <a:gridCol w="601608"/>
                <a:gridCol w="521216"/>
                <a:gridCol w="582176"/>
                <a:gridCol w="1104883"/>
              </a:tblGrid>
              <a:tr h="1313281">
                <a:tc gridSpan="14">
                  <a:txBody>
                    <a:bodyPr/>
                    <a:lstStyle/>
                    <a:p>
                      <a:pPr algn="ctr" rtl="1"/>
                      <a:r>
                        <a:rPr lang="ar-EG" sz="3600" dirty="0" smtClean="0"/>
                        <a:t>بشـــــــرى لمــــن يتقنــــــــها</a:t>
                      </a:r>
                      <a:endParaRPr lang="ar-EG" sz="3600" dirty="0"/>
                    </a:p>
                  </a:txBody>
                  <a:tcPr/>
                </a:tc>
                <a:tc hMerge="1">
                  <a:txBody>
                    <a:bodyPr/>
                    <a:lstStyle/>
                    <a:p>
                      <a:pPr rtl="1"/>
                      <a:endParaRPr lang="ar-EG" dirty="0"/>
                    </a:p>
                  </a:txBody>
                  <a:tcPr/>
                </a:tc>
                <a:tc hMerge="1">
                  <a:txBody>
                    <a:bodyPr/>
                    <a:lstStyle/>
                    <a:p>
                      <a:pPr rtl="1"/>
                      <a:endParaRPr lang="ar-EG" dirty="0"/>
                    </a:p>
                  </a:txBody>
                  <a:tcPr/>
                </a:tc>
                <a:tc hMerge="1">
                  <a:txBody>
                    <a:bodyPr/>
                    <a:lstStyle/>
                    <a:p>
                      <a:pPr rtl="1"/>
                      <a:endParaRPr lang="ar-EG" dirty="0"/>
                    </a:p>
                  </a:txBody>
                  <a:tcPr/>
                </a:tc>
                <a:tc hMerge="1">
                  <a:txBody>
                    <a:bodyPr/>
                    <a:lstStyle/>
                    <a:p>
                      <a:pPr rtl="1"/>
                      <a:endParaRPr lang="ar-EG" dirty="0"/>
                    </a:p>
                  </a:txBody>
                  <a:tcPr/>
                </a:tc>
                <a:tc hMerge="1">
                  <a:txBody>
                    <a:bodyPr/>
                    <a:lstStyle/>
                    <a:p>
                      <a:pPr rtl="1"/>
                      <a:endParaRPr lang="ar-EG" dirty="0"/>
                    </a:p>
                  </a:txBody>
                  <a:tcPr/>
                </a:tc>
                <a:tc hMerge="1">
                  <a:txBody>
                    <a:bodyPr/>
                    <a:lstStyle/>
                    <a:p>
                      <a:pPr rtl="1"/>
                      <a:endParaRPr lang="ar-EG" dirty="0"/>
                    </a:p>
                  </a:txBody>
                  <a:tcPr/>
                </a:tc>
                <a:tc hMerge="1">
                  <a:txBody>
                    <a:bodyPr/>
                    <a:lstStyle/>
                    <a:p>
                      <a:pPr rtl="1"/>
                      <a:endParaRPr lang="ar-EG" dirty="0"/>
                    </a:p>
                  </a:txBody>
                  <a:tcPr/>
                </a:tc>
                <a:tc hMerge="1">
                  <a:txBody>
                    <a:bodyPr/>
                    <a:lstStyle/>
                    <a:p>
                      <a:pPr rtl="1"/>
                      <a:endParaRPr lang="ar-EG" dirty="0"/>
                    </a:p>
                  </a:txBody>
                  <a:tcPr/>
                </a:tc>
                <a:tc hMerge="1">
                  <a:txBody>
                    <a:bodyPr/>
                    <a:lstStyle/>
                    <a:p>
                      <a:pPr rtl="1"/>
                      <a:endParaRPr lang="ar-EG" dirty="0"/>
                    </a:p>
                  </a:txBody>
                  <a:tcPr/>
                </a:tc>
                <a:tc hMerge="1">
                  <a:txBody>
                    <a:bodyPr/>
                    <a:lstStyle/>
                    <a:p>
                      <a:pPr rtl="1"/>
                      <a:endParaRPr lang="ar-EG" dirty="0"/>
                    </a:p>
                  </a:txBody>
                  <a:tcPr/>
                </a:tc>
                <a:tc hMerge="1">
                  <a:txBody>
                    <a:bodyPr/>
                    <a:lstStyle/>
                    <a:p>
                      <a:pPr rtl="1"/>
                      <a:endParaRPr lang="ar-EG" dirty="0"/>
                    </a:p>
                  </a:txBody>
                  <a:tcPr/>
                </a:tc>
                <a:tc hMerge="1">
                  <a:txBody>
                    <a:bodyPr/>
                    <a:lstStyle/>
                    <a:p>
                      <a:pPr rtl="1"/>
                      <a:endParaRPr lang="ar-EG" dirty="0"/>
                    </a:p>
                  </a:txBody>
                  <a:tcPr/>
                </a:tc>
                <a:tc hMerge="1">
                  <a:txBody>
                    <a:bodyPr/>
                    <a:lstStyle/>
                    <a:p>
                      <a:pPr algn="ctr" rtl="1"/>
                      <a:endParaRPr lang="ar-EG" sz="3600" dirty="0"/>
                    </a:p>
                  </a:txBody>
                  <a:tcPr/>
                </a:tc>
              </a:tr>
              <a:tr h="1018462">
                <a:tc>
                  <a:txBody>
                    <a:bodyPr/>
                    <a:lstStyle/>
                    <a:p>
                      <a:pPr rtl="1"/>
                      <a:r>
                        <a:rPr lang="ar-EG" dirty="0" smtClean="0"/>
                        <a:t>ب</a:t>
                      </a:r>
                      <a:endParaRPr lang="ar-EG" dirty="0"/>
                    </a:p>
                  </a:txBody>
                  <a:tcPr>
                    <a:solidFill>
                      <a:schemeClr val="accent2"/>
                    </a:solidFill>
                  </a:tcPr>
                </a:tc>
                <a:tc>
                  <a:txBody>
                    <a:bodyPr/>
                    <a:lstStyle/>
                    <a:p>
                      <a:pPr rtl="1"/>
                      <a:r>
                        <a:rPr lang="ar-EG" dirty="0" smtClean="0"/>
                        <a:t>ش.</a:t>
                      </a:r>
                      <a:endParaRPr lang="ar-EG" dirty="0"/>
                    </a:p>
                  </a:txBody>
                  <a:tcPr>
                    <a:solidFill>
                      <a:schemeClr val="accent2"/>
                    </a:solidFill>
                  </a:tcPr>
                </a:tc>
                <a:tc>
                  <a:txBody>
                    <a:bodyPr/>
                    <a:lstStyle/>
                    <a:p>
                      <a:pPr rtl="1"/>
                      <a:r>
                        <a:rPr lang="ar-EG" dirty="0" smtClean="0"/>
                        <a:t>ر</a:t>
                      </a:r>
                      <a:endParaRPr lang="ar-EG" dirty="0"/>
                    </a:p>
                  </a:txBody>
                  <a:tcPr>
                    <a:solidFill>
                      <a:schemeClr val="accent2"/>
                    </a:solidFill>
                  </a:tcPr>
                </a:tc>
                <a:tc>
                  <a:txBody>
                    <a:bodyPr/>
                    <a:lstStyle/>
                    <a:p>
                      <a:pPr rtl="1"/>
                      <a:r>
                        <a:rPr lang="ar-EG" dirty="0" smtClean="0"/>
                        <a:t>ي</a:t>
                      </a:r>
                      <a:endParaRPr lang="ar-EG" dirty="0"/>
                    </a:p>
                  </a:txBody>
                  <a:tcPr>
                    <a:solidFill>
                      <a:schemeClr val="accent2"/>
                    </a:solidFill>
                  </a:tcPr>
                </a:tc>
                <a:tc>
                  <a:txBody>
                    <a:bodyPr/>
                    <a:lstStyle/>
                    <a:p>
                      <a:pPr rtl="1"/>
                      <a:r>
                        <a:rPr lang="ar-EG" dirty="0" smtClean="0"/>
                        <a:t>ل</a:t>
                      </a:r>
                      <a:endParaRPr lang="ar-EG" dirty="0"/>
                    </a:p>
                  </a:txBody>
                  <a:tcPr>
                    <a:solidFill>
                      <a:schemeClr val="accent2"/>
                    </a:solidFill>
                  </a:tcPr>
                </a:tc>
                <a:tc>
                  <a:txBody>
                    <a:bodyPr/>
                    <a:lstStyle/>
                    <a:p>
                      <a:pPr rtl="1"/>
                      <a:r>
                        <a:rPr lang="ar-EG" dirty="0" smtClean="0"/>
                        <a:t>م</a:t>
                      </a:r>
                      <a:endParaRPr lang="ar-EG" dirty="0"/>
                    </a:p>
                  </a:txBody>
                  <a:tcPr>
                    <a:solidFill>
                      <a:schemeClr val="accent2"/>
                    </a:solidFill>
                  </a:tcPr>
                </a:tc>
                <a:tc>
                  <a:txBody>
                    <a:bodyPr/>
                    <a:lstStyle/>
                    <a:p>
                      <a:pPr rtl="1"/>
                      <a:r>
                        <a:rPr lang="ar-EG" dirty="0" smtClean="0"/>
                        <a:t>ن</a:t>
                      </a:r>
                      <a:endParaRPr lang="ar-EG" dirty="0"/>
                    </a:p>
                  </a:txBody>
                  <a:tcPr>
                    <a:solidFill>
                      <a:schemeClr val="accent2"/>
                    </a:solidFill>
                  </a:tcPr>
                </a:tc>
                <a:tc>
                  <a:txBody>
                    <a:bodyPr/>
                    <a:lstStyle/>
                    <a:p>
                      <a:pPr rtl="1"/>
                      <a:r>
                        <a:rPr lang="ar-EG" dirty="0" smtClean="0"/>
                        <a:t>ي</a:t>
                      </a:r>
                      <a:endParaRPr lang="ar-EG" dirty="0"/>
                    </a:p>
                  </a:txBody>
                  <a:tcPr>
                    <a:solidFill>
                      <a:schemeClr val="accent2"/>
                    </a:solidFill>
                  </a:tcPr>
                </a:tc>
                <a:tc>
                  <a:txBody>
                    <a:bodyPr/>
                    <a:lstStyle/>
                    <a:p>
                      <a:pPr rtl="1"/>
                      <a:r>
                        <a:rPr lang="ar-EG" dirty="0" smtClean="0"/>
                        <a:t>ت</a:t>
                      </a:r>
                      <a:endParaRPr lang="ar-EG" dirty="0"/>
                    </a:p>
                  </a:txBody>
                  <a:tcPr>
                    <a:solidFill>
                      <a:schemeClr val="accent2"/>
                    </a:solidFill>
                  </a:tcPr>
                </a:tc>
                <a:tc>
                  <a:txBody>
                    <a:bodyPr/>
                    <a:lstStyle/>
                    <a:p>
                      <a:pPr rtl="1"/>
                      <a:r>
                        <a:rPr lang="ar-EG" dirty="0" smtClean="0"/>
                        <a:t>ق</a:t>
                      </a:r>
                      <a:endParaRPr lang="ar-EG" dirty="0"/>
                    </a:p>
                  </a:txBody>
                  <a:tcPr>
                    <a:solidFill>
                      <a:schemeClr val="accent2"/>
                    </a:solidFill>
                  </a:tcPr>
                </a:tc>
                <a:tc>
                  <a:txBody>
                    <a:bodyPr/>
                    <a:lstStyle/>
                    <a:p>
                      <a:pPr rtl="1"/>
                      <a:r>
                        <a:rPr lang="ar-EG" dirty="0" smtClean="0"/>
                        <a:t>ن</a:t>
                      </a:r>
                      <a:endParaRPr lang="ar-EG" dirty="0"/>
                    </a:p>
                  </a:txBody>
                  <a:tcPr>
                    <a:solidFill>
                      <a:schemeClr val="accent2"/>
                    </a:solidFill>
                  </a:tcPr>
                </a:tc>
                <a:tc>
                  <a:txBody>
                    <a:bodyPr/>
                    <a:lstStyle/>
                    <a:p>
                      <a:pPr rtl="1"/>
                      <a:r>
                        <a:rPr lang="ar-EG" dirty="0" smtClean="0"/>
                        <a:t>هـ</a:t>
                      </a:r>
                      <a:endParaRPr lang="ar-EG" dirty="0"/>
                    </a:p>
                  </a:txBody>
                  <a:tcPr>
                    <a:solidFill>
                      <a:schemeClr val="accent2"/>
                    </a:solidFill>
                  </a:tcPr>
                </a:tc>
                <a:tc>
                  <a:txBody>
                    <a:bodyPr/>
                    <a:lstStyle/>
                    <a:p>
                      <a:pPr rtl="1"/>
                      <a:r>
                        <a:rPr lang="ar-EG" dirty="0" smtClean="0"/>
                        <a:t>ا</a:t>
                      </a:r>
                      <a:endParaRPr lang="ar-EG" dirty="0"/>
                    </a:p>
                  </a:txBody>
                  <a:tcPr>
                    <a:solidFill>
                      <a:schemeClr val="accent2"/>
                    </a:solidFill>
                  </a:tcPr>
                </a:tc>
                <a:tc>
                  <a:txBody>
                    <a:bodyPr/>
                    <a:lstStyle/>
                    <a:p>
                      <a:pPr rtl="1"/>
                      <a:r>
                        <a:rPr lang="ar-EG" dirty="0" smtClean="0"/>
                        <a:t>المجموع</a:t>
                      </a:r>
                      <a:endParaRPr lang="ar-EG" dirty="0"/>
                    </a:p>
                  </a:txBody>
                  <a:tcPr/>
                </a:tc>
              </a:tr>
              <a:tr h="1313281">
                <a:tc>
                  <a:txBody>
                    <a:bodyPr/>
                    <a:lstStyle/>
                    <a:p>
                      <a:pPr rtl="1"/>
                      <a:r>
                        <a:rPr lang="ar-EG" dirty="0" smtClean="0"/>
                        <a:t>2</a:t>
                      </a:r>
                      <a:endParaRPr lang="ar-EG" dirty="0"/>
                    </a:p>
                  </a:txBody>
                  <a:tcPr>
                    <a:solidFill>
                      <a:schemeClr val="accent3">
                        <a:lumMod val="75000"/>
                      </a:schemeClr>
                    </a:solidFill>
                  </a:tcPr>
                </a:tc>
                <a:tc>
                  <a:txBody>
                    <a:bodyPr/>
                    <a:lstStyle/>
                    <a:p>
                      <a:pPr rtl="1"/>
                      <a:r>
                        <a:rPr lang="ar-EG" dirty="0" smtClean="0"/>
                        <a:t>300</a:t>
                      </a:r>
                      <a:endParaRPr lang="ar-EG" dirty="0"/>
                    </a:p>
                  </a:txBody>
                  <a:tcPr>
                    <a:solidFill>
                      <a:schemeClr val="accent3">
                        <a:lumMod val="75000"/>
                      </a:schemeClr>
                    </a:solidFill>
                  </a:tcPr>
                </a:tc>
                <a:tc>
                  <a:txBody>
                    <a:bodyPr/>
                    <a:lstStyle/>
                    <a:p>
                      <a:pPr rtl="1"/>
                      <a:r>
                        <a:rPr lang="ar-EG" dirty="0" smtClean="0"/>
                        <a:t>200</a:t>
                      </a:r>
                      <a:endParaRPr lang="ar-EG" dirty="0"/>
                    </a:p>
                  </a:txBody>
                  <a:tcPr>
                    <a:solidFill>
                      <a:schemeClr val="accent3">
                        <a:lumMod val="75000"/>
                      </a:schemeClr>
                    </a:solidFill>
                  </a:tcPr>
                </a:tc>
                <a:tc>
                  <a:txBody>
                    <a:bodyPr/>
                    <a:lstStyle/>
                    <a:p>
                      <a:pPr rtl="1"/>
                      <a:r>
                        <a:rPr lang="ar-EG" dirty="0" smtClean="0"/>
                        <a:t>10</a:t>
                      </a:r>
                      <a:endParaRPr lang="ar-EG" dirty="0"/>
                    </a:p>
                  </a:txBody>
                  <a:tcPr>
                    <a:solidFill>
                      <a:schemeClr val="accent3">
                        <a:lumMod val="75000"/>
                      </a:schemeClr>
                    </a:solidFill>
                  </a:tcPr>
                </a:tc>
                <a:tc>
                  <a:txBody>
                    <a:bodyPr/>
                    <a:lstStyle/>
                    <a:p>
                      <a:pPr rtl="1"/>
                      <a:r>
                        <a:rPr lang="ar-EG" dirty="0" smtClean="0"/>
                        <a:t>30</a:t>
                      </a:r>
                      <a:endParaRPr lang="ar-EG" dirty="0"/>
                    </a:p>
                  </a:txBody>
                  <a:tcPr>
                    <a:solidFill>
                      <a:schemeClr val="accent3">
                        <a:lumMod val="75000"/>
                      </a:schemeClr>
                    </a:solidFill>
                  </a:tcPr>
                </a:tc>
                <a:tc>
                  <a:txBody>
                    <a:bodyPr/>
                    <a:lstStyle/>
                    <a:p>
                      <a:pPr rtl="1"/>
                      <a:r>
                        <a:rPr lang="ar-EG" dirty="0" smtClean="0"/>
                        <a:t>40</a:t>
                      </a:r>
                      <a:endParaRPr lang="ar-EG" dirty="0"/>
                    </a:p>
                  </a:txBody>
                  <a:tcPr>
                    <a:solidFill>
                      <a:schemeClr val="accent3">
                        <a:lumMod val="75000"/>
                      </a:schemeClr>
                    </a:solidFill>
                  </a:tcPr>
                </a:tc>
                <a:tc>
                  <a:txBody>
                    <a:bodyPr/>
                    <a:lstStyle/>
                    <a:p>
                      <a:pPr rtl="1"/>
                      <a:r>
                        <a:rPr lang="ar-EG" dirty="0" smtClean="0"/>
                        <a:t>50</a:t>
                      </a:r>
                      <a:endParaRPr lang="ar-EG" dirty="0"/>
                    </a:p>
                  </a:txBody>
                  <a:tcPr>
                    <a:solidFill>
                      <a:schemeClr val="accent3">
                        <a:lumMod val="75000"/>
                      </a:schemeClr>
                    </a:solidFill>
                  </a:tcPr>
                </a:tc>
                <a:tc>
                  <a:txBody>
                    <a:bodyPr/>
                    <a:lstStyle/>
                    <a:p>
                      <a:pPr rtl="1"/>
                      <a:r>
                        <a:rPr lang="ar-EG" dirty="0" smtClean="0"/>
                        <a:t>10</a:t>
                      </a:r>
                      <a:endParaRPr lang="ar-EG" dirty="0"/>
                    </a:p>
                  </a:txBody>
                  <a:tcPr>
                    <a:solidFill>
                      <a:schemeClr val="accent3">
                        <a:lumMod val="75000"/>
                      </a:schemeClr>
                    </a:solidFill>
                  </a:tcPr>
                </a:tc>
                <a:tc>
                  <a:txBody>
                    <a:bodyPr/>
                    <a:lstStyle/>
                    <a:p>
                      <a:pPr rtl="1"/>
                      <a:r>
                        <a:rPr lang="ar-EG" dirty="0" smtClean="0"/>
                        <a:t>400</a:t>
                      </a:r>
                      <a:endParaRPr lang="ar-EG" dirty="0"/>
                    </a:p>
                  </a:txBody>
                  <a:tcPr>
                    <a:solidFill>
                      <a:schemeClr val="accent3">
                        <a:lumMod val="75000"/>
                      </a:schemeClr>
                    </a:solidFill>
                  </a:tcPr>
                </a:tc>
                <a:tc>
                  <a:txBody>
                    <a:bodyPr/>
                    <a:lstStyle/>
                    <a:p>
                      <a:pPr rtl="1"/>
                      <a:r>
                        <a:rPr lang="ar-EG" dirty="0" smtClean="0"/>
                        <a:t>100</a:t>
                      </a:r>
                      <a:endParaRPr lang="ar-EG" dirty="0"/>
                    </a:p>
                  </a:txBody>
                  <a:tcPr>
                    <a:solidFill>
                      <a:schemeClr val="accent3">
                        <a:lumMod val="75000"/>
                      </a:schemeClr>
                    </a:solidFill>
                  </a:tcPr>
                </a:tc>
                <a:tc>
                  <a:txBody>
                    <a:bodyPr/>
                    <a:lstStyle/>
                    <a:p>
                      <a:pPr rtl="1"/>
                      <a:r>
                        <a:rPr lang="ar-EG" dirty="0" smtClean="0"/>
                        <a:t>50</a:t>
                      </a:r>
                      <a:endParaRPr lang="ar-EG" dirty="0"/>
                    </a:p>
                  </a:txBody>
                  <a:tcPr>
                    <a:solidFill>
                      <a:schemeClr val="accent3">
                        <a:lumMod val="75000"/>
                      </a:schemeClr>
                    </a:solidFill>
                  </a:tcPr>
                </a:tc>
                <a:tc>
                  <a:txBody>
                    <a:bodyPr/>
                    <a:lstStyle/>
                    <a:p>
                      <a:pPr rtl="1"/>
                      <a:r>
                        <a:rPr lang="ar-EG" dirty="0" smtClean="0"/>
                        <a:t>5</a:t>
                      </a:r>
                      <a:endParaRPr lang="ar-EG" dirty="0"/>
                    </a:p>
                  </a:txBody>
                  <a:tcPr>
                    <a:solidFill>
                      <a:schemeClr val="accent3">
                        <a:lumMod val="75000"/>
                      </a:schemeClr>
                    </a:solidFill>
                  </a:tcPr>
                </a:tc>
                <a:tc>
                  <a:txBody>
                    <a:bodyPr/>
                    <a:lstStyle/>
                    <a:p>
                      <a:pPr rtl="1"/>
                      <a:r>
                        <a:rPr lang="ar-EG" dirty="0" smtClean="0"/>
                        <a:t>1</a:t>
                      </a:r>
                      <a:endParaRPr lang="ar-EG" dirty="0"/>
                    </a:p>
                  </a:txBody>
                  <a:tcPr>
                    <a:solidFill>
                      <a:schemeClr val="accent3">
                        <a:lumMod val="75000"/>
                      </a:schemeClr>
                    </a:solidFill>
                  </a:tcPr>
                </a:tc>
                <a:tc>
                  <a:txBody>
                    <a:bodyPr/>
                    <a:lstStyle/>
                    <a:p>
                      <a:pPr rtl="1"/>
                      <a:r>
                        <a:rPr lang="ar-EG" dirty="0" smtClean="0"/>
                        <a:t>1198 هـ</a:t>
                      </a:r>
                      <a:endParaRPr lang="ar-EG" dirty="0"/>
                    </a:p>
                  </a:txBody>
                  <a:tcPr>
                    <a:solidFill>
                      <a:schemeClr val="accent3">
                        <a:lumMod val="75000"/>
                      </a:schemeClr>
                    </a:solidFill>
                  </a:tcPr>
                </a:tc>
              </a:tr>
            </a:tbl>
          </a:graphicData>
        </a:graphic>
      </p:graphicFrame>
    </p:spTree>
    <p:extLst>
      <p:ext uri="{BB962C8B-B14F-4D97-AF65-F5344CB8AC3E}">
        <p14:creationId xmlns="" xmlns:p14="http://schemas.microsoft.com/office/powerpoint/2010/main" val="338601855"/>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80">
                                          <p:stCondLst>
                                            <p:cond delay="0"/>
                                          </p:stCondLst>
                                        </p:cTn>
                                        <p:tgtEl>
                                          <p:spTgt spid="8"/>
                                        </p:tgtEl>
                                      </p:cBhvr>
                                    </p:animEffect>
                                    <p:anim calcmode="lin" valueType="num">
                                      <p:cBhvr>
                                        <p:cTn id="2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1" dur="26">
                                          <p:stCondLst>
                                            <p:cond delay="650"/>
                                          </p:stCondLst>
                                        </p:cTn>
                                        <p:tgtEl>
                                          <p:spTgt spid="8"/>
                                        </p:tgtEl>
                                      </p:cBhvr>
                                      <p:to x="100000" y="60000"/>
                                    </p:animScale>
                                    <p:animScale>
                                      <p:cBhvr>
                                        <p:cTn id="32" dur="166" decel="50000">
                                          <p:stCondLst>
                                            <p:cond delay="676"/>
                                          </p:stCondLst>
                                        </p:cTn>
                                        <p:tgtEl>
                                          <p:spTgt spid="8"/>
                                        </p:tgtEl>
                                      </p:cBhvr>
                                      <p:to x="100000" y="100000"/>
                                    </p:animScale>
                                    <p:animScale>
                                      <p:cBhvr>
                                        <p:cTn id="33" dur="26">
                                          <p:stCondLst>
                                            <p:cond delay="1312"/>
                                          </p:stCondLst>
                                        </p:cTn>
                                        <p:tgtEl>
                                          <p:spTgt spid="8"/>
                                        </p:tgtEl>
                                      </p:cBhvr>
                                      <p:to x="100000" y="80000"/>
                                    </p:animScale>
                                    <p:animScale>
                                      <p:cBhvr>
                                        <p:cTn id="34" dur="166" decel="50000">
                                          <p:stCondLst>
                                            <p:cond delay="1338"/>
                                          </p:stCondLst>
                                        </p:cTn>
                                        <p:tgtEl>
                                          <p:spTgt spid="8"/>
                                        </p:tgtEl>
                                      </p:cBhvr>
                                      <p:to x="100000" y="100000"/>
                                    </p:animScale>
                                    <p:animScale>
                                      <p:cBhvr>
                                        <p:cTn id="35" dur="26">
                                          <p:stCondLst>
                                            <p:cond delay="1642"/>
                                          </p:stCondLst>
                                        </p:cTn>
                                        <p:tgtEl>
                                          <p:spTgt spid="8"/>
                                        </p:tgtEl>
                                      </p:cBhvr>
                                      <p:to x="100000" y="90000"/>
                                    </p:animScale>
                                    <p:animScale>
                                      <p:cBhvr>
                                        <p:cTn id="36" dur="166" decel="50000">
                                          <p:stCondLst>
                                            <p:cond delay="1668"/>
                                          </p:stCondLst>
                                        </p:cTn>
                                        <p:tgtEl>
                                          <p:spTgt spid="8"/>
                                        </p:tgtEl>
                                      </p:cBhvr>
                                      <p:to x="100000" y="100000"/>
                                    </p:animScale>
                                    <p:animScale>
                                      <p:cBhvr>
                                        <p:cTn id="37" dur="26">
                                          <p:stCondLst>
                                            <p:cond delay="1808"/>
                                          </p:stCondLst>
                                        </p:cTn>
                                        <p:tgtEl>
                                          <p:spTgt spid="8"/>
                                        </p:tgtEl>
                                      </p:cBhvr>
                                      <p:to x="100000" y="95000"/>
                                    </p:animScale>
                                    <p:animScale>
                                      <p:cBhvr>
                                        <p:cTn id="38"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899592" y="-11514"/>
            <a:ext cx="7117180" cy="1340768"/>
          </a:xfrm>
        </p:spPr>
        <p:txBody>
          <a:bodyPr/>
          <a:lstStyle/>
          <a:p>
            <a:pPr algn="ctr"/>
            <a:r>
              <a:rPr lang="ar-KW" sz="6600" dirty="0" smtClean="0">
                <a:solidFill>
                  <a:srgbClr val="FFFF00"/>
                </a:solidFill>
                <a:latin typeface="Lotus Linotype" pitchFamily="2" charset="-78"/>
                <a:cs typeface="AF_Diwani" pitchFamily="2" charset="-78"/>
              </a:rPr>
              <a:t>المنهج المتبع في الشرح</a:t>
            </a:r>
            <a:endParaRPr lang="ar-SA" sz="6600" dirty="0">
              <a:solidFill>
                <a:srgbClr val="FFFF00"/>
              </a:solidFill>
              <a:latin typeface="Lotus Linotype" pitchFamily="2" charset="-78"/>
              <a:cs typeface="AF_Diwani" pitchFamily="2" charset="-78"/>
            </a:endParaRPr>
          </a:p>
        </p:txBody>
      </p:sp>
      <p:sp>
        <p:nvSpPr>
          <p:cNvPr id="3" name="عنوان فرعي 2"/>
          <p:cNvSpPr>
            <a:spLocks noGrp="1"/>
          </p:cNvSpPr>
          <p:nvPr>
            <p:ph type="subTitle" idx="1"/>
          </p:nvPr>
        </p:nvSpPr>
        <p:spPr>
          <a:xfrm rot="10800000" flipV="1">
            <a:off x="1325" y="1412776"/>
            <a:ext cx="9144000" cy="5445224"/>
          </a:xfrm>
        </p:spPr>
        <p:style>
          <a:lnRef idx="2">
            <a:schemeClr val="accent3"/>
          </a:lnRef>
          <a:fillRef idx="1003">
            <a:schemeClr val="dk2"/>
          </a:fillRef>
          <a:effectRef idx="0">
            <a:schemeClr val="accent3"/>
          </a:effectRef>
          <a:fontRef idx="minor">
            <a:schemeClr val="dk1"/>
          </a:fontRef>
        </p:style>
        <p:txBody>
          <a:bodyPr>
            <a:normAutofit fontScale="92500" lnSpcReduction="20000"/>
          </a:bodyPr>
          <a:lstStyle/>
          <a:p>
            <a:endParaRPr lang="ar-KW" sz="4400" dirty="0" smtClean="0">
              <a:latin typeface="Lotus Linotype" pitchFamily="2" charset="-78"/>
              <a:cs typeface="Lotus Linotype" pitchFamily="2" charset="-78"/>
            </a:endParaRPr>
          </a:p>
          <a:p>
            <a:pPr marL="571500" indent="-571500">
              <a:buFont typeface="Arial" pitchFamily="34" charset="0"/>
              <a:buChar char="•"/>
            </a:pPr>
            <a:r>
              <a:rPr lang="ar-KW" sz="4400" dirty="0" smtClean="0">
                <a:latin typeface="Lotus Linotype" pitchFamily="2" charset="-78"/>
                <a:cs typeface="Lotus Linotype" pitchFamily="2" charset="-78"/>
              </a:rPr>
              <a:t>تقريب </a:t>
            </a:r>
            <a:r>
              <a:rPr lang="ar-KW" sz="4400" dirty="0">
                <a:latin typeface="Lotus Linotype" pitchFamily="2" charset="-78"/>
                <a:cs typeface="Lotus Linotype" pitchFamily="2" charset="-78"/>
              </a:rPr>
              <a:t>العبارات بدون توسع مملٍّ أو </a:t>
            </a:r>
            <a:r>
              <a:rPr lang="ar-KW" sz="4400" dirty="0" smtClean="0">
                <a:latin typeface="Lotus Linotype" pitchFamily="2" charset="-78"/>
                <a:cs typeface="Lotus Linotype" pitchFamily="2" charset="-78"/>
              </a:rPr>
              <a:t>اختصار مخلّ </a:t>
            </a:r>
            <a:r>
              <a:rPr lang="ar-KW" sz="4400" dirty="0">
                <a:latin typeface="Lotus Linotype" pitchFamily="2" charset="-78"/>
                <a:cs typeface="Lotus Linotype" pitchFamily="2" charset="-78"/>
              </a:rPr>
              <a:t>.</a:t>
            </a:r>
          </a:p>
          <a:p>
            <a:pPr marL="571500" indent="-571500">
              <a:buFont typeface="Arial" pitchFamily="34" charset="0"/>
              <a:buChar char="•"/>
            </a:pPr>
            <a:r>
              <a:rPr lang="ar-KW" sz="4400" dirty="0">
                <a:latin typeface="Lotus Linotype" pitchFamily="2" charset="-78"/>
                <a:cs typeface="Lotus Linotype" pitchFamily="2" charset="-78"/>
              </a:rPr>
              <a:t>مراعاة ضبط المتن </a:t>
            </a:r>
            <a:r>
              <a:rPr lang="ar-KW" sz="4400" dirty="0" smtClean="0">
                <a:latin typeface="Lotus Linotype" pitchFamily="2" charset="-78"/>
                <a:cs typeface="Lotus Linotype" pitchFamily="2" charset="-78"/>
              </a:rPr>
              <a:t>واختلافات النسخ الصحيحة.</a:t>
            </a:r>
            <a:endParaRPr lang="ar-KW" sz="4400" dirty="0">
              <a:latin typeface="Lotus Linotype" pitchFamily="2" charset="-78"/>
              <a:cs typeface="Lotus Linotype" pitchFamily="2" charset="-78"/>
            </a:endParaRPr>
          </a:p>
          <a:p>
            <a:pPr marL="571500" indent="-571500">
              <a:buFont typeface="Arial" pitchFamily="34" charset="0"/>
              <a:buChar char="•"/>
            </a:pPr>
            <a:r>
              <a:rPr lang="ar-KW" sz="4400" dirty="0">
                <a:latin typeface="Lotus Linotype" pitchFamily="2" charset="-78"/>
                <a:cs typeface="Lotus Linotype" pitchFamily="2" charset="-78"/>
              </a:rPr>
              <a:t>شرح المتن </a:t>
            </a:r>
            <a:r>
              <a:rPr lang="ar-KW" sz="4400" dirty="0" smtClean="0">
                <a:latin typeface="Lotus Linotype" pitchFamily="2" charset="-78"/>
                <a:cs typeface="Lotus Linotype" pitchFamily="2" charset="-78"/>
              </a:rPr>
              <a:t>باختصار مع جمع أكثر من شرح.</a:t>
            </a:r>
          </a:p>
          <a:p>
            <a:pPr marL="571500" indent="-571500">
              <a:buFont typeface="Arial" pitchFamily="34" charset="0"/>
              <a:buChar char="•"/>
            </a:pPr>
            <a:r>
              <a:rPr lang="ar-KW" sz="4400" dirty="0" smtClean="0">
                <a:latin typeface="Lotus Linotype" pitchFamily="2" charset="-78"/>
                <a:cs typeface="Lotus Linotype" pitchFamily="2" charset="-78"/>
              </a:rPr>
              <a:t>إثراء الدورة بطرح أسئلة خلال الدورة.</a:t>
            </a:r>
            <a:endParaRPr lang="ar-KW" sz="4400" dirty="0">
              <a:latin typeface="Lotus Linotype" pitchFamily="2" charset="-78"/>
              <a:cs typeface="Lotus Linotype" pitchFamily="2" charset="-78"/>
            </a:endParaRPr>
          </a:p>
          <a:p>
            <a:pPr marL="571500" indent="-571500">
              <a:buFont typeface="Arial" pitchFamily="34" charset="0"/>
              <a:buChar char="•"/>
            </a:pPr>
            <a:r>
              <a:rPr lang="ar-KW" sz="4400" dirty="0">
                <a:latin typeface="Lotus Linotype" pitchFamily="2" charset="-78"/>
                <a:cs typeface="Lotus Linotype" pitchFamily="2" charset="-78"/>
              </a:rPr>
              <a:t>الوقوف على بعض  مسائل الخلاف الهامة </a:t>
            </a:r>
            <a:r>
              <a:rPr lang="ar-EG" sz="4400" dirty="0" smtClean="0">
                <a:latin typeface="Lotus Linotype" pitchFamily="2" charset="-78"/>
                <a:cs typeface="Lotus Linotype" pitchFamily="2" charset="-78"/>
              </a:rPr>
              <a:t>والأخطاء الشائعة </a:t>
            </a:r>
            <a:r>
              <a:rPr lang="ar-KW" sz="4400" dirty="0" smtClean="0">
                <a:latin typeface="Lotus Linotype" pitchFamily="2" charset="-78"/>
                <a:cs typeface="Lotus Linotype" pitchFamily="2" charset="-78"/>
              </a:rPr>
              <a:t>وكلمات </a:t>
            </a:r>
            <a:r>
              <a:rPr lang="ar-KW" sz="4400" dirty="0">
                <a:latin typeface="Lotus Linotype" pitchFamily="2" charset="-78"/>
                <a:cs typeface="Lotus Linotype" pitchFamily="2" charset="-78"/>
              </a:rPr>
              <a:t>مخصوصة لحفص لم يذكرها الناظم اختصارا</a:t>
            </a:r>
            <a:r>
              <a:rPr lang="ar-KW" sz="4400" dirty="0" smtClean="0">
                <a:latin typeface="Lotus Linotype" pitchFamily="2" charset="-78"/>
                <a:cs typeface="Lotus Linotype" pitchFamily="2" charset="-78"/>
              </a:rPr>
              <a:t>.</a:t>
            </a:r>
          </a:p>
          <a:p>
            <a:endParaRPr lang="ar-KW" sz="4400" dirty="0">
              <a:latin typeface="Lotus Linotype" pitchFamily="2" charset="-78"/>
              <a:cs typeface="Lotus Linotype" pitchFamily="2" charset="-78"/>
            </a:endParaRPr>
          </a:p>
          <a:p>
            <a:endParaRPr lang="ar-KW" sz="4400" dirty="0">
              <a:latin typeface="Lotus Linotype" pitchFamily="2" charset="-78"/>
              <a:cs typeface="Lotus Linotype" pitchFamily="2" charset="-78"/>
            </a:endParaRPr>
          </a:p>
          <a:p>
            <a:endParaRPr lang="ar-KW" sz="4400" dirty="0" smtClean="0">
              <a:latin typeface="Lotus Linotype" pitchFamily="2" charset="-78"/>
              <a:cs typeface="Lotus Linotype" pitchFamily="2" charset="-78"/>
            </a:endParaRPr>
          </a:p>
          <a:p>
            <a:pPr marL="571500" indent="-571500">
              <a:buFont typeface="Arial" pitchFamily="34" charset="0"/>
              <a:buChar char="•"/>
            </a:pPr>
            <a:endParaRPr lang="ar-KW" sz="4400" dirty="0" smtClean="0">
              <a:latin typeface="Lotus Linotype" pitchFamily="2" charset="-78"/>
              <a:cs typeface="Lotus Linotype" pitchFamily="2" charset="-78"/>
            </a:endParaRPr>
          </a:p>
          <a:p>
            <a:endParaRPr lang="ar-SA" sz="2400" dirty="0"/>
          </a:p>
        </p:txBody>
      </p:sp>
    </p:spTree>
    <p:extLst>
      <p:ext uri="{BB962C8B-B14F-4D97-AF65-F5344CB8AC3E}">
        <p14:creationId xmlns="" xmlns:p14="http://schemas.microsoft.com/office/powerpoint/2010/main" val="1865928625"/>
      </p:ext>
    </p:extLst>
  </p:cSld>
  <p:clrMapOvr>
    <a:masterClrMapping/>
  </p:clrMapOvr>
  <mc:AlternateContent xmlns:mc="http://schemas.openxmlformats.org/markup-compatibility/2006">
    <mc:Choice xmlns=""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bg/>
                                          </p:spTgt>
                                        </p:tgtEl>
                                        <p:attrNameLst>
                                          <p:attrName>style.visibility</p:attrName>
                                        </p:attrNameLst>
                                      </p:cBhvr>
                                      <p:to>
                                        <p:strVal val="visible"/>
                                      </p:to>
                                    </p:set>
                                    <p:anim calcmode="lin" valueType="num">
                                      <p:cBhvr>
                                        <p:cTn id="15" dur="1000" fill="hold"/>
                                        <p:tgtEl>
                                          <p:spTgt spid="3">
                                            <p:bg/>
                                          </p:spTgt>
                                        </p:tgtEl>
                                        <p:attrNameLst>
                                          <p:attrName>ppt_w</p:attrName>
                                        </p:attrNameLst>
                                      </p:cBhvr>
                                      <p:tavLst>
                                        <p:tav tm="0">
                                          <p:val>
                                            <p:fltVal val="0"/>
                                          </p:val>
                                        </p:tav>
                                        <p:tav tm="100000">
                                          <p:val>
                                            <p:strVal val="#ppt_w"/>
                                          </p:val>
                                        </p:tav>
                                      </p:tavLst>
                                    </p:anim>
                                    <p:anim calcmode="lin" valueType="num">
                                      <p:cBhvr>
                                        <p:cTn id="16" dur="1000" fill="hold"/>
                                        <p:tgtEl>
                                          <p:spTgt spid="3">
                                            <p:bg/>
                                          </p:spTgt>
                                        </p:tgtEl>
                                        <p:attrNameLst>
                                          <p:attrName>ppt_h</p:attrName>
                                        </p:attrNameLst>
                                      </p:cBhvr>
                                      <p:tavLst>
                                        <p:tav tm="0">
                                          <p:val>
                                            <p:fltVal val="0"/>
                                          </p:val>
                                        </p:tav>
                                        <p:tav tm="100000">
                                          <p:val>
                                            <p:strVal val="#ppt_h"/>
                                          </p:val>
                                        </p:tav>
                                      </p:tavLst>
                                    </p:anim>
                                    <p:anim calcmode="lin" valueType="num">
                                      <p:cBhvr>
                                        <p:cTn id="17" dur="1000" fill="hold"/>
                                        <p:tgtEl>
                                          <p:spTgt spid="3">
                                            <p:bg/>
                                          </p:spTgt>
                                        </p:tgtEl>
                                        <p:attrNameLst>
                                          <p:attrName>style.rotation</p:attrName>
                                        </p:attrNameLst>
                                      </p:cBhvr>
                                      <p:tavLst>
                                        <p:tav tm="0">
                                          <p:val>
                                            <p:fltVal val="90"/>
                                          </p:val>
                                        </p:tav>
                                        <p:tav tm="100000">
                                          <p:val>
                                            <p:fltVal val="0"/>
                                          </p:val>
                                        </p:tav>
                                      </p:tavLst>
                                    </p:anim>
                                    <p:animEffect transition="in" filter="fade">
                                      <p:cBhvr>
                                        <p:cTn id="18" dur="1000"/>
                                        <p:tgtEl>
                                          <p:spTgt spid="3">
                                            <p:bg/>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p:cTn id="2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 calcmode="lin" valueType="num">
                                      <p:cBhvr>
                                        <p:cTn id="39"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 calcmode="lin" valueType="num">
                                      <p:cBhvr>
                                        <p:cTn id="47"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8"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9"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50" dur="1000"/>
                                        <p:tgtEl>
                                          <p:spTgt spid="3">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3">
                                            <p:txEl>
                                              <p:pRg st="5" end="5"/>
                                            </p:txEl>
                                          </p:spTgt>
                                        </p:tgtEl>
                                        <p:attrNameLst>
                                          <p:attrName>style.visibility</p:attrName>
                                        </p:attrNameLst>
                                      </p:cBhvr>
                                      <p:to>
                                        <p:strVal val="visible"/>
                                      </p:to>
                                    </p:set>
                                    <p:anim calcmode="lin" valueType="num">
                                      <p:cBhvr>
                                        <p:cTn id="55"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6"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57"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58"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971600" y="764704"/>
            <a:ext cx="7125113" cy="924475"/>
          </a:xfrm>
        </p:spPr>
        <p:txBody>
          <a:bodyPr/>
          <a:lstStyle/>
          <a:p>
            <a:pPr algn="ctr"/>
            <a:r>
              <a:rPr lang="ar-EG" sz="4400" dirty="0" smtClean="0">
                <a:latin typeface="Almagro" pitchFamily="2" charset="0"/>
                <a:cs typeface="Alawi Kufi" pitchFamily="2" charset="-78"/>
              </a:rPr>
              <a:t>فوائد عملية</a:t>
            </a:r>
            <a:endParaRPr lang="ar-EG" sz="4400" dirty="0">
              <a:latin typeface="Almagro" pitchFamily="2" charset="0"/>
              <a:cs typeface="Alawi Kufi" pitchFamily="2" charset="-78"/>
            </a:endParaRPr>
          </a:p>
        </p:txBody>
      </p:sp>
      <p:sp>
        <p:nvSpPr>
          <p:cNvPr id="3" name="عنصر نائب للمحتوى 2"/>
          <p:cNvSpPr>
            <a:spLocks noGrp="1"/>
          </p:cNvSpPr>
          <p:nvPr>
            <p:ph idx="1"/>
          </p:nvPr>
        </p:nvSpPr>
        <p:spPr>
          <a:xfrm>
            <a:off x="0" y="1769322"/>
            <a:ext cx="9144000" cy="5088678"/>
          </a:xfrm>
        </p:spPr>
        <p:txBody>
          <a:bodyPr>
            <a:normAutofit/>
          </a:bodyPr>
          <a:lstStyle/>
          <a:p>
            <a:r>
              <a:rPr lang="ar-EG" sz="4000" dirty="0" smtClean="0"/>
              <a:t> التسهيل</a:t>
            </a:r>
          </a:p>
          <a:p>
            <a:r>
              <a:rPr lang="ar-EG" sz="4000" dirty="0"/>
              <a:t>ا</a:t>
            </a:r>
            <a:r>
              <a:rPr lang="ar-EG" sz="4000" dirty="0" smtClean="0"/>
              <a:t>لاختلاس </a:t>
            </a:r>
          </a:p>
          <a:p>
            <a:r>
              <a:rPr lang="ar-EG" sz="4000" dirty="0" smtClean="0"/>
              <a:t>الإمالة الصغرى والكبرى </a:t>
            </a:r>
          </a:p>
          <a:p>
            <a:r>
              <a:rPr lang="ar-EG" sz="4000" dirty="0" smtClean="0"/>
              <a:t>الإشمام </a:t>
            </a:r>
            <a:endParaRPr lang="ar-EG" sz="4000" dirty="0"/>
          </a:p>
        </p:txBody>
      </p:sp>
    </p:spTree>
    <p:extLst>
      <p:ext uri="{BB962C8B-B14F-4D97-AF65-F5344CB8AC3E}">
        <p14:creationId xmlns="" xmlns:p14="http://schemas.microsoft.com/office/powerpoint/2010/main" val="2633167079"/>
      </p:ext>
    </p:extLst>
  </p:cSld>
  <p:clrMapOvr>
    <a:masterClrMapping/>
  </p:clrMapOvr>
  <mc:AlternateContent xmlns:mc="http://schemas.openxmlformats.org/markup-compatibility/2006">
    <mc:Choice xmlns="" xmlns:p14="http://schemas.microsoft.com/office/powerpoint/2010/main" Requires="p14">
      <p:transition spd="slow" p14:dur="2000">
        <p14:ferris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anim calcmode="lin" valueType="num">
                                      <p:cBhvr>
                                        <p:cTn id="1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1000"/>
                                        <p:tgtEl>
                                          <p:spTgt spid="3">
                                            <p:txEl>
                                              <p:pRg st="1" end="1"/>
                                            </p:txEl>
                                          </p:spTgt>
                                        </p:tgtEl>
                                      </p:cBhvr>
                                    </p:animEffect>
                                    <p:anim calcmode="lin" valueType="num">
                                      <p:cBhvr>
                                        <p:cTn id="2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1000"/>
                                        <p:tgtEl>
                                          <p:spTgt spid="3">
                                            <p:txEl>
                                              <p:pRg st="2" end="2"/>
                                            </p:txEl>
                                          </p:spTgt>
                                        </p:tgtEl>
                                      </p:cBhvr>
                                    </p:animEffect>
                                    <p:anim calcmode="lin" valueType="num">
                                      <p:cBhvr>
                                        <p:cTn id="3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fade">
                                      <p:cBhvr>
                                        <p:cTn id="36" dur="1000"/>
                                        <p:tgtEl>
                                          <p:spTgt spid="3">
                                            <p:txEl>
                                              <p:pRg st="3" end="3"/>
                                            </p:txEl>
                                          </p:spTgt>
                                        </p:tgtEl>
                                      </p:cBhvr>
                                    </p:animEffect>
                                    <p:anim calcmode="lin" valueType="num">
                                      <p:cBhvr>
                                        <p:cTn id="3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924475"/>
          </a:xfrm>
        </p:spPr>
        <p:style>
          <a:lnRef idx="2">
            <a:schemeClr val="accent2">
              <a:shade val="50000"/>
            </a:schemeClr>
          </a:lnRef>
          <a:fillRef idx="1">
            <a:schemeClr val="accent2"/>
          </a:fillRef>
          <a:effectRef idx="0">
            <a:schemeClr val="accent2"/>
          </a:effectRef>
          <a:fontRef idx="minor">
            <a:schemeClr val="lt1"/>
          </a:fontRef>
        </p:style>
        <p:txBody>
          <a:bodyPr/>
          <a:lstStyle/>
          <a:p>
            <a:pPr algn="ctr"/>
            <a:r>
              <a:rPr lang="ar-KW" sz="3600" dirty="0" smtClean="0"/>
              <a:t>توصيات لي ولإخواني من حملة كتاب الله تعالى </a:t>
            </a:r>
            <a:endParaRPr lang="ar-SA" sz="3600" dirty="0"/>
          </a:p>
        </p:txBody>
      </p:sp>
      <p:sp>
        <p:nvSpPr>
          <p:cNvPr id="3" name="عنصر نائب للمحتوى 2"/>
          <p:cNvSpPr>
            <a:spLocks noGrp="1"/>
          </p:cNvSpPr>
          <p:nvPr>
            <p:ph idx="1"/>
          </p:nvPr>
        </p:nvSpPr>
        <p:spPr>
          <a:xfrm>
            <a:off x="0" y="980728"/>
            <a:ext cx="8964487" cy="5877272"/>
          </a:xfrm>
        </p:spPr>
        <p:txBody>
          <a:bodyPr>
            <a:normAutofit/>
          </a:bodyPr>
          <a:lstStyle/>
          <a:p>
            <a:r>
              <a:rPr lang="ar-KW" sz="3600" dirty="0" smtClean="0"/>
              <a:t>إخلاص وتجديد النية دائما </a:t>
            </a:r>
          </a:p>
          <a:p>
            <a:r>
              <a:rPr lang="ar-KW" sz="3600" dirty="0" smtClean="0"/>
              <a:t>المداومة على الحفظ والمراجعة والازدياد من طلب العلم </a:t>
            </a:r>
          </a:p>
          <a:p>
            <a:r>
              <a:rPr lang="ar-KW" sz="3600" dirty="0" smtClean="0"/>
              <a:t>حفظ المتون </a:t>
            </a:r>
          </a:p>
          <a:p>
            <a:r>
              <a:rPr lang="ar-KW" sz="3600" dirty="0" smtClean="0"/>
              <a:t>استخدام التقنيات الحديثة في خدمة القرآن وعلوم الشريعة </a:t>
            </a:r>
          </a:p>
          <a:p>
            <a:r>
              <a:rPr lang="ar-KW" sz="3600" dirty="0" smtClean="0"/>
              <a:t>تحقيق وتنقيح أمهات الكتب في مجال علوم القرآن </a:t>
            </a:r>
          </a:p>
          <a:p>
            <a:endParaRPr lang="ar-SA" sz="3600" dirty="0"/>
          </a:p>
        </p:txBody>
      </p:sp>
    </p:spTree>
    <p:extLst>
      <p:ext uri="{BB962C8B-B14F-4D97-AF65-F5344CB8AC3E}">
        <p14:creationId xmlns="" xmlns:p14="http://schemas.microsoft.com/office/powerpoint/2010/main" val="1041616512"/>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0" y="1769322"/>
            <a:ext cx="9036496" cy="4684014"/>
          </a:xfrm>
        </p:spPr>
        <p:txBody>
          <a:bodyPr>
            <a:normAutofit/>
          </a:bodyPr>
          <a:lstStyle/>
          <a:p>
            <a:r>
              <a:rPr lang="ar-EG" sz="3600" dirty="0" smtClean="0"/>
              <a:t>وآخر دعوانا بتوفيق ربنا             أن الحمد لله الذي وح</a:t>
            </a:r>
            <a:r>
              <a:rPr lang="ar-KW" sz="3600" dirty="0" smtClean="0"/>
              <a:t>ـــ</a:t>
            </a:r>
            <a:r>
              <a:rPr lang="ar-EG" sz="3600" dirty="0" smtClean="0"/>
              <a:t>ده علا </a:t>
            </a:r>
          </a:p>
          <a:p>
            <a:r>
              <a:rPr lang="ar-EG" sz="3600" dirty="0"/>
              <a:t> </a:t>
            </a:r>
            <a:r>
              <a:rPr lang="ar-EG" sz="3600" dirty="0" smtClean="0"/>
              <a:t>وبعد صلاة الله ثم سلامه           على سيد الخلق الرض</a:t>
            </a:r>
            <a:r>
              <a:rPr lang="ar-KW" sz="3600" dirty="0" smtClean="0"/>
              <a:t>ــ</a:t>
            </a:r>
            <a:r>
              <a:rPr lang="ar-EG" sz="3600" dirty="0" smtClean="0"/>
              <a:t>ا متنخلا</a:t>
            </a:r>
            <a:r>
              <a:rPr lang="ar-KW" sz="3600" dirty="0" smtClean="0"/>
              <a:t> </a:t>
            </a:r>
          </a:p>
          <a:p>
            <a:r>
              <a:rPr lang="ar-KW" sz="3600" dirty="0"/>
              <a:t> </a:t>
            </a:r>
            <a:r>
              <a:rPr lang="ar-KW" sz="3600" dirty="0" smtClean="0"/>
              <a:t>محمد المختار للمجد كعبة         صلاة تباري الريح مسكا ومندلا</a:t>
            </a:r>
          </a:p>
          <a:p>
            <a:r>
              <a:rPr lang="ar-KW" sz="3600" dirty="0" smtClean="0"/>
              <a:t>وتبدي على أصحابه نفحاتها          بغـــير تنـــــاهٍ زرنبًا وقرنفلا</a:t>
            </a:r>
            <a:endParaRPr lang="ar-EG" sz="3600" dirty="0"/>
          </a:p>
        </p:txBody>
      </p:sp>
    </p:spTree>
    <p:extLst>
      <p:ext uri="{BB962C8B-B14F-4D97-AF65-F5344CB8AC3E}">
        <p14:creationId xmlns="" xmlns:p14="http://schemas.microsoft.com/office/powerpoint/2010/main" val="1727981977"/>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0" y="1049754"/>
            <a:ext cx="9144000" cy="5808246"/>
          </a:xfrm>
        </p:spPr>
      </p:pic>
      <p:sp>
        <p:nvSpPr>
          <p:cNvPr id="5" name="عنوان 1"/>
          <p:cNvSpPr>
            <a:spLocks noGrp="1"/>
          </p:cNvSpPr>
          <p:nvPr>
            <p:ph type="title"/>
          </p:nvPr>
        </p:nvSpPr>
        <p:spPr>
          <a:xfrm>
            <a:off x="1115616" y="0"/>
            <a:ext cx="7125113" cy="924475"/>
          </a:xfrm>
          <a:solidFill>
            <a:schemeClr val="accent1"/>
          </a:solidFill>
        </p:spPr>
        <p:txBody>
          <a:bodyPr/>
          <a:lstStyle/>
          <a:p>
            <a:pPr algn="ctr"/>
            <a:r>
              <a:rPr lang="ar-KW" dirty="0" smtClean="0"/>
              <a:t>مخطوطة منظومة تحفة الأطفال</a:t>
            </a:r>
            <a:endParaRPr lang="ar-SA" dirty="0"/>
          </a:p>
        </p:txBody>
      </p:sp>
    </p:spTree>
    <p:extLst>
      <p:ext uri="{BB962C8B-B14F-4D97-AF65-F5344CB8AC3E}">
        <p14:creationId xmlns="" xmlns:p14="http://schemas.microsoft.com/office/powerpoint/2010/main" val="434364706"/>
      </p:ext>
    </p:extLst>
  </p:cSld>
  <p:clrMapOvr>
    <a:masterClrMapping/>
  </p:clrMapOvr>
  <mc:AlternateContent xmlns:mc="http://schemas.openxmlformats.org/markup-compatibility/2006">
    <mc:Choice xmlns="" xmlns:p14="http://schemas.microsoft.com/office/powerpoint/2010/main" Requires="p14">
      <p:transition spd="slow" p14:dur="1200">
        <p14:prism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115616" y="116632"/>
            <a:ext cx="7125113" cy="924475"/>
          </a:xfrm>
          <a:solidFill>
            <a:schemeClr val="accent1"/>
          </a:solidFill>
        </p:spPr>
        <p:txBody>
          <a:bodyPr/>
          <a:lstStyle/>
          <a:p>
            <a:pPr algn="ctr"/>
            <a:r>
              <a:rPr lang="ar-KW" dirty="0" smtClean="0"/>
              <a:t>مخطوطة كتاب فتح الأقفال </a:t>
            </a:r>
            <a:endParaRPr lang="ar-SA" dirty="0"/>
          </a:p>
        </p:txBody>
      </p:sp>
      <p:pic>
        <p:nvPicPr>
          <p:cNvPr id="4" name="عنصر نائب للمحتوى 3"/>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179512" y="1196752"/>
            <a:ext cx="8712968" cy="5544615"/>
          </a:xfrm>
        </p:spPr>
      </p:pic>
    </p:spTree>
    <p:extLst>
      <p:ext uri="{BB962C8B-B14F-4D97-AF65-F5344CB8AC3E}">
        <p14:creationId xmlns="" xmlns:p14="http://schemas.microsoft.com/office/powerpoint/2010/main" val="1418688534"/>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0" y="0"/>
            <a:ext cx="8964487" cy="6858000"/>
          </a:xfrm>
        </p:spPr>
        <p:txBody>
          <a:bodyPr>
            <a:noAutofit/>
          </a:bodyPr>
          <a:lstStyle/>
          <a:p>
            <a:pPr algn="ctr"/>
            <a:r>
              <a:rPr lang="ar-SA" sz="3600" b="1" dirty="0" smtClean="0"/>
              <a:t>أحكام الاستعا</a:t>
            </a:r>
            <a:r>
              <a:rPr lang="ar-KW" sz="3600" b="1" dirty="0" smtClean="0"/>
              <a:t>ذ</a:t>
            </a:r>
            <a:r>
              <a:rPr lang="ar-SA" sz="3600" b="1" dirty="0" smtClean="0"/>
              <a:t>ة </a:t>
            </a:r>
            <a:r>
              <a:rPr lang="ar-SA" sz="3600" b="1" dirty="0"/>
              <a:t>والبسملة</a:t>
            </a:r>
            <a:endParaRPr lang="en-US" sz="3600" b="1" dirty="0"/>
          </a:p>
          <a:p>
            <a:r>
              <a:rPr lang="ar-YE" sz="2400" b="1" dirty="0"/>
              <a:t>أولا: تعريف </a:t>
            </a:r>
            <a:r>
              <a:rPr lang="ar-YE" sz="2400" b="1" dirty="0" smtClean="0"/>
              <a:t>الاستعا</a:t>
            </a:r>
            <a:r>
              <a:rPr lang="ar-KW" sz="2400" b="1" dirty="0" smtClean="0"/>
              <a:t>ذ</a:t>
            </a:r>
            <a:r>
              <a:rPr lang="ar-YE" sz="2400" b="1" dirty="0" smtClean="0"/>
              <a:t>ة: </a:t>
            </a:r>
            <a:r>
              <a:rPr lang="ar-YE" sz="2400" b="1" dirty="0"/>
              <a:t>هي اللجوء إلى الله تعالى, والاعتصام بجنابه, والتحصن به من الشيطان الرجيم.</a:t>
            </a:r>
            <a:endParaRPr lang="en-US" sz="2400" b="1" dirty="0"/>
          </a:p>
          <a:p>
            <a:r>
              <a:rPr lang="ar-YE" sz="2400" b="1" dirty="0"/>
              <a:t>ثانيا: موضوعها: إذا أراد المسلم أن يشرع في القراءة فيبدأ بالاستعاذة في الصلاة وغيرها</a:t>
            </a:r>
            <a:r>
              <a:rPr lang="ar-YE" sz="2400" b="1" dirty="0" smtClean="0"/>
              <a:t>,</a:t>
            </a:r>
            <a:r>
              <a:rPr lang="ar-KW" sz="2400" b="1" dirty="0" smtClean="0"/>
              <a:t> </a:t>
            </a:r>
            <a:r>
              <a:rPr lang="ar-YE" sz="2400" b="1" dirty="0" smtClean="0"/>
              <a:t>بدليل </a:t>
            </a:r>
            <a:r>
              <a:rPr lang="ar-YE" sz="2400" b="1" dirty="0"/>
              <a:t>قوله تعالى ﴿فَإِذَا قَرَأْتَ الْقُرْآنَ فَاسْتَعِذْ بِاللّهِ مِنَ الشَّيْطَانِ الرَّجِيمِ﴾ </a:t>
            </a:r>
            <a:r>
              <a:rPr lang="ar-SA" sz="2400" b="1" dirty="0"/>
              <a:t>[النحل:98]</a:t>
            </a:r>
            <a:r>
              <a:rPr lang="ar-YE" sz="2400" b="1" dirty="0"/>
              <a:t>.</a:t>
            </a:r>
            <a:endParaRPr lang="en-US" sz="2400" b="1" dirty="0"/>
          </a:p>
          <a:p>
            <a:r>
              <a:rPr lang="ar-YE" sz="2400" b="1" dirty="0"/>
              <a:t>ثالثا</a:t>
            </a:r>
            <a:r>
              <a:rPr lang="ar-YE" sz="2400" b="1" dirty="0" smtClean="0"/>
              <a:t>:</a:t>
            </a:r>
            <a:r>
              <a:rPr lang="ar-KW" sz="2400" b="1" dirty="0" smtClean="0"/>
              <a:t> </a:t>
            </a:r>
            <a:r>
              <a:rPr lang="ar-YE" sz="2400" b="1" dirty="0" smtClean="0"/>
              <a:t>صيغتها</a:t>
            </a:r>
            <a:r>
              <a:rPr lang="ar-YE" sz="2400" b="1" dirty="0"/>
              <a:t>: اللفظ الوارد في سورة النحل(أعوذ بالله من الشيطان الرجيم) هو المختار عند جمهور أهل العلم في الصلاة وغيرها</a:t>
            </a:r>
            <a:r>
              <a:rPr lang="ar-YE" sz="2400" b="1" dirty="0" smtClean="0"/>
              <a:t>,</a:t>
            </a:r>
            <a:r>
              <a:rPr lang="ar-KW" sz="2400" b="1" dirty="0" smtClean="0"/>
              <a:t> </a:t>
            </a:r>
            <a:r>
              <a:rPr lang="ar-YE" sz="2400" b="1" dirty="0" smtClean="0"/>
              <a:t>وإن </a:t>
            </a:r>
            <a:r>
              <a:rPr lang="ar-YE" sz="2400" b="1" dirty="0"/>
              <a:t>زاد عليه (أعوذ بالله السميع العليم من الشيطان)أو قال بعد(الشيطان الرجيم) (من همزه ونفخه ونفثه) فهو جائز لحديث أبي سعيد الخدري </a:t>
            </a:r>
            <a:r>
              <a:rPr lang="ar-YE" sz="2400" b="1" dirty="0" smtClean="0"/>
              <a:t>أن </a:t>
            </a:r>
            <a:r>
              <a:rPr lang="ar-YE" sz="2400" b="1" dirty="0"/>
              <a:t>رسول الله </a:t>
            </a:r>
            <a:r>
              <a:rPr lang="ar-YE" sz="2400" b="1" dirty="0" smtClean="0"/>
              <a:t>ﷺ</a:t>
            </a:r>
            <a:r>
              <a:rPr lang="ar-KW" sz="2400" b="1" dirty="0" smtClean="0"/>
              <a:t> </a:t>
            </a:r>
            <a:r>
              <a:rPr lang="ar-YE" sz="2400" b="1" dirty="0" smtClean="0"/>
              <a:t>كان </a:t>
            </a:r>
            <a:r>
              <a:rPr lang="ar-YE" sz="2400" b="1" dirty="0"/>
              <a:t>إذا قام إلى الصلاة استفتح ثم </a:t>
            </a:r>
            <a:r>
              <a:rPr lang="ar-YE" sz="2400" b="1" dirty="0" smtClean="0"/>
              <a:t>يقول</a:t>
            </a:r>
            <a:r>
              <a:rPr lang="ar-KW" sz="2400" b="1" dirty="0" smtClean="0"/>
              <a:t> </a:t>
            </a:r>
            <a:r>
              <a:rPr lang="ar-YE" sz="2400" b="1" dirty="0" smtClean="0"/>
              <a:t>«أعوذ</a:t>
            </a:r>
            <a:r>
              <a:rPr lang="ar-KW" sz="2400" b="1" dirty="0" smtClean="0"/>
              <a:t> </a:t>
            </a:r>
            <a:r>
              <a:rPr lang="ar-YE" sz="2400" b="1" dirty="0" smtClean="0"/>
              <a:t> </a:t>
            </a:r>
            <a:r>
              <a:rPr lang="ar-YE" sz="2400" b="1" dirty="0"/>
              <a:t>بالله السميع العليم من الشيطان الرجيم من همزه ونفخه ونفثه</a:t>
            </a:r>
            <a:r>
              <a:rPr lang="ar-YE" sz="2400" b="1" dirty="0" smtClean="0"/>
              <a:t>».</a:t>
            </a:r>
            <a:r>
              <a:rPr lang="ar-YE" sz="2400" b="1" baseline="30000" dirty="0" smtClean="0"/>
              <a:t>(</a:t>
            </a:r>
            <a:r>
              <a:rPr lang="ar-KW" sz="2400" b="1" baseline="30000" dirty="0" smtClean="0"/>
              <a:t>1</a:t>
            </a:r>
            <a:r>
              <a:rPr lang="ar-YE" sz="2400" b="1" baseline="30000" dirty="0" smtClean="0"/>
              <a:t>)</a:t>
            </a:r>
            <a:endParaRPr lang="en-US" sz="2400" b="1" dirty="0"/>
          </a:p>
          <a:p>
            <a:r>
              <a:rPr lang="ar-YE" sz="2400" b="1" dirty="0"/>
              <a:t>رابعا: حكمها: اتفق العلماء على مشروعيتها لكن اختلفوا</a:t>
            </a:r>
            <a:r>
              <a:rPr lang="ar-YE" sz="2400" b="1" dirty="0" smtClean="0"/>
              <a:t>:</a:t>
            </a:r>
            <a:r>
              <a:rPr lang="ar-KW" sz="2400" b="1" dirty="0" smtClean="0"/>
              <a:t> </a:t>
            </a:r>
            <a:r>
              <a:rPr lang="ar-YE" sz="2400" b="1" dirty="0" smtClean="0"/>
              <a:t>هل </a:t>
            </a:r>
            <a:r>
              <a:rPr lang="ar-YE" sz="2400" b="1" dirty="0"/>
              <a:t>الأمر في الآية للوجوب أم للندب؟</a:t>
            </a:r>
            <a:endParaRPr lang="en-US" sz="2400" b="1" dirty="0"/>
          </a:p>
          <a:p>
            <a:r>
              <a:rPr lang="ar-YE" sz="2400" b="1" dirty="0"/>
              <a:t>فذهب جمهور أهل العلم </a:t>
            </a:r>
            <a:r>
              <a:rPr lang="ar-YE" sz="2400" b="1" dirty="0" smtClean="0"/>
              <a:t>إلى</a:t>
            </a:r>
            <a:r>
              <a:rPr lang="ar-KW" sz="2400" b="1" dirty="0" smtClean="0"/>
              <a:t> </a:t>
            </a:r>
            <a:r>
              <a:rPr lang="ar-YE" sz="2400" b="1" dirty="0" smtClean="0"/>
              <a:t> الاستحباب </a:t>
            </a:r>
            <a:r>
              <a:rPr lang="ar-YE" sz="2400" b="1" dirty="0"/>
              <a:t>ولا يأثم تاركها.</a:t>
            </a:r>
            <a:endParaRPr lang="en-US" sz="2400" b="1" dirty="0"/>
          </a:p>
          <a:p>
            <a:r>
              <a:rPr lang="ar-SA" sz="2400" b="1" dirty="0"/>
              <a:t>وحكى الرازي عن عطاء بن أبي رباح وجوبها في الصلاة وخارجها كلما أراد القراءة </a:t>
            </a:r>
            <a:r>
              <a:rPr lang="en-US" sz="2400" b="1" dirty="0"/>
              <a:t> </a:t>
            </a:r>
            <a:endParaRPr lang="ar-KW" sz="2400" b="1" dirty="0" smtClean="0"/>
          </a:p>
          <a:p>
            <a:pPr marL="0" indent="0">
              <a:buNone/>
            </a:pPr>
            <a:r>
              <a:rPr lang="ar-YE" sz="1200" b="1" dirty="0" smtClean="0"/>
              <a:t>(</a:t>
            </a:r>
            <a:r>
              <a:rPr lang="ar-KW" sz="1200" b="1" dirty="0" smtClean="0"/>
              <a:t>1</a:t>
            </a:r>
            <a:r>
              <a:rPr lang="ar-YE" sz="1200" b="1" dirty="0" smtClean="0"/>
              <a:t>) </a:t>
            </a:r>
            <a:r>
              <a:rPr lang="ar-YE" sz="1200" b="1" dirty="0"/>
              <a:t>أخرجه أبو داود ، والترمذي ، وصححه العلامة الألباني رحمه الله تعالى</a:t>
            </a:r>
            <a:r>
              <a:rPr lang="ar-YE" sz="1200" b="1" dirty="0" smtClean="0"/>
              <a:t>,</a:t>
            </a:r>
            <a:r>
              <a:rPr lang="ar-KW" sz="1200" b="1" dirty="0" smtClean="0"/>
              <a:t> </a:t>
            </a:r>
            <a:r>
              <a:rPr lang="ar-YE" sz="1200" b="1" dirty="0" smtClean="0"/>
              <a:t>راجع </a:t>
            </a:r>
            <a:r>
              <a:rPr lang="ar-YE" sz="1200" b="1" dirty="0"/>
              <a:t>"الإرواء" برقم (342</a:t>
            </a:r>
            <a:r>
              <a:rPr lang="ar-YE" sz="1200" b="1" dirty="0" smtClean="0"/>
              <a:t>).</a:t>
            </a:r>
            <a:endParaRPr lang="en-US" sz="1200" b="1" dirty="0"/>
          </a:p>
        </p:txBody>
      </p:sp>
    </p:spTree>
    <p:extLst>
      <p:ext uri="{BB962C8B-B14F-4D97-AF65-F5344CB8AC3E}">
        <p14:creationId xmlns="" xmlns:p14="http://schemas.microsoft.com/office/powerpoint/2010/main" val="3037138139"/>
      </p:ext>
    </p:extLst>
  </p:cSld>
  <p:clrMapOvr>
    <a:masterClrMapping/>
  </p:clrMapOvr>
  <mc:AlternateContent xmlns:mc="http://schemas.openxmlformats.org/markup-compatibility/2006">
    <mc:Choice xmlns=""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p:cTn id="47"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50" dur="1000"/>
                                        <p:tgtEl>
                                          <p:spTgt spid="3">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 calcmode="lin" valueType="num">
                                      <p:cBhvr>
                                        <p:cTn id="55"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6"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57"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58" dur="1000"/>
                                        <p:tgtEl>
                                          <p:spTgt spid="3">
                                            <p:txEl>
                                              <p:pRg st="6" end="6"/>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 calcmode="lin" valueType="num">
                                      <p:cBhvr>
                                        <p:cTn id="63"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64"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65"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66"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لمحتوى 3"/>
          <p:cNvSpPr>
            <a:spLocks noGrp="1"/>
          </p:cNvSpPr>
          <p:nvPr>
            <p:ph idx="1"/>
          </p:nvPr>
        </p:nvSpPr>
        <p:spPr>
          <a:xfrm>
            <a:off x="0" y="0"/>
            <a:ext cx="9143999" cy="6858000"/>
          </a:xfrm>
          <a:solidFill>
            <a:schemeClr val="accent5"/>
          </a:solidFill>
        </p:spPr>
        <p:txBody>
          <a:bodyPr>
            <a:normAutofit/>
          </a:bodyPr>
          <a:lstStyle/>
          <a:p>
            <a:pPr algn="ctr"/>
            <a:r>
              <a:rPr lang="ar-KW" sz="3600" dirty="0" smtClean="0">
                <a:latin typeface="Lotus Linotype" pitchFamily="2" charset="-78"/>
                <a:cs typeface="Lotus Linotype" pitchFamily="2" charset="-78"/>
              </a:rPr>
              <a:t> </a:t>
            </a:r>
            <a:r>
              <a:rPr lang="ar-KW" sz="3600" dirty="0" smtClean="0">
                <a:solidFill>
                  <a:srgbClr val="FFFF00"/>
                </a:solidFill>
                <a:latin typeface="Lotus Linotype" pitchFamily="2" charset="-78"/>
                <a:cs typeface="Lotus Linotype" pitchFamily="2" charset="-78"/>
              </a:rPr>
              <a:t>بسم الله الرحمن الرحيم</a:t>
            </a:r>
          </a:p>
          <a:p>
            <a:r>
              <a:rPr lang="ar-KW" sz="3600" dirty="0" smtClean="0">
                <a:latin typeface="Lotus Linotype" pitchFamily="2" charset="-78"/>
                <a:cs typeface="Lotus Linotype" pitchFamily="2" charset="-78"/>
              </a:rPr>
              <a:t>يَقُولُ </a:t>
            </a:r>
            <a:r>
              <a:rPr lang="ar-KW" sz="3600" dirty="0" smtClean="0">
                <a:solidFill>
                  <a:srgbClr val="FFFF00"/>
                </a:solidFill>
                <a:latin typeface="Lotus Linotype" pitchFamily="2" charset="-78"/>
                <a:cs typeface="Lotus Linotype" pitchFamily="2" charset="-78"/>
              </a:rPr>
              <a:t>راجي</a:t>
            </a:r>
            <a:r>
              <a:rPr lang="ar-KW" sz="3600" dirty="0" smtClean="0">
                <a:latin typeface="Lotus Linotype" pitchFamily="2" charset="-78"/>
                <a:cs typeface="Lotus Linotype" pitchFamily="2" charset="-78"/>
              </a:rPr>
              <a:t> رحمةِ الغفورِ *** دومًا </a:t>
            </a:r>
            <a:r>
              <a:rPr lang="ar-KW" sz="3600" dirty="0">
                <a:solidFill>
                  <a:srgbClr val="FFFF00"/>
                </a:solidFill>
                <a:latin typeface="Lotus Linotype" pitchFamily="2" charset="-78"/>
                <a:cs typeface="Lotus Linotype" pitchFamily="2" charset="-78"/>
              </a:rPr>
              <a:t>سليمانُ</a:t>
            </a:r>
            <a:r>
              <a:rPr lang="ar-KW" sz="3600" dirty="0" smtClean="0">
                <a:latin typeface="Lotus Linotype" pitchFamily="2" charset="-78"/>
                <a:cs typeface="Lotus Linotype" pitchFamily="2" charset="-78"/>
              </a:rPr>
              <a:t> هو الجمزوري</a:t>
            </a:r>
          </a:p>
          <a:p>
            <a:r>
              <a:rPr lang="ar-KW" sz="3600" dirty="0">
                <a:latin typeface="Lotus Linotype" pitchFamily="2" charset="-78"/>
                <a:cs typeface="Lotus Linotype" pitchFamily="2" charset="-78"/>
              </a:rPr>
              <a:t> </a:t>
            </a:r>
            <a:r>
              <a:rPr lang="ar-KW" sz="3600" dirty="0" smtClean="0">
                <a:latin typeface="Lotus Linotype" pitchFamily="2" charset="-78"/>
                <a:cs typeface="Lotus Linotype" pitchFamily="2" charset="-78"/>
              </a:rPr>
              <a:t>الحـمد لله </a:t>
            </a:r>
            <a:r>
              <a:rPr lang="ar-KW" sz="3600" dirty="0">
                <a:solidFill>
                  <a:srgbClr val="FFFF00"/>
                </a:solidFill>
                <a:latin typeface="Lotus Linotype" pitchFamily="2" charset="-78"/>
                <a:cs typeface="Lotus Linotype" pitchFamily="2" charset="-78"/>
              </a:rPr>
              <a:t>مصــليًا</a:t>
            </a:r>
            <a:r>
              <a:rPr lang="ar-KW" sz="3600" dirty="0" smtClean="0">
                <a:latin typeface="Lotus Linotype" pitchFamily="2" charset="-78"/>
                <a:cs typeface="Lotus Linotype" pitchFamily="2" charset="-78"/>
              </a:rPr>
              <a:t> على *** محمـــدٍ وآلـــه ومـــن تـلا </a:t>
            </a:r>
          </a:p>
          <a:p>
            <a:r>
              <a:rPr lang="ar-KW" sz="3600" dirty="0" smtClean="0">
                <a:latin typeface="Lotus Linotype" pitchFamily="2" charset="-78"/>
                <a:cs typeface="Lotus Linotype" pitchFamily="2" charset="-78"/>
              </a:rPr>
              <a:t>وبعدُ هذا النظمُ للمريدِ *** في النونِ والتنـــوينِ والمدودِ </a:t>
            </a:r>
          </a:p>
          <a:p>
            <a:r>
              <a:rPr lang="ar-KW" sz="3600" dirty="0" smtClean="0">
                <a:latin typeface="Lotus Linotype" pitchFamily="2" charset="-78"/>
                <a:cs typeface="Lotus Linotype" pitchFamily="2" charset="-78"/>
              </a:rPr>
              <a:t>سميته</a:t>
            </a:r>
            <a:r>
              <a:rPr lang="ar-KW" sz="1600" dirty="0" smtClean="0">
                <a:latin typeface="Lotus Linotype" pitchFamily="2" charset="-78"/>
                <a:cs typeface="Lotus Linotype" pitchFamily="2" charset="-78"/>
              </a:rPr>
              <a:t>و</a:t>
            </a:r>
            <a:r>
              <a:rPr lang="ar-KW" sz="3600" dirty="0" smtClean="0">
                <a:latin typeface="Lotus Linotype" pitchFamily="2" charset="-78"/>
                <a:cs typeface="Lotus Linotype" pitchFamily="2" charset="-78"/>
              </a:rPr>
              <a:t> بتـحفةِ </a:t>
            </a:r>
            <a:r>
              <a:rPr lang="ar-KW" sz="3600" dirty="0">
                <a:solidFill>
                  <a:srgbClr val="FFFF00"/>
                </a:solidFill>
                <a:latin typeface="Lotus Linotype" pitchFamily="2" charset="-78"/>
                <a:cs typeface="Lotus Linotype" pitchFamily="2" charset="-78"/>
              </a:rPr>
              <a:t>الأطفالِ</a:t>
            </a:r>
            <a:r>
              <a:rPr lang="ar-KW" sz="3600" dirty="0" smtClean="0">
                <a:latin typeface="Lotus Linotype" pitchFamily="2" charset="-78"/>
                <a:cs typeface="Lotus Linotype" pitchFamily="2" charset="-78"/>
              </a:rPr>
              <a:t> *** عن شيخِنا </a:t>
            </a:r>
            <a:r>
              <a:rPr lang="ar-KW" sz="3600" dirty="0">
                <a:solidFill>
                  <a:srgbClr val="FFFF00"/>
                </a:solidFill>
                <a:latin typeface="Lotus Linotype" pitchFamily="2" charset="-78"/>
                <a:cs typeface="Lotus Linotype" pitchFamily="2" charset="-78"/>
              </a:rPr>
              <a:t>المِيـهيِّ</a:t>
            </a:r>
            <a:r>
              <a:rPr lang="ar-KW" sz="3600" dirty="0" smtClean="0">
                <a:latin typeface="Lotus Linotype" pitchFamily="2" charset="-78"/>
                <a:cs typeface="Lotus Linotype" pitchFamily="2" charset="-78"/>
              </a:rPr>
              <a:t> </a:t>
            </a:r>
            <a:r>
              <a:rPr lang="ar-KW" sz="3600" dirty="0">
                <a:solidFill>
                  <a:srgbClr val="FFFF00"/>
                </a:solidFill>
                <a:latin typeface="Lotus Linotype" pitchFamily="2" charset="-78"/>
                <a:cs typeface="Lotus Linotype" pitchFamily="2" charset="-78"/>
              </a:rPr>
              <a:t>ذي</a:t>
            </a:r>
            <a:r>
              <a:rPr lang="ar-KW" sz="3600" dirty="0" smtClean="0">
                <a:latin typeface="Lotus Linotype" pitchFamily="2" charset="-78"/>
                <a:cs typeface="Lotus Linotype" pitchFamily="2" charset="-78"/>
              </a:rPr>
              <a:t> </a:t>
            </a:r>
            <a:r>
              <a:rPr lang="ar-KW" sz="3600" dirty="0">
                <a:solidFill>
                  <a:srgbClr val="FFFF00"/>
                </a:solidFill>
                <a:latin typeface="Lotus Linotype" pitchFamily="2" charset="-78"/>
                <a:cs typeface="Lotus Linotype" pitchFamily="2" charset="-78"/>
              </a:rPr>
              <a:t>الكمالِ</a:t>
            </a:r>
            <a:r>
              <a:rPr lang="ar-KW" sz="3600" dirty="0" smtClean="0">
                <a:latin typeface="Lotus Linotype" pitchFamily="2" charset="-78"/>
                <a:cs typeface="Lotus Linotype" pitchFamily="2" charset="-78"/>
              </a:rPr>
              <a:t> </a:t>
            </a:r>
          </a:p>
          <a:p>
            <a:r>
              <a:rPr lang="ar-KW" sz="3600" dirty="0">
                <a:solidFill>
                  <a:srgbClr val="FFFF00"/>
                </a:solidFill>
                <a:latin typeface="Lotus Linotype" pitchFamily="2" charset="-78"/>
                <a:cs typeface="Lotus Linotype" pitchFamily="2" charset="-78"/>
              </a:rPr>
              <a:t>أرجو</a:t>
            </a:r>
            <a:r>
              <a:rPr lang="ar-KW" sz="3600" dirty="0" smtClean="0">
                <a:latin typeface="Lotus Linotype" pitchFamily="2" charset="-78"/>
                <a:cs typeface="Lotus Linotype" pitchFamily="2" charset="-78"/>
              </a:rPr>
              <a:t> به أن ينفعَ الطلابا *** </a:t>
            </a:r>
            <a:r>
              <a:rPr lang="ar-KW" sz="3600" dirty="0">
                <a:solidFill>
                  <a:srgbClr val="FFFF00"/>
                </a:solidFill>
                <a:latin typeface="Lotus Linotype" pitchFamily="2" charset="-78"/>
                <a:cs typeface="Lotus Linotype" pitchFamily="2" charset="-78"/>
              </a:rPr>
              <a:t>والأجـرَ</a:t>
            </a:r>
            <a:r>
              <a:rPr lang="ar-KW" sz="3600" dirty="0" smtClean="0">
                <a:latin typeface="Lotus Linotype" pitchFamily="2" charset="-78"/>
                <a:cs typeface="Lotus Linotype" pitchFamily="2" charset="-78"/>
              </a:rPr>
              <a:t> والقبولَ والثــوابا</a:t>
            </a:r>
            <a:endParaRPr lang="ar-SA" sz="3600" dirty="0">
              <a:latin typeface="Lotus Linotype" pitchFamily="2" charset="-78"/>
              <a:cs typeface="Lotus Linotype" pitchFamily="2" charset="-78"/>
            </a:endParaRPr>
          </a:p>
        </p:txBody>
      </p:sp>
    </p:spTree>
    <p:extLst>
      <p:ext uri="{BB962C8B-B14F-4D97-AF65-F5344CB8AC3E}">
        <p14:creationId xmlns="" xmlns:p14="http://schemas.microsoft.com/office/powerpoint/2010/main" val="1709912958"/>
      </p:ext>
    </p:extLst>
  </p:cSld>
  <p:clrMapOvr>
    <a:masterClrMapping/>
  </p:clrMapOvr>
  <mc:AlternateContent xmlns:mc="http://schemas.openxmlformats.org/markup-compatibility/2006">
    <mc:Choice xmlns="" xmlns:p14="http://schemas.microsoft.com/office/powerpoint/2010/main" Requires="p14">
      <p:transition spd="slow" p14:dur="4000">
        <p14:vortex/>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p:cTn id="7" dur="1000" fill="hold"/>
                                        <p:tgtEl>
                                          <p:spTgt spid="4">
                                            <p:bg/>
                                          </p:spTgt>
                                        </p:tgtEl>
                                        <p:attrNameLst>
                                          <p:attrName>ppt_w</p:attrName>
                                        </p:attrNameLst>
                                      </p:cBhvr>
                                      <p:tavLst>
                                        <p:tav tm="0">
                                          <p:val>
                                            <p:fltVal val="0"/>
                                          </p:val>
                                        </p:tav>
                                        <p:tav tm="100000">
                                          <p:val>
                                            <p:strVal val="#ppt_w"/>
                                          </p:val>
                                        </p:tav>
                                      </p:tavLst>
                                    </p:anim>
                                    <p:anim calcmode="lin" valueType="num">
                                      <p:cBhvr>
                                        <p:cTn id="8" dur="1000" fill="hold"/>
                                        <p:tgtEl>
                                          <p:spTgt spid="4">
                                            <p:bg/>
                                          </p:spTgt>
                                        </p:tgtEl>
                                        <p:attrNameLst>
                                          <p:attrName>ppt_h</p:attrName>
                                        </p:attrNameLst>
                                      </p:cBhvr>
                                      <p:tavLst>
                                        <p:tav tm="0">
                                          <p:val>
                                            <p:fltVal val="0"/>
                                          </p:val>
                                        </p:tav>
                                        <p:tav tm="100000">
                                          <p:val>
                                            <p:strVal val="#ppt_h"/>
                                          </p:val>
                                        </p:tav>
                                      </p:tavLst>
                                    </p:anim>
                                    <p:anim calcmode="lin" valueType="num">
                                      <p:cBhvr>
                                        <p:cTn id="9" dur="1000" fill="hold"/>
                                        <p:tgtEl>
                                          <p:spTgt spid="4">
                                            <p:bg/>
                                          </p:spTgt>
                                        </p:tgtEl>
                                        <p:attrNameLst>
                                          <p:attrName>style.rotation</p:attrName>
                                        </p:attrNameLst>
                                      </p:cBhvr>
                                      <p:tavLst>
                                        <p:tav tm="0">
                                          <p:val>
                                            <p:fltVal val="90"/>
                                          </p:val>
                                        </p:tav>
                                        <p:tav tm="100000">
                                          <p:val>
                                            <p:fltVal val="0"/>
                                          </p:val>
                                        </p:tav>
                                      </p:tavLst>
                                    </p:anim>
                                    <p:animEffect transition="in" filter="fade">
                                      <p:cBhvr>
                                        <p:cTn id="10" dur="1000"/>
                                        <p:tgtEl>
                                          <p:spTgt spid="4">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p:cTn id="15"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 calcmode="lin" valueType="num">
                                      <p:cBhvr>
                                        <p:cTn id="23"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26" dur="1000"/>
                                        <p:tgtEl>
                                          <p:spTgt spid="4">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p:cTn id="31"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32"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33"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34" dur="1000"/>
                                        <p:tgtEl>
                                          <p:spTgt spid="4">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anim calcmode="lin" valueType="num">
                                      <p:cBhvr>
                                        <p:cTn id="39" dur="1000" fill="hold"/>
                                        <p:tgtEl>
                                          <p:spTgt spid="4">
                                            <p:txEl>
                                              <p:pRg st="3" end="3"/>
                                            </p:txEl>
                                          </p:spTgt>
                                        </p:tgtEl>
                                        <p:attrNameLst>
                                          <p:attrName>ppt_w</p:attrName>
                                        </p:attrNameLst>
                                      </p:cBhvr>
                                      <p:tavLst>
                                        <p:tav tm="0">
                                          <p:val>
                                            <p:fltVal val="0"/>
                                          </p:val>
                                        </p:tav>
                                        <p:tav tm="100000">
                                          <p:val>
                                            <p:strVal val="#ppt_w"/>
                                          </p:val>
                                        </p:tav>
                                      </p:tavLst>
                                    </p:anim>
                                    <p:anim calcmode="lin" valueType="num">
                                      <p:cBhvr>
                                        <p:cTn id="40" dur="1000" fill="hold"/>
                                        <p:tgtEl>
                                          <p:spTgt spid="4">
                                            <p:txEl>
                                              <p:pRg st="3" end="3"/>
                                            </p:txEl>
                                          </p:spTgt>
                                        </p:tgtEl>
                                        <p:attrNameLst>
                                          <p:attrName>ppt_h</p:attrName>
                                        </p:attrNameLst>
                                      </p:cBhvr>
                                      <p:tavLst>
                                        <p:tav tm="0">
                                          <p:val>
                                            <p:fltVal val="0"/>
                                          </p:val>
                                        </p:tav>
                                        <p:tav tm="100000">
                                          <p:val>
                                            <p:strVal val="#ppt_h"/>
                                          </p:val>
                                        </p:tav>
                                      </p:tavLst>
                                    </p:anim>
                                    <p:anim calcmode="lin" valueType="num">
                                      <p:cBhvr>
                                        <p:cTn id="41" dur="1000" fill="hold"/>
                                        <p:tgtEl>
                                          <p:spTgt spid="4">
                                            <p:txEl>
                                              <p:pRg st="3" end="3"/>
                                            </p:txEl>
                                          </p:spTgt>
                                        </p:tgtEl>
                                        <p:attrNameLst>
                                          <p:attrName>style.rotation</p:attrName>
                                        </p:attrNameLst>
                                      </p:cBhvr>
                                      <p:tavLst>
                                        <p:tav tm="0">
                                          <p:val>
                                            <p:fltVal val="90"/>
                                          </p:val>
                                        </p:tav>
                                        <p:tav tm="100000">
                                          <p:val>
                                            <p:fltVal val="0"/>
                                          </p:val>
                                        </p:tav>
                                      </p:tavLst>
                                    </p:anim>
                                    <p:animEffect transition="in" filter="fade">
                                      <p:cBhvr>
                                        <p:cTn id="42" dur="1000"/>
                                        <p:tgtEl>
                                          <p:spTgt spid="4">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anim calcmode="lin" valueType="num">
                                      <p:cBhvr>
                                        <p:cTn id="47" dur="1000" fill="hold"/>
                                        <p:tgtEl>
                                          <p:spTgt spid="4">
                                            <p:txEl>
                                              <p:pRg st="4" end="4"/>
                                            </p:txEl>
                                          </p:spTgt>
                                        </p:tgtEl>
                                        <p:attrNameLst>
                                          <p:attrName>ppt_w</p:attrName>
                                        </p:attrNameLst>
                                      </p:cBhvr>
                                      <p:tavLst>
                                        <p:tav tm="0">
                                          <p:val>
                                            <p:fltVal val="0"/>
                                          </p:val>
                                        </p:tav>
                                        <p:tav tm="100000">
                                          <p:val>
                                            <p:strVal val="#ppt_w"/>
                                          </p:val>
                                        </p:tav>
                                      </p:tavLst>
                                    </p:anim>
                                    <p:anim calcmode="lin" valueType="num">
                                      <p:cBhvr>
                                        <p:cTn id="48" dur="1000" fill="hold"/>
                                        <p:tgtEl>
                                          <p:spTgt spid="4">
                                            <p:txEl>
                                              <p:pRg st="4" end="4"/>
                                            </p:txEl>
                                          </p:spTgt>
                                        </p:tgtEl>
                                        <p:attrNameLst>
                                          <p:attrName>ppt_h</p:attrName>
                                        </p:attrNameLst>
                                      </p:cBhvr>
                                      <p:tavLst>
                                        <p:tav tm="0">
                                          <p:val>
                                            <p:fltVal val="0"/>
                                          </p:val>
                                        </p:tav>
                                        <p:tav tm="100000">
                                          <p:val>
                                            <p:strVal val="#ppt_h"/>
                                          </p:val>
                                        </p:tav>
                                      </p:tavLst>
                                    </p:anim>
                                    <p:anim calcmode="lin" valueType="num">
                                      <p:cBhvr>
                                        <p:cTn id="49" dur="1000" fill="hold"/>
                                        <p:tgtEl>
                                          <p:spTgt spid="4">
                                            <p:txEl>
                                              <p:pRg st="4" end="4"/>
                                            </p:txEl>
                                          </p:spTgt>
                                        </p:tgtEl>
                                        <p:attrNameLst>
                                          <p:attrName>style.rotation</p:attrName>
                                        </p:attrNameLst>
                                      </p:cBhvr>
                                      <p:tavLst>
                                        <p:tav tm="0">
                                          <p:val>
                                            <p:fltVal val="90"/>
                                          </p:val>
                                        </p:tav>
                                        <p:tav tm="100000">
                                          <p:val>
                                            <p:fltVal val="0"/>
                                          </p:val>
                                        </p:tav>
                                      </p:tavLst>
                                    </p:anim>
                                    <p:animEffect transition="in" filter="fade">
                                      <p:cBhvr>
                                        <p:cTn id="50" dur="1000"/>
                                        <p:tgtEl>
                                          <p:spTgt spid="4">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4">
                                            <p:txEl>
                                              <p:pRg st="5" end="5"/>
                                            </p:txEl>
                                          </p:spTgt>
                                        </p:tgtEl>
                                        <p:attrNameLst>
                                          <p:attrName>style.visibility</p:attrName>
                                        </p:attrNameLst>
                                      </p:cBhvr>
                                      <p:to>
                                        <p:strVal val="visible"/>
                                      </p:to>
                                    </p:set>
                                    <p:anim calcmode="lin" valueType="num">
                                      <p:cBhvr>
                                        <p:cTn id="55" dur="1000" fill="hold"/>
                                        <p:tgtEl>
                                          <p:spTgt spid="4">
                                            <p:txEl>
                                              <p:pRg st="5" end="5"/>
                                            </p:txEl>
                                          </p:spTgt>
                                        </p:tgtEl>
                                        <p:attrNameLst>
                                          <p:attrName>ppt_w</p:attrName>
                                        </p:attrNameLst>
                                      </p:cBhvr>
                                      <p:tavLst>
                                        <p:tav tm="0">
                                          <p:val>
                                            <p:fltVal val="0"/>
                                          </p:val>
                                        </p:tav>
                                        <p:tav tm="100000">
                                          <p:val>
                                            <p:strVal val="#ppt_w"/>
                                          </p:val>
                                        </p:tav>
                                      </p:tavLst>
                                    </p:anim>
                                    <p:anim calcmode="lin" valueType="num">
                                      <p:cBhvr>
                                        <p:cTn id="56" dur="1000" fill="hold"/>
                                        <p:tgtEl>
                                          <p:spTgt spid="4">
                                            <p:txEl>
                                              <p:pRg st="5" end="5"/>
                                            </p:txEl>
                                          </p:spTgt>
                                        </p:tgtEl>
                                        <p:attrNameLst>
                                          <p:attrName>ppt_h</p:attrName>
                                        </p:attrNameLst>
                                      </p:cBhvr>
                                      <p:tavLst>
                                        <p:tav tm="0">
                                          <p:val>
                                            <p:fltVal val="0"/>
                                          </p:val>
                                        </p:tav>
                                        <p:tav tm="100000">
                                          <p:val>
                                            <p:strVal val="#ppt_h"/>
                                          </p:val>
                                        </p:tav>
                                      </p:tavLst>
                                    </p:anim>
                                    <p:anim calcmode="lin" valueType="num">
                                      <p:cBhvr>
                                        <p:cTn id="57" dur="1000" fill="hold"/>
                                        <p:tgtEl>
                                          <p:spTgt spid="4">
                                            <p:txEl>
                                              <p:pRg st="5" end="5"/>
                                            </p:txEl>
                                          </p:spTgt>
                                        </p:tgtEl>
                                        <p:attrNameLst>
                                          <p:attrName>style.rotation</p:attrName>
                                        </p:attrNameLst>
                                      </p:cBhvr>
                                      <p:tavLst>
                                        <p:tav tm="0">
                                          <p:val>
                                            <p:fltVal val="90"/>
                                          </p:val>
                                        </p:tav>
                                        <p:tav tm="100000">
                                          <p:val>
                                            <p:fltVal val="0"/>
                                          </p:val>
                                        </p:tav>
                                      </p:tavLst>
                                    </p:anim>
                                    <p:animEffect transition="in" filter="fade">
                                      <p:cBhvr>
                                        <p:cTn id="58" dur="1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0" y="0"/>
            <a:ext cx="9144000" cy="6858000"/>
          </a:xfrm>
        </p:spPr>
        <p:txBody>
          <a:bodyPr>
            <a:normAutofit lnSpcReduction="10000"/>
          </a:bodyPr>
          <a:lstStyle/>
          <a:p>
            <a:r>
              <a:rPr lang="ar-SA" dirty="0"/>
              <a:t>«</a:t>
            </a:r>
            <a:r>
              <a:rPr lang="ar-SA" sz="3600" dirty="0">
                <a:solidFill>
                  <a:srgbClr val="FFFF00"/>
                </a:solidFill>
                <a:latin typeface="Lotus Linotype" pitchFamily="2" charset="-78"/>
                <a:cs typeface="Lotus Linotype" pitchFamily="2" charset="-78"/>
              </a:rPr>
              <a:t>سليمان</a:t>
            </a:r>
            <a:r>
              <a:rPr lang="ar-SA" sz="2800" dirty="0"/>
              <a:t>» بن حسين بن محمد «</a:t>
            </a:r>
            <a:r>
              <a:rPr lang="ar-SA" sz="2800" b="1" dirty="0"/>
              <a:t>الجمزوري</a:t>
            </a:r>
            <a:r>
              <a:rPr lang="ar-SA" sz="2800" dirty="0"/>
              <a:t>» بالميم بعد الجيم- كما ذكره الشعراني في «طبقاته»، الشهير </a:t>
            </a:r>
            <a:r>
              <a:rPr lang="ar-SA" sz="2800" dirty="0" smtClean="0"/>
              <a:t>بالأفندي</a:t>
            </a:r>
            <a:r>
              <a:rPr lang="ar-KW" sz="2800" dirty="0" smtClean="0"/>
              <a:t> وهو مرفوع على  البدل  من راجي</a:t>
            </a:r>
            <a:r>
              <a:rPr lang="ar-SA" sz="2800" dirty="0" smtClean="0"/>
              <a:t>.</a:t>
            </a:r>
            <a:endParaRPr lang="ar-KW" sz="2800" dirty="0" smtClean="0"/>
          </a:p>
          <a:p>
            <a:r>
              <a:rPr lang="ar-YE" sz="3600" dirty="0"/>
              <a:t>(</a:t>
            </a:r>
            <a:r>
              <a:rPr lang="ar-YE" sz="3600" dirty="0">
                <a:solidFill>
                  <a:srgbClr val="FFFF00"/>
                </a:solidFill>
                <a:latin typeface="Lotus Linotype" pitchFamily="2" charset="-78"/>
                <a:cs typeface="Lotus Linotype" pitchFamily="2" charset="-78"/>
              </a:rPr>
              <a:t>الأطفال</a:t>
            </a:r>
            <a:r>
              <a:rPr lang="ar-YE" sz="2800" dirty="0"/>
              <a:t>):جمع طفل وهو الصبي أو الصغير الذي لم يبلغ الحلم, وقد يكون المراد به الأطفال في هذا الفن وإن كانوا كهولاً.</a:t>
            </a:r>
            <a:endParaRPr lang="ar-KW" sz="2800" dirty="0"/>
          </a:p>
          <a:p>
            <a:r>
              <a:rPr lang="ar-KW" sz="3600" dirty="0" smtClean="0">
                <a:solidFill>
                  <a:srgbClr val="FFFF00"/>
                </a:solidFill>
                <a:latin typeface="Lotus Linotype" pitchFamily="2" charset="-78"/>
                <a:cs typeface="Lotus Linotype" pitchFamily="2" charset="-78"/>
              </a:rPr>
              <a:t>الميهي</a:t>
            </a:r>
            <a:r>
              <a:rPr lang="ar-KW" sz="2800" dirty="0" smtClean="0"/>
              <a:t>: بفتح الميم وكسرها والكسر أفصح نسبة إلى ( الميه ) قرية من قرى المنوفية بمصر.</a:t>
            </a:r>
            <a:endParaRPr lang="en-US" sz="2800" dirty="0"/>
          </a:p>
          <a:p>
            <a:r>
              <a:rPr lang="ar-SA" sz="3600" dirty="0">
                <a:solidFill>
                  <a:srgbClr val="FFFF00"/>
                </a:solidFill>
                <a:latin typeface="Lotus Linotype" pitchFamily="2" charset="-78"/>
                <a:cs typeface="Lotus Linotype" pitchFamily="2" charset="-78"/>
              </a:rPr>
              <a:t>«ذِي الْكَمَالِ» </a:t>
            </a:r>
            <a:r>
              <a:rPr lang="ar-SA" sz="2800" dirty="0"/>
              <a:t>أي: التمام في الذات والصفات وسائر الأحوال الظاهرة والباطنة، فيما يرجع للخالق </a:t>
            </a:r>
            <a:r>
              <a:rPr lang="ar-SA" sz="2800" dirty="0" smtClean="0"/>
              <a:t>والمخلوق</a:t>
            </a:r>
            <a:r>
              <a:rPr lang="ar-KW" sz="2800" dirty="0" smtClean="0"/>
              <a:t> هذا ما ذكره فتح الأقفال وهناك قول آخر بمبالغة الشيخ في هذا وذلك مما غلب عليه تصوفه فيه</a:t>
            </a:r>
            <a:r>
              <a:rPr lang="ar-SA" sz="2800" dirty="0" smtClean="0"/>
              <a:t>.</a:t>
            </a:r>
            <a:endParaRPr lang="ar-KW" sz="2800" dirty="0" smtClean="0"/>
          </a:p>
          <a:p>
            <a:r>
              <a:rPr lang="ar-KW" sz="3600" dirty="0">
                <a:solidFill>
                  <a:srgbClr val="FFFF00"/>
                </a:solidFill>
                <a:latin typeface="Lotus Linotype" pitchFamily="2" charset="-78"/>
                <a:cs typeface="Lotus Linotype" pitchFamily="2" charset="-78"/>
              </a:rPr>
              <a:t>أرجو</a:t>
            </a:r>
            <a:r>
              <a:rPr lang="ar-KW" sz="2800" dirty="0" smtClean="0"/>
              <a:t>: بدون ألف بعد الواو لكون الواو أصلا من الكلمة وليست للجمع.</a:t>
            </a:r>
          </a:p>
          <a:p>
            <a:r>
              <a:rPr lang="ar-SA" sz="2800" dirty="0"/>
              <a:t>«</a:t>
            </a:r>
            <a:r>
              <a:rPr lang="ar-SA" sz="3600" dirty="0">
                <a:solidFill>
                  <a:srgbClr val="FFFF00"/>
                </a:solidFill>
                <a:latin typeface="Lotus Linotype" pitchFamily="2" charset="-78"/>
                <a:cs typeface="Lotus Linotype" pitchFamily="2" charset="-78"/>
              </a:rPr>
              <a:t>الْأَجْرَ</a:t>
            </a:r>
            <a:r>
              <a:rPr lang="ar-SA" sz="2800" dirty="0"/>
              <a:t>» </a:t>
            </a:r>
            <a:r>
              <a:rPr lang="ar-KW" sz="2800" dirty="0" smtClean="0"/>
              <a:t>:</a:t>
            </a:r>
            <a:r>
              <a:rPr lang="ar-SA" sz="2800" dirty="0"/>
              <a:t>قال الشهاب في «شرح الشفاء»: الأجر والثواب بمعنى واحد، وقد يفرق بينهما بأن الأجر: ما كان في مقابله العمل، </a:t>
            </a:r>
            <a:r>
              <a:rPr lang="ar-SA" sz="3600" dirty="0">
                <a:solidFill>
                  <a:srgbClr val="FFFF00"/>
                </a:solidFill>
                <a:latin typeface="Lotus Linotype" pitchFamily="2" charset="-78"/>
                <a:cs typeface="Lotus Linotype" pitchFamily="2" charset="-78"/>
              </a:rPr>
              <a:t>والثواب</a:t>
            </a:r>
            <a:r>
              <a:rPr lang="ar-SA" sz="2800" dirty="0"/>
              <a:t>: هو ما كان تفضلا وإحسانا من الله تعالى، ويستعمل كل منهما بمعنى </a:t>
            </a:r>
            <a:r>
              <a:rPr lang="ar-SA" sz="2800" dirty="0" smtClean="0"/>
              <a:t>الآخر</a:t>
            </a:r>
            <a:r>
              <a:rPr lang="ar-KW" sz="2800" dirty="0"/>
              <a:t>.</a:t>
            </a:r>
            <a:endParaRPr lang="en-US" sz="2800" dirty="0"/>
          </a:p>
        </p:txBody>
      </p:sp>
    </p:spTree>
    <p:extLst>
      <p:ext uri="{BB962C8B-B14F-4D97-AF65-F5344CB8AC3E}">
        <p14:creationId xmlns="" xmlns:p14="http://schemas.microsoft.com/office/powerpoint/2010/main" val="333780050"/>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1"/>
            <a:ext cx="9144000" cy="959836"/>
          </a:xfrm>
          <a:solidFill>
            <a:srgbClr val="00B0F0"/>
          </a:solidFill>
        </p:spPr>
        <p:txBody>
          <a:bodyPr/>
          <a:lstStyle/>
          <a:p>
            <a:pPr algn="ctr"/>
            <a:r>
              <a:rPr lang="ar-EG" b="1" dirty="0" smtClean="0">
                <a:latin typeface="Lotus Linotype" pitchFamily="2" charset="-78"/>
                <a:cs typeface="Lotus Linotype" pitchFamily="2" charset="-78"/>
              </a:rPr>
              <a:t>باب أحكام النون الساكنة والتنوين</a:t>
            </a:r>
            <a:br>
              <a:rPr lang="ar-EG" b="1" dirty="0" smtClean="0">
                <a:latin typeface="Lotus Linotype" pitchFamily="2" charset="-78"/>
                <a:cs typeface="Lotus Linotype" pitchFamily="2" charset="-78"/>
              </a:rPr>
            </a:br>
            <a:r>
              <a:rPr lang="ar-EG" b="1" dirty="0" smtClean="0">
                <a:latin typeface="Lotus Linotype" pitchFamily="2" charset="-78"/>
                <a:cs typeface="Lotus Linotype" pitchFamily="2" charset="-78"/>
              </a:rPr>
              <a:t>أولا الإظهار الحلقي </a:t>
            </a:r>
            <a:endParaRPr lang="ar-EG" b="1" dirty="0">
              <a:latin typeface="Lotus Linotype" pitchFamily="2" charset="-78"/>
              <a:cs typeface="Lotus Linotype" pitchFamily="2" charset="-78"/>
            </a:endParaRPr>
          </a:p>
        </p:txBody>
      </p:sp>
      <p:sp>
        <p:nvSpPr>
          <p:cNvPr id="3" name="عنصر نائب للمحتوى 2"/>
          <p:cNvSpPr>
            <a:spLocks noGrp="1"/>
          </p:cNvSpPr>
          <p:nvPr>
            <p:ph idx="1"/>
          </p:nvPr>
        </p:nvSpPr>
        <p:spPr>
          <a:xfrm>
            <a:off x="0" y="980728"/>
            <a:ext cx="9143999" cy="2880320"/>
          </a:xfrm>
          <a:solidFill>
            <a:schemeClr val="accent5"/>
          </a:solidFill>
        </p:spPr>
        <p:txBody>
          <a:bodyPr>
            <a:normAutofit fontScale="92500" lnSpcReduction="20000"/>
          </a:bodyPr>
          <a:lstStyle/>
          <a:p>
            <a:r>
              <a:rPr lang="ar-KW" sz="3600" dirty="0" smtClean="0">
                <a:solidFill>
                  <a:srgbClr val="FFFF00"/>
                </a:solidFill>
                <a:latin typeface="Lotus Linotype" pitchFamily="2" charset="-78"/>
                <a:cs typeface="Lotus Linotype" pitchFamily="2" charset="-78"/>
              </a:rPr>
              <a:t>للنـونِ</a:t>
            </a:r>
            <a:r>
              <a:rPr lang="ar-KW" sz="3600" dirty="0" smtClean="0">
                <a:latin typeface="Lotus Linotype" pitchFamily="2" charset="-78"/>
                <a:cs typeface="Lotus Linotype" pitchFamily="2" charset="-78"/>
              </a:rPr>
              <a:t> إن تسكن وللتنوينِ *** </a:t>
            </a:r>
            <a:r>
              <a:rPr lang="ar-KW" sz="3600" dirty="0">
                <a:solidFill>
                  <a:srgbClr val="FFFF00"/>
                </a:solidFill>
                <a:latin typeface="Lotus Linotype" pitchFamily="2" charset="-78"/>
                <a:cs typeface="Lotus Linotype" pitchFamily="2" charset="-78"/>
              </a:rPr>
              <a:t>أربع</a:t>
            </a:r>
            <a:r>
              <a:rPr lang="ar-KW" sz="3600" dirty="0" smtClean="0">
                <a:latin typeface="Lotus Linotype" pitchFamily="2" charset="-78"/>
                <a:cs typeface="Lotus Linotype" pitchFamily="2" charset="-78"/>
              </a:rPr>
              <a:t>ُ </a:t>
            </a:r>
            <a:r>
              <a:rPr lang="ar-KW" sz="3600" dirty="0">
                <a:latin typeface="Lotus Linotype" pitchFamily="2" charset="-78"/>
                <a:cs typeface="Lotus Linotype" pitchFamily="2" charset="-78"/>
              </a:rPr>
              <a:t>أحــكامٍ</a:t>
            </a:r>
            <a:r>
              <a:rPr lang="ar-KW" sz="3600" dirty="0" smtClean="0">
                <a:latin typeface="Lotus Linotype" pitchFamily="2" charset="-78"/>
                <a:cs typeface="Lotus Linotype" pitchFamily="2" charset="-78"/>
              </a:rPr>
              <a:t> فخُــذ تبييــني</a:t>
            </a:r>
          </a:p>
          <a:p>
            <a:endParaRPr lang="ar-KW" sz="3600" dirty="0" smtClean="0">
              <a:latin typeface="Lotus Linotype" pitchFamily="2" charset="-78"/>
              <a:cs typeface="Lotus Linotype" pitchFamily="2" charset="-78"/>
            </a:endParaRPr>
          </a:p>
          <a:p>
            <a:r>
              <a:rPr lang="ar-KW" sz="3600" dirty="0" smtClean="0">
                <a:latin typeface="Lotus Linotype" pitchFamily="2" charset="-78"/>
                <a:cs typeface="Lotus Linotype" pitchFamily="2" charset="-78"/>
              </a:rPr>
              <a:t>فالأولُ الإظهار قبل أحرفِ *** </a:t>
            </a:r>
            <a:r>
              <a:rPr lang="ar-KW" sz="3600" dirty="0">
                <a:solidFill>
                  <a:srgbClr val="FFFF00"/>
                </a:solidFill>
                <a:latin typeface="Lotus Linotype" pitchFamily="2" charset="-78"/>
                <a:cs typeface="Lotus Linotype" pitchFamily="2" charset="-78"/>
              </a:rPr>
              <a:t>للحلق</a:t>
            </a:r>
            <a:r>
              <a:rPr lang="ar-KW" sz="3600" dirty="0" smtClean="0">
                <a:latin typeface="Lotus Linotype" pitchFamily="2" charset="-78"/>
                <a:cs typeface="Lotus Linotype" pitchFamily="2" charset="-78"/>
              </a:rPr>
              <a:t> </a:t>
            </a:r>
            <a:r>
              <a:rPr lang="ar-KW" sz="3600" dirty="0">
                <a:solidFill>
                  <a:srgbClr val="FFFF00"/>
                </a:solidFill>
                <a:latin typeface="Lotus Linotype" pitchFamily="2" charset="-78"/>
                <a:cs typeface="Lotus Linotype" pitchFamily="2" charset="-78"/>
              </a:rPr>
              <a:t>ستٌ</a:t>
            </a:r>
            <a:r>
              <a:rPr lang="ar-KW" sz="3600" dirty="0" smtClean="0">
                <a:latin typeface="Lotus Linotype" pitchFamily="2" charset="-78"/>
                <a:cs typeface="Lotus Linotype" pitchFamily="2" charset="-78"/>
              </a:rPr>
              <a:t> رُتّبت فلتـعرفِ</a:t>
            </a:r>
          </a:p>
          <a:p>
            <a:endParaRPr lang="ar-KW" sz="3600" dirty="0" smtClean="0">
              <a:latin typeface="Lotus Linotype" pitchFamily="2" charset="-78"/>
              <a:cs typeface="Lotus Linotype" pitchFamily="2" charset="-78"/>
            </a:endParaRPr>
          </a:p>
          <a:p>
            <a:r>
              <a:rPr lang="ar-KW" sz="3600" dirty="0" smtClean="0">
                <a:latin typeface="Lotus Linotype" pitchFamily="2" charset="-78"/>
                <a:cs typeface="Lotus Linotype" pitchFamily="2" charset="-78"/>
              </a:rPr>
              <a:t>همزٌ فهـــاء ٌ ثم عين ٌ حــاءُ *** مُهمــلتان ثم غــينٌ خــــاءُ </a:t>
            </a:r>
            <a:endParaRPr lang="ar-SA" sz="3600" dirty="0">
              <a:latin typeface="Lotus Linotype" pitchFamily="2" charset="-78"/>
              <a:cs typeface="Lotus Linotype" pitchFamily="2" charset="-78"/>
            </a:endParaRPr>
          </a:p>
        </p:txBody>
      </p:sp>
      <p:sp>
        <p:nvSpPr>
          <p:cNvPr id="4" name="مربع نص 3"/>
          <p:cNvSpPr txBox="1"/>
          <p:nvPr/>
        </p:nvSpPr>
        <p:spPr>
          <a:xfrm>
            <a:off x="-24426" y="3861047"/>
            <a:ext cx="9144000" cy="3262432"/>
          </a:xfrm>
          <a:prstGeom prst="rect">
            <a:avLst/>
          </a:prstGeom>
          <a:noFill/>
        </p:spPr>
        <p:txBody>
          <a:bodyPr wrap="square" rtlCol="1">
            <a:spAutoFit/>
          </a:bodyPr>
          <a:lstStyle/>
          <a:p>
            <a:r>
              <a:rPr lang="ar-KW" sz="3300" dirty="0">
                <a:solidFill>
                  <a:srgbClr val="FFFF00"/>
                </a:solidFill>
                <a:latin typeface="Lotus Linotype" pitchFamily="2" charset="-78"/>
                <a:cs typeface="Lotus Linotype" pitchFamily="2" charset="-78"/>
              </a:rPr>
              <a:t>للنون</a:t>
            </a:r>
            <a:r>
              <a:rPr lang="ar-KW" sz="2800" dirty="0"/>
              <a:t> خبر مقدم والمبتدأ ( أربع )  والصواب فيها أربعة ولكن غيرت للضرورة الشعرية والمقصود بأربعة </a:t>
            </a:r>
            <a:r>
              <a:rPr lang="ar-SA" sz="2800" dirty="0"/>
              <a:t>أي بجعل قسمي الإدغام قسماً واحداً وإلا فهي خمسة</a:t>
            </a:r>
            <a:r>
              <a:rPr lang="ar-KW" sz="2800" dirty="0"/>
              <a:t> كما ذكر الناظم في شرحه.</a:t>
            </a:r>
          </a:p>
          <a:p>
            <a:r>
              <a:rPr lang="ar-KW" sz="2800" dirty="0"/>
              <a:t> </a:t>
            </a:r>
            <a:r>
              <a:rPr lang="ar-KW" sz="3300" dirty="0">
                <a:solidFill>
                  <a:srgbClr val="FFFF00"/>
                </a:solidFill>
                <a:latin typeface="Lotus Linotype" pitchFamily="2" charset="-78"/>
                <a:cs typeface="Lotus Linotype" pitchFamily="2" charset="-78"/>
              </a:rPr>
              <a:t>للحلق</a:t>
            </a:r>
            <a:r>
              <a:rPr lang="ar-KW" sz="2800" dirty="0"/>
              <a:t> </a:t>
            </a:r>
            <a:r>
              <a:rPr lang="ar-KW" sz="3300" dirty="0">
                <a:solidFill>
                  <a:srgbClr val="FFFF00"/>
                </a:solidFill>
                <a:latin typeface="Lotus Linotype" pitchFamily="2" charset="-78"/>
                <a:cs typeface="Lotus Linotype" pitchFamily="2" charset="-78"/>
              </a:rPr>
              <a:t>ست</a:t>
            </a:r>
            <a:r>
              <a:rPr lang="ar-KW" sz="2800" dirty="0"/>
              <a:t>: بتقديم الخبر ويجوز في ست الرفع والجر.</a:t>
            </a:r>
          </a:p>
          <a:p>
            <a:r>
              <a:rPr lang="ar-KW" sz="2800" dirty="0"/>
              <a:t> همز فهاء..........إلخ مرتبة على حسب المخرج </a:t>
            </a:r>
            <a:r>
              <a:rPr lang="ar-SA" sz="2800" dirty="0"/>
              <a:t>والمهمل: المتروك بلا نقط </a:t>
            </a:r>
            <a:r>
              <a:rPr lang="ar-KW" sz="2800" dirty="0"/>
              <a:t>وبعضهم قال رامزًا: أخي هاك علما حازه غير خاسر</a:t>
            </a:r>
          </a:p>
          <a:p>
            <a:endParaRPr lang="ar-SA" sz="2800" dirty="0"/>
          </a:p>
        </p:txBody>
      </p:sp>
    </p:spTree>
    <p:extLst>
      <p:ext uri="{BB962C8B-B14F-4D97-AF65-F5344CB8AC3E}">
        <p14:creationId xmlns="" xmlns:p14="http://schemas.microsoft.com/office/powerpoint/2010/main" val="892204768"/>
      </p:ext>
    </p:extLst>
  </p:cSld>
  <p:clrMapOvr>
    <a:masterClrMapping/>
  </p:clrMapOvr>
  <mc:AlternateContent xmlns:mc="http://schemas.openxmlformats.org/markup-compatibility/2006">
    <mc:Choice xmlns=""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additive="base">
                                        <p:cTn id="12"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additive="base">
                                        <p:cTn id="3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500" fill="hold"/>
                                        <p:tgtEl>
                                          <p:spTgt spid="4"/>
                                        </p:tgtEl>
                                        <p:attrNameLst>
                                          <p:attrName>ppt_x</p:attrName>
                                        </p:attrNameLst>
                                      </p:cBhvr>
                                      <p:tavLst>
                                        <p:tav tm="0">
                                          <p:val>
                                            <p:strVal val="#ppt_x"/>
                                          </p:val>
                                        </p:tav>
                                        <p:tav tm="100000">
                                          <p:val>
                                            <p:strVal val="#ppt_x"/>
                                          </p:val>
                                        </p:tav>
                                      </p:tavLst>
                                    </p:anim>
                                    <p:anim calcmode="lin" valueType="num">
                                      <p:cBhvr additive="base">
                                        <p:cTn id="3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descr="Image3 -"/>
          <p:cNvSpPr>
            <a:spLocks noChangeArrowheads="1"/>
          </p:cNvSpPr>
          <p:nvPr/>
        </p:nvSpPr>
        <p:spPr bwMode="auto">
          <a:xfrm>
            <a:off x="0" y="0"/>
            <a:ext cx="9144000" cy="6858000"/>
          </a:xfrm>
          <a:prstGeom prst="rect">
            <a:avLst/>
          </a:prstGeom>
          <a:blipFill dpi="0" rotWithShape="1">
            <a:blip r:embed="rId2"/>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rtl="0"/>
            <a:endParaRPr lang="ar-EG" dirty="0">
              <a:latin typeface="Tahoma" pitchFamily="34" charset="0"/>
            </a:endParaRPr>
          </a:p>
        </p:txBody>
      </p:sp>
    </p:spTree>
    <p:extLst>
      <p:ext uri="{BB962C8B-B14F-4D97-AF65-F5344CB8AC3E}">
        <p14:creationId xmlns="" xmlns:p14="http://schemas.microsoft.com/office/powerpoint/2010/main" val="3333035016"/>
      </p:ext>
    </p:extLst>
  </p:cSld>
  <p:clrMapOvr>
    <a:masterClrMapping/>
  </p:clrMapOvr>
  <mc:AlternateContent xmlns:mc="http://schemas.openxmlformats.org/markup-compatibility/2006">
    <mc:Choice xmlns="" xmlns:p14="http://schemas.microsoft.com/office/powerpoint/2010/main" Requires="p14">
      <p:transition spd="slow" p14:dur="3400">
        <p14:reveal thruBlk="1"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أبو محمد مصطفى أبورية\دورة تحفة الأطفال\صور الدورة\New folder\صورة28.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55" y="-20797"/>
            <a:ext cx="9143245" cy="685743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642708412"/>
      </p:ext>
    </p:extLst>
  </p:cSld>
  <p:clrMapOvr>
    <a:masterClrMapping/>
  </p:clrMapOvr>
  <mc:AlternateContent xmlns:mc="http://schemas.openxmlformats.org/markup-compatibility/2006">
    <mc:Choice xmlns=""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أبو محمد مصطفى أبورية\دورة تحفة الأطفال\صور الدورة\New folder\صورة29.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77" y="283"/>
            <a:ext cx="9143245" cy="685743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175522178"/>
      </p:ext>
    </p:extLst>
  </p:cSld>
  <p:clrMapOvr>
    <a:masterClrMapping/>
  </p:clrMapOvr>
  <mc:AlternateContent xmlns:mc="http://schemas.openxmlformats.org/markup-compatibility/2006">
    <mc:Choice xmlns="" xmlns:p14="http://schemas.microsoft.com/office/powerpoint/2010/main" Requires="p14">
      <p:transition spd="slow" p14:dur="1600">
        <p14:gallery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0" y="0"/>
            <a:ext cx="9144000" cy="6858000"/>
          </a:xfrm>
        </p:spPr>
      </p:pic>
    </p:spTree>
    <p:extLst>
      <p:ext uri="{BB962C8B-B14F-4D97-AF65-F5344CB8AC3E}">
        <p14:creationId xmlns="" xmlns:p14="http://schemas.microsoft.com/office/powerpoint/2010/main" val="2104788659"/>
      </p:ext>
    </p:extLst>
  </p:cSld>
  <p:clrMapOvr>
    <a:masterClrMapping/>
  </p:clrMapOvr>
  <mc:AlternateContent xmlns:mc="http://schemas.openxmlformats.org/markup-compatibility/2006">
    <mc:Choice xmlns=""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lstStyle/>
          <a:p>
            <a:endParaRPr lang="ar-SA" dirty="0"/>
          </a:p>
        </p:txBody>
      </p:sp>
      <p:pic>
        <p:nvPicPr>
          <p:cNvPr id="2050" name="Picture 2" descr="D:\أبو محمد مصطفى أبورية\دورة تحفة الأطفال\صور الدورة\New folder\دورة تحفة الأطفال - Shortcut.lnk.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86" y="215"/>
            <a:ext cx="9143427" cy="685757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827420532"/>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heel(1)">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أبو محمد مصطفى أبورية\دورة تحفة الأطفال\صور الدورة\New folder\صورة30.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77" y="283"/>
            <a:ext cx="9143245" cy="685743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79737978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1000" fill="hold"/>
                                        <p:tgtEl>
                                          <p:spTgt spid="5122"/>
                                        </p:tgtEl>
                                        <p:attrNameLst>
                                          <p:attrName>ppt_w</p:attrName>
                                        </p:attrNameLst>
                                      </p:cBhvr>
                                      <p:tavLst>
                                        <p:tav tm="0">
                                          <p:val>
                                            <p:fltVal val="0"/>
                                          </p:val>
                                        </p:tav>
                                        <p:tav tm="100000">
                                          <p:val>
                                            <p:strVal val="#ppt_w"/>
                                          </p:val>
                                        </p:tav>
                                      </p:tavLst>
                                    </p:anim>
                                    <p:anim calcmode="lin" valueType="num">
                                      <p:cBhvr>
                                        <p:cTn id="8" dur="1000" fill="hold"/>
                                        <p:tgtEl>
                                          <p:spTgt spid="5122"/>
                                        </p:tgtEl>
                                        <p:attrNameLst>
                                          <p:attrName>ppt_h</p:attrName>
                                        </p:attrNameLst>
                                      </p:cBhvr>
                                      <p:tavLst>
                                        <p:tav tm="0">
                                          <p:val>
                                            <p:fltVal val="0"/>
                                          </p:val>
                                        </p:tav>
                                        <p:tav tm="100000">
                                          <p:val>
                                            <p:strVal val="#ppt_h"/>
                                          </p:val>
                                        </p:tav>
                                      </p:tavLst>
                                    </p:anim>
                                    <p:anim calcmode="lin" valueType="num">
                                      <p:cBhvr>
                                        <p:cTn id="9" dur="1000" fill="hold"/>
                                        <p:tgtEl>
                                          <p:spTgt spid="5122"/>
                                        </p:tgtEl>
                                        <p:attrNameLst>
                                          <p:attrName>style.rotation</p:attrName>
                                        </p:attrNameLst>
                                      </p:cBhvr>
                                      <p:tavLst>
                                        <p:tav tm="0">
                                          <p:val>
                                            <p:fltVal val="90"/>
                                          </p:val>
                                        </p:tav>
                                        <p:tav tm="100000">
                                          <p:val>
                                            <p:fltVal val="0"/>
                                          </p:val>
                                        </p:tav>
                                      </p:tavLst>
                                    </p:anim>
                                    <p:animEffect transition="in" filter="fade">
                                      <p:cBhvr>
                                        <p:cTn id="10" dur="1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D:\أبو محمد مصطفى أبورية\دورة تحفة الأطفال\صور الدورة\New folder\صورة32.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3184" y="27814"/>
            <a:ext cx="9143427" cy="685757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908096993"/>
      </p:ext>
    </p:extLst>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p:cTn id="7" dur="1000" fill="hold"/>
                                        <p:tgtEl>
                                          <p:spTgt spid="6147"/>
                                        </p:tgtEl>
                                        <p:attrNameLst>
                                          <p:attrName>ppt_w</p:attrName>
                                        </p:attrNameLst>
                                      </p:cBhvr>
                                      <p:tavLst>
                                        <p:tav tm="0">
                                          <p:val>
                                            <p:fltVal val="0"/>
                                          </p:val>
                                        </p:tav>
                                        <p:tav tm="100000">
                                          <p:val>
                                            <p:strVal val="#ppt_w"/>
                                          </p:val>
                                        </p:tav>
                                      </p:tavLst>
                                    </p:anim>
                                    <p:anim calcmode="lin" valueType="num">
                                      <p:cBhvr>
                                        <p:cTn id="8" dur="1000" fill="hold"/>
                                        <p:tgtEl>
                                          <p:spTgt spid="6147"/>
                                        </p:tgtEl>
                                        <p:attrNameLst>
                                          <p:attrName>ppt_h</p:attrName>
                                        </p:attrNameLst>
                                      </p:cBhvr>
                                      <p:tavLst>
                                        <p:tav tm="0">
                                          <p:val>
                                            <p:fltVal val="0"/>
                                          </p:val>
                                        </p:tav>
                                        <p:tav tm="100000">
                                          <p:val>
                                            <p:strVal val="#ppt_h"/>
                                          </p:val>
                                        </p:tav>
                                      </p:tavLst>
                                    </p:anim>
                                    <p:anim calcmode="lin" valueType="num">
                                      <p:cBhvr>
                                        <p:cTn id="9" dur="1000" fill="hold"/>
                                        <p:tgtEl>
                                          <p:spTgt spid="6147"/>
                                        </p:tgtEl>
                                        <p:attrNameLst>
                                          <p:attrName>style.rotation</p:attrName>
                                        </p:attrNameLst>
                                      </p:cBhvr>
                                      <p:tavLst>
                                        <p:tav tm="0">
                                          <p:val>
                                            <p:fltVal val="90"/>
                                          </p:val>
                                        </p:tav>
                                        <p:tav tm="100000">
                                          <p:val>
                                            <p:fltVal val="0"/>
                                          </p:val>
                                        </p:tav>
                                      </p:tavLst>
                                    </p:anim>
                                    <p:animEffect transition="in" filter="fade">
                                      <p:cBhvr>
                                        <p:cTn id="10" dur="10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1"/>
            <a:ext cx="9144000" cy="959836"/>
          </a:xfrm>
          <a:solidFill>
            <a:srgbClr val="00B0F0"/>
          </a:solidFill>
        </p:spPr>
        <p:txBody>
          <a:bodyPr/>
          <a:lstStyle/>
          <a:p>
            <a:pPr algn="ctr"/>
            <a:r>
              <a:rPr lang="ar-KW" dirty="0"/>
              <a:t>1- الإظهار الحلقي</a:t>
            </a:r>
            <a:endParaRPr lang="ar-EG" b="1" dirty="0">
              <a:latin typeface="Lotus Linotype" pitchFamily="2" charset="-78"/>
              <a:cs typeface="Lotus Linotype" pitchFamily="2" charset="-78"/>
            </a:endParaRPr>
          </a:p>
        </p:txBody>
      </p:sp>
      <p:sp>
        <p:nvSpPr>
          <p:cNvPr id="3" name="عنصر نائب للمحتوى 2"/>
          <p:cNvSpPr>
            <a:spLocks noGrp="1"/>
          </p:cNvSpPr>
          <p:nvPr>
            <p:ph idx="1"/>
          </p:nvPr>
        </p:nvSpPr>
        <p:spPr>
          <a:xfrm>
            <a:off x="1" y="980728"/>
            <a:ext cx="9143999" cy="5877272"/>
          </a:xfrm>
          <a:solidFill>
            <a:schemeClr val="accent5"/>
          </a:solidFill>
        </p:spPr>
        <p:txBody>
          <a:bodyPr>
            <a:noAutofit/>
          </a:bodyPr>
          <a:lstStyle/>
          <a:p>
            <a:r>
              <a:rPr lang="ar-KW" sz="2800" dirty="0"/>
              <a:t>ما سبب تسميته حلقيا</a:t>
            </a:r>
            <a:r>
              <a:rPr lang="ar-KW" sz="2800" dirty="0" smtClean="0"/>
              <a:t>؟</a:t>
            </a:r>
          </a:p>
          <a:p>
            <a:r>
              <a:rPr lang="ar-KW" sz="2800" dirty="0"/>
              <a:t> </a:t>
            </a:r>
            <a:r>
              <a:rPr lang="ar-KW" sz="2800" dirty="0" smtClean="0">
                <a:solidFill>
                  <a:srgbClr val="FFFF00"/>
                </a:solidFill>
              </a:rPr>
              <a:t>لخروج حروفه من الحلق</a:t>
            </a:r>
          </a:p>
          <a:p>
            <a:r>
              <a:rPr lang="ar-KW" sz="2800" dirty="0"/>
              <a:t>لماذا بدأ الناظم به</a:t>
            </a:r>
            <a:r>
              <a:rPr lang="ar-KW" sz="2800" dirty="0" smtClean="0"/>
              <a:t>؟</a:t>
            </a:r>
          </a:p>
          <a:p>
            <a:r>
              <a:rPr lang="ar-KW" sz="2800" dirty="0">
                <a:solidFill>
                  <a:srgbClr val="FFFF00"/>
                </a:solidFill>
              </a:rPr>
              <a:t> لأنه الأصل ولقلة حروفه</a:t>
            </a:r>
          </a:p>
          <a:p>
            <a:r>
              <a:rPr lang="ar-KW" sz="2800" dirty="0"/>
              <a:t>ما علة إظهار النون عند حروف الحلق خصوصا</a:t>
            </a:r>
            <a:r>
              <a:rPr lang="ar-KW" sz="2800" dirty="0" smtClean="0"/>
              <a:t>؟</a:t>
            </a:r>
          </a:p>
          <a:p>
            <a:r>
              <a:rPr lang="ar-KW" sz="2800" dirty="0">
                <a:solidFill>
                  <a:srgbClr val="FFFF00"/>
                </a:solidFill>
              </a:rPr>
              <a:t> بُعد المخرج</a:t>
            </a:r>
          </a:p>
          <a:p>
            <a:r>
              <a:rPr lang="ar-KW" sz="2800" dirty="0"/>
              <a:t>ما هي مراتب الإظهار الحلقي</a:t>
            </a:r>
            <a:r>
              <a:rPr lang="ar-KW" sz="2800" dirty="0" smtClean="0"/>
              <a:t>؟</a:t>
            </a:r>
          </a:p>
          <a:p>
            <a:r>
              <a:rPr lang="ar-KW" sz="2800" dirty="0">
                <a:solidFill>
                  <a:srgbClr val="FFFF00"/>
                </a:solidFill>
              </a:rPr>
              <a:t>حسب البُعد من النون يكون الإظهار فتكون ثلاثة مراتب</a:t>
            </a:r>
          </a:p>
          <a:p>
            <a:r>
              <a:rPr lang="ar-KW" sz="2800" dirty="0"/>
              <a:t>هل النون المظهرة فيها غنة أم لا</a:t>
            </a:r>
            <a:r>
              <a:rPr lang="ar-KW" sz="2800" dirty="0" smtClean="0"/>
              <a:t>؟</a:t>
            </a:r>
          </a:p>
          <a:p>
            <a:r>
              <a:rPr lang="ar-KW" sz="2800" dirty="0">
                <a:solidFill>
                  <a:srgbClr val="FFFF00"/>
                </a:solidFill>
              </a:rPr>
              <a:t> نعم فيها أصل الغنة وليس كمالها</a:t>
            </a:r>
          </a:p>
        </p:txBody>
      </p:sp>
    </p:spTree>
    <p:extLst>
      <p:ext uri="{BB962C8B-B14F-4D97-AF65-F5344CB8AC3E}">
        <p14:creationId xmlns="" xmlns:p14="http://schemas.microsoft.com/office/powerpoint/2010/main" val="349059932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additive="base">
                                        <p:cTn id="12"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additive="base">
                                        <p:cTn id="2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additive="base">
                                        <p:cTn id="3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 calcmode="lin" valueType="num">
                                      <p:cBhvr additive="base">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additive="base">
                                        <p:cTn id="4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 calcmode="lin" valueType="num">
                                      <p:cBhvr additive="base">
                                        <p:cTn id="4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3">
                                            <p:txEl>
                                              <p:pRg st="6" end="6"/>
                                            </p:txEl>
                                          </p:spTgt>
                                        </p:tgtEl>
                                        <p:attrNameLst>
                                          <p:attrName>style.visibility</p:attrName>
                                        </p:attrNameLst>
                                      </p:cBhvr>
                                      <p:to>
                                        <p:strVal val="visible"/>
                                      </p:to>
                                    </p:set>
                                    <p:anim calcmode="lin" valueType="num">
                                      <p:cBhvr additive="base">
                                        <p:cTn id="5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3">
                                            <p:txEl>
                                              <p:pRg st="7" end="7"/>
                                            </p:txEl>
                                          </p:spTgt>
                                        </p:tgtEl>
                                        <p:attrNameLst>
                                          <p:attrName>style.visibility</p:attrName>
                                        </p:attrNameLst>
                                      </p:cBhvr>
                                      <p:to>
                                        <p:strVal val="visible"/>
                                      </p:to>
                                    </p:set>
                                    <p:anim calcmode="lin" valueType="num">
                                      <p:cBhvr additive="base">
                                        <p:cTn id="60"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3">
                                            <p:txEl>
                                              <p:pRg st="8" end="8"/>
                                            </p:txEl>
                                          </p:spTgt>
                                        </p:tgtEl>
                                        <p:attrNameLst>
                                          <p:attrName>style.visibility</p:attrName>
                                        </p:attrNameLst>
                                      </p:cBhvr>
                                      <p:to>
                                        <p:strVal val="visible"/>
                                      </p:to>
                                    </p:set>
                                    <p:anim calcmode="lin" valueType="num">
                                      <p:cBhvr additive="base">
                                        <p:cTn id="66"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3">
                                            <p:txEl>
                                              <p:pRg st="9" end="9"/>
                                            </p:txEl>
                                          </p:spTgt>
                                        </p:tgtEl>
                                        <p:attrNameLst>
                                          <p:attrName>style.visibility</p:attrName>
                                        </p:attrNameLst>
                                      </p:cBhvr>
                                      <p:to>
                                        <p:strVal val="visible"/>
                                      </p:to>
                                    </p:set>
                                    <p:anim calcmode="lin" valueType="num">
                                      <p:cBhvr additive="base">
                                        <p:cTn id="72"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0" y="0"/>
            <a:ext cx="9144000" cy="6885045"/>
          </a:xfrm>
          <a:solidFill>
            <a:schemeClr val="bg2">
              <a:lumMod val="75000"/>
            </a:schemeClr>
          </a:solidFill>
        </p:spPr>
        <p:txBody>
          <a:bodyPr>
            <a:normAutofit/>
          </a:bodyPr>
          <a:lstStyle/>
          <a:p>
            <a:endParaRPr lang="ar-KW" sz="4000" b="1" dirty="0" smtClean="0">
              <a:latin typeface="Lotus Linotype" pitchFamily="2" charset="-78"/>
              <a:cs typeface="Lotus Linotype" pitchFamily="2" charset="-78"/>
            </a:endParaRPr>
          </a:p>
          <a:p>
            <a:pPr algn="ctr"/>
            <a:r>
              <a:rPr lang="ar-EG" sz="4400" dirty="0">
                <a:solidFill>
                  <a:srgbClr val="FFC000"/>
                </a:solidFill>
                <a:latin typeface="Lotus Linotype" pitchFamily="2" charset="-78"/>
                <a:cs typeface="Lotus Linotype" pitchFamily="2" charset="-78"/>
              </a:rPr>
              <a:t>بعض الأخطاء الشائعة في الإظهار الحلقي </a:t>
            </a:r>
            <a:endParaRPr lang="ar-KW" sz="4400" dirty="0">
              <a:solidFill>
                <a:srgbClr val="FFC000"/>
              </a:solidFill>
              <a:latin typeface="Lotus Linotype" pitchFamily="2" charset="-78"/>
              <a:cs typeface="Lotus Linotype" pitchFamily="2" charset="-78"/>
            </a:endParaRPr>
          </a:p>
          <a:p>
            <a:r>
              <a:rPr lang="ar-EG" sz="4000" dirty="0" smtClean="0">
                <a:latin typeface="Lotus Linotype" pitchFamily="2" charset="-78"/>
                <a:cs typeface="Lotus Linotype" pitchFamily="2" charset="-78"/>
              </a:rPr>
              <a:t>قلق</a:t>
            </a:r>
            <a:r>
              <a:rPr lang="ar-KW" sz="4000" dirty="0">
                <a:latin typeface="Lotus Linotype" pitchFamily="2" charset="-78"/>
                <a:cs typeface="Lotus Linotype" pitchFamily="2" charset="-78"/>
              </a:rPr>
              <a:t>ل</a:t>
            </a:r>
            <a:r>
              <a:rPr lang="ar-EG" sz="4000" dirty="0" smtClean="0">
                <a:latin typeface="Lotus Linotype" pitchFamily="2" charset="-78"/>
                <a:cs typeface="Lotus Linotype" pitchFamily="2" charset="-78"/>
              </a:rPr>
              <a:t>ة النون المظهرة </a:t>
            </a:r>
            <a:r>
              <a:rPr lang="ar-EG" sz="4000" dirty="0">
                <a:latin typeface="Lotus Linotype" pitchFamily="2" charset="-78"/>
                <a:cs typeface="Lotus Linotype" pitchFamily="2" charset="-78"/>
              </a:rPr>
              <a:t>للمبالغة</a:t>
            </a:r>
            <a:r>
              <a:rPr lang="ar-EG" sz="4000" dirty="0" smtClean="0">
                <a:latin typeface="Lotus Linotype" pitchFamily="2" charset="-78"/>
                <a:cs typeface="Lotus Linotype" pitchFamily="2" charset="-78"/>
              </a:rPr>
              <a:t> في الإظهار .</a:t>
            </a:r>
            <a:endParaRPr lang="ar-KW" sz="4000" dirty="0" smtClean="0">
              <a:latin typeface="Lotus Linotype" pitchFamily="2" charset="-78"/>
              <a:cs typeface="Lotus Linotype" pitchFamily="2" charset="-78"/>
            </a:endParaRPr>
          </a:p>
          <a:p>
            <a:r>
              <a:rPr lang="ar-KW" sz="4000" dirty="0">
                <a:latin typeface="Lotus Linotype" pitchFamily="2" charset="-78"/>
                <a:cs typeface="Lotus Linotype" pitchFamily="2" charset="-78"/>
              </a:rPr>
              <a:t> </a:t>
            </a:r>
            <a:r>
              <a:rPr lang="ar-KW" sz="4000" dirty="0" smtClean="0">
                <a:latin typeface="Lotus Linotype" pitchFamily="2" charset="-78"/>
                <a:cs typeface="Lotus Linotype" pitchFamily="2" charset="-78"/>
              </a:rPr>
              <a:t>انعدام الغنة نهائيًا.</a:t>
            </a:r>
            <a:endParaRPr lang="ar-EG" sz="4000" dirty="0" smtClean="0">
              <a:latin typeface="Lotus Linotype" pitchFamily="2" charset="-78"/>
              <a:cs typeface="Lotus Linotype" pitchFamily="2" charset="-78"/>
            </a:endParaRPr>
          </a:p>
          <a:p>
            <a:r>
              <a:rPr lang="ar-EG" sz="4000" dirty="0" smtClean="0">
                <a:latin typeface="Lotus Linotype" pitchFamily="2" charset="-78"/>
                <a:cs typeface="Lotus Linotype" pitchFamily="2" charset="-78"/>
              </a:rPr>
              <a:t>تثقيل السكون المخفف أصلا .</a:t>
            </a:r>
          </a:p>
          <a:p>
            <a:r>
              <a:rPr lang="ar-EG" sz="4000" dirty="0" smtClean="0">
                <a:latin typeface="Lotus Linotype" pitchFamily="2" charset="-78"/>
                <a:cs typeface="Lotus Linotype" pitchFamily="2" charset="-78"/>
              </a:rPr>
              <a:t>ميل إلى الغنة وتطويل زمن الحرف .</a:t>
            </a:r>
          </a:p>
          <a:p>
            <a:r>
              <a:rPr lang="ar-EG" sz="4000" dirty="0" smtClean="0">
                <a:latin typeface="Lotus Linotype" pitchFamily="2" charset="-78"/>
                <a:cs typeface="Lotus Linotype" pitchFamily="2" charset="-78"/>
              </a:rPr>
              <a:t>السكت أو الفصل</a:t>
            </a:r>
            <a:r>
              <a:rPr lang="ar-KW" sz="4000" dirty="0" smtClean="0">
                <a:latin typeface="Lotus Linotype" pitchFamily="2" charset="-78"/>
                <a:cs typeface="Lotus Linotype" pitchFamily="2" charset="-78"/>
              </a:rPr>
              <a:t>.</a:t>
            </a:r>
            <a:r>
              <a:rPr lang="ar-EG" sz="4000" dirty="0" smtClean="0">
                <a:latin typeface="Lotus Linotype" pitchFamily="2" charset="-78"/>
                <a:cs typeface="Lotus Linotype" pitchFamily="2" charset="-78"/>
              </a:rPr>
              <a:t> </a:t>
            </a:r>
            <a:endParaRPr lang="ar-KW" sz="4000" dirty="0" smtClean="0">
              <a:latin typeface="Lotus Linotype" pitchFamily="2" charset="-78"/>
              <a:cs typeface="Lotus Linotype" pitchFamily="2" charset="-78"/>
            </a:endParaRPr>
          </a:p>
          <a:p>
            <a:pPr marL="0" indent="0">
              <a:buNone/>
            </a:pPr>
            <a:endParaRPr lang="ar-EG" sz="4000" dirty="0">
              <a:latin typeface="Lotus Linotype" pitchFamily="2" charset="-78"/>
              <a:cs typeface="Lotus Linotype" pitchFamily="2" charset="-78"/>
            </a:endParaRPr>
          </a:p>
        </p:txBody>
      </p:sp>
    </p:spTree>
    <p:extLst>
      <p:ext uri="{BB962C8B-B14F-4D97-AF65-F5344CB8AC3E}">
        <p14:creationId xmlns="" xmlns:p14="http://schemas.microsoft.com/office/powerpoint/2010/main" val="1550779121"/>
      </p:ext>
    </p:extLst>
  </p:cSld>
  <p:clrMapOvr>
    <a:masterClrMapping/>
  </p:clrMapOvr>
  <mc:AlternateContent xmlns:mc="http://schemas.openxmlformats.org/markup-compatibility/2006">
    <mc:Choice xmlns=""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1000" fill="hold"/>
                                        <p:tgtEl>
                                          <p:spTgt spid="3">
                                            <p:bg/>
                                          </p:spTgt>
                                        </p:tgtEl>
                                        <p:attrNameLst>
                                          <p:attrName>ppt_w</p:attrName>
                                        </p:attrNameLst>
                                      </p:cBhvr>
                                      <p:tavLst>
                                        <p:tav tm="0">
                                          <p:val>
                                            <p:fltVal val="0"/>
                                          </p:val>
                                        </p:tav>
                                        <p:tav tm="100000">
                                          <p:val>
                                            <p:strVal val="#ppt_w"/>
                                          </p:val>
                                        </p:tav>
                                      </p:tavLst>
                                    </p:anim>
                                    <p:anim calcmode="lin" valueType="num">
                                      <p:cBhvr>
                                        <p:cTn id="8" dur="1000" fill="hold"/>
                                        <p:tgtEl>
                                          <p:spTgt spid="3">
                                            <p:bg/>
                                          </p:spTgt>
                                        </p:tgtEl>
                                        <p:attrNameLst>
                                          <p:attrName>ppt_h</p:attrName>
                                        </p:attrNameLst>
                                      </p:cBhvr>
                                      <p:tavLst>
                                        <p:tav tm="0">
                                          <p:val>
                                            <p:fltVal val="0"/>
                                          </p:val>
                                        </p:tav>
                                        <p:tav tm="100000">
                                          <p:val>
                                            <p:strVal val="#ppt_h"/>
                                          </p:val>
                                        </p:tav>
                                      </p:tavLst>
                                    </p:anim>
                                    <p:anim calcmode="lin" valueType="num">
                                      <p:cBhvr>
                                        <p:cTn id="9" dur="1000" fill="hold"/>
                                        <p:tgtEl>
                                          <p:spTgt spid="3">
                                            <p:bg/>
                                          </p:spTgt>
                                        </p:tgtEl>
                                        <p:attrNameLst>
                                          <p:attrName>style.rotation</p:attrName>
                                        </p:attrNameLst>
                                      </p:cBhvr>
                                      <p:tavLst>
                                        <p:tav tm="0">
                                          <p:val>
                                            <p:fltVal val="90"/>
                                          </p:val>
                                        </p:tav>
                                        <p:tav tm="100000">
                                          <p:val>
                                            <p:fltVal val="0"/>
                                          </p:val>
                                        </p:tav>
                                      </p:tavLst>
                                    </p:anim>
                                    <p:animEffect transition="in" filter="fade">
                                      <p:cBhvr>
                                        <p:cTn id="10" dur="1000"/>
                                        <p:tgtEl>
                                          <p:spTgt spid="3">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p:cTn id="47"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50" dur="1000"/>
                                        <p:tgtEl>
                                          <p:spTgt spid="3">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 calcmode="lin" valueType="num">
                                      <p:cBhvr>
                                        <p:cTn id="55"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6"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57"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58"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عنصر نائب للمحتوى 2"/>
          <p:cNvGraphicFramePr>
            <a:graphicFrameLocks noGrp="1"/>
          </p:cNvGraphicFramePr>
          <p:nvPr>
            <p:ph idx="1"/>
            <p:extLst>
              <p:ext uri="{D42A27DB-BD31-4B8C-83A1-F6EECF244321}">
                <p14:modId xmlns="" xmlns:p14="http://schemas.microsoft.com/office/powerpoint/2010/main" val="3895539369"/>
              </p:ext>
            </p:extLst>
          </p:nvPr>
        </p:nvGraphicFramePr>
        <p:xfrm>
          <a:off x="251520" y="116632"/>
          <a:ext cx="8640959" cy="4345996"/>
        </p:xfrm>
        <a:graphic>
          <a:graphicData uri="http://schemas.openxmlformats.org/drawingml/2006/table">
            <a:tbl>
              <a:tblPr rtl="1" firstRow="1" firstCol="1" lastRow="1" lastCol="1" bandRow="1" bandCol="1"/>
              <a:tblGrid>
                <a:gridCol w="4109869"/>
                <a:gridCol w="296232"/>
                <a:gridCol w="4234858"/>
              </a:tblGrid>
              <a:tr h="1086499">
                <a:tc>
                  <a:txBody>
                    <a:bodyPr/>
                    <a:lstStyle/>
                    <a:p>
                      <a:pPr algn="justLow" rtl="1">
                        <a:lnSpc>
                          <a:spcPct val="115000"/>
                        </a:lnSpc>
                        <a:spcAft>
                          <a:spcPts val="0"/>
                        </a:spcAft>
                      </a:pPr>
                      <a:r>
                        <a:rPr lang="ar-SA" sz="3200" b="1" dirty="0">
                          <a:solidFill>
                            <a:srgbClr val="FFFF00"/>
                          </a:solidFill>
                          <a:effectLst/>
                          <a:latin typeface="Times New Roman"/>
                          <a:ea typeface="Times New Roman"/>
                          <a:cs typeface="Lotus Linotype"/>
                        </a:rPr>
                        <a:t>وَالثَّانِ</a:t>
                      </a:r>
                      <a:r>
                        <a:rPr lang="ar-SA" sz="3200" b="1" dirty="0">
                          <a:effectLst/>
                          <a:latin typeface="Times New Roman"/>
                          <a:ea typeface="Times New Roman"/>
                          <a:cs typeface="Lotus Linotype"/>
                        </a:rPr>
                        <a:t> إِدْغَامٌ بِسِتَّةٍ أَتَتْ</a:t>
                      </a:r>
                      <a:br>
                        <a:rPr lang="ar-SA" sz="3200" b="1" dirty="0">
                          <a:effectLst/>
                          <a:latin typeface="Times New Roman"/>
                          <a:ea typeface="Times New Roman"/>
                          <a:cs typeface="Lotus Linotype"/>
                        </a:rPr>
                      </a:br>
                      <a:endParaRPr lang="en-US" sz="2000" dirty="0">
                        <a:effectLst/>
                        <a:latin typeface="Times New Roman"/>
                        <a:ea typeface="Times New Roman"/>
                      </a:endParaRPr>
                    </a:p>
                  </a:txBody>
                  <a:tcPr marL="68580" marR="68580" marT="0" marB="0">
                    <a:lnL>
                      <a:noFill/>
                    </a:lnL>
                    <a:lnR>
                      <a:noFill/>
                    </a:lnR>
                    <a:lnT>
                      <a:noFill/>
                    </a:lnT>
                    <a:lnB>
                      <a:noFill/>
                    </a:lnB>
                  </a:tcPr>
                </a:tc>
                <a:tc>
                  <a:txBody>
                    <a:bodyPr/>
                    <a:lstStyle/>
                    <a:p>
                      <a:pPr algn="justLow" rtl="1">
                        <a:lnSpc>
                          <a:spcPct val="115000"/>
                        </a:lnSpc>
                        <a:spcAft>
                          <a:spcPts val="0"/>
                        </a:spcAft>
                      </a:pPr>
                      <a:r>
                        <a:rPr lang="ar-SA" sz="3200" b="1" dirty="0">
                          <a:effectLst/>
                          <a:latin typeface="Times New Roman"/>
                          <a:ea typeface="Times New Roman"/>
                          <a:cs typeface="Lotus Linotype"/>
                        </a:rPr>
                        <a:t> </a:t>
                      </a:r>
                      <a:endParaRPr lang="en-US" sz="2000" dirty="0">
                        <a:effectLst/>
                        <a:latin typeface="Times New Roman"/>
                        <a:ea typeface="Times New Roman"/>
                      </a:endParaRPr>
                    </a:p>
                  </a:txBody>
                  <a:tcPr marL="68580" marR="68580" marT="0" marB="0">
                    <a:lnL>
                      <a:noFill/>
                    </a:lnL>
                    <a:lnR>
                      <a:noFill/>
                    </a:lnR>
                    <a:lnT>
                      <a:noFill/>
                    </a:lnT>
                    <a:lnB>
                      <a:noFill/>
                    </a:lnB>
                  </a:tcPr>
                </a:tc>
                <a:tc>
                  <a:txBody>
                    <a:bodyPr/>
                    <a:lstStyle/>
                    <a:p>
                      <a:pPr algn="justLow" rtl="1">
                        <a:lnSpc>
                          <a:spcPct val="115000"/>
                        </a:lnSpc>
                        <a:spcAft>
                          <a:spcPts val="0"/>
                        </a:spcAft>
                      </a:pPr>
                      <a:r>
                        <a:rPr lang="ar-SA" sz="3200" b="1" dirty="0">
                          <a:effectLst/>
                          <a:latin typeface="Times New Roman"/>
                          <a:ea typeface="Times New Roman"/>
                          <a:cs typeface="Lotus Linotype"/>
                        </a:rPr>
                        <a:t>فِي «</a:t>
                      </a:r>
                      <a:r>
                        <a:rPr lang="ar-SA" sz="3200" b="1" kern="1200" dirty="0">
                          <a:solidFill>
                            <a:srgbClr val="FFFF00"/>
                          </a:solidFill>
                          <a:effectLst/>
                          <a:latin typeface="Times New Roman"/>
                          <a:ea typeface="Times New Roman"/>
                          <a:cs typeface="Lotus Linotype"/>
                        </a:rPr>
                        <a:t>يَرْمُلُونَ</a:t>
                      </a:r>
                      <a:r>
                        <a:rPr lang="ar-SA" sz="3200" b="1" dirty="0">
                          <a:effectLst/>
                          <a:latin typeface="Times New Roman"/>
                          <a:ea typeface="Times New Roman"/>
                          <a:cs typeface="Lotus Linotype"/>
                        </a:rPr>
                        <a:t>» عِنْدَهُمْ قَدْ ثَبَتَتْ</a:t>
                      </a:r>
                      <a:br>
                        <a:rPr lang="ar-SA" sz="3200" b="1" dirty="0">
                          <a:effectLst/>
                          <a:latin typeface="Times New Roman"/>
                          <a:ea typeface="Times New Roman"/>
                          <a:cs typeface="Lotus Linotype"/>
                        </a:rPr>
                      </a:br>
                      <a:endParaRPr lang="en-US" sz="2000" dirty="0">
                        <a:effectLst/>
                        <a:latin typeface="Times New Roman"/>
                        <a:ea typeface="Times New Roman"/>
                      </a:endParaRPr>
                    </a:p>
                  </a:txBody>
                  <a:tcPr marL="68580" marR="68580" marT="0" marB="0">
                    <a:lnL>
                      <a:noFill/>
                    </a:lnL>
                    <a:lnR>
                      <a:noFill/>
                    </a:lnR>
                    <a:lnT>
                      <a:noFill/>
                    </a:lnT>
                    <a:lnB>
                      <a:noFill/>
                    </a:lnB>
                  </a:tcPr>
                </a:tc>
              </a:tr>
              <a:tr h="1086499">
                <a:tc>
                  <a:txBody>
                    <a:bodyPr/>
                    <a:lstStyle/>
                    <a:p>
                      <a:pPr algn="justLow" rtl="1">
                        <a:lnSpc>
                          <a:spcPct val="115000"/>
                        </a:lnSpc>
                        <a:spcAft>
                          <a:spcPts val="0"/>
                        </a:spcAft>
                      </a:pPr>
                      <a:r>
                        <a:rPr lang="ar-SA" sz="3200" b="1" dirty="0">
                          <a:effectLst/>
                          <a:latin typeface="Times New Roman"/>
                          <a:ea typeface="Times New Roman"/>
                          <a:cs typeface="Lotus Linotype"/>
                        </a:rPr>
                        <a:t>لَكِنَّهَا قِسْمَانِ قِسْمٌ </a:t>
                      </a:r>
                      <a:r>
                        <a:rPr lang="ar-SA" sz="3200" b="1" kern="1200" dirty="0">
                          <a:solidFill>
                            <a:srgbClr val="FFFF00"/>
                          </a:solidFill>
                          <a:effectLst/>
                          <a:latin typeface="Times New Roman"/>
                          <a:ea typeface="Times New Roman"/>
                          <a:cs typeface="Lotus Linotype"/>
                        </a:rPr>
                        <a:t>يُدْغَمَا</a:t>
                      </a:r>
                      <a:r>
                        <a:rPr lang="ar-SA" sz="3200" b="1" dirty="0">
                          <a:effectLst/>
                          <a:latin typeface="Times New Roman"/>
                          <a:ea typeface="Times New Roman"/>
                          <a:cs typeface="Lotus Linotype"/>
                        </a:rPr>
                        <a:t/>
                      </a:r>
                      <a:br>
                        <a:rPr lang="ar-SA" sz="3200" b="1" dirty="0">
                          <a:effectLst/>
                          <a:latin typeface="Times New Roman"/>
                          <a:ea typeface="Times New Roman"/>
                          <a:cs typeface="Lotus Linotype"/>
                        </a:rPr>
                      </a:br>
                      <a:endParaRPr lang="en-US" sz="2000" dirty="0">
                        <a:effectLst/>
                        <a:latin typeface="Times New Roman"/>
                        <a:ea typeface="Times New Roman"/>
                      </a:endParaRPr>
                    </a:p>
                  </a:txBody>
                  <a:tcPr marL="68580" marR="68580" marT="0" marB="0">
                    <a:lnL>
                      <a:noFill/>
                    </a:lnL>
                    <a:lnR>
                      <a:noFill/>
                    </a:lnR>
                    <a:lnT>
                      <a:noFill/>
                    </a:lnT>
                    <a:lnB>
                      <a:noFill/>
                    </a:lnB>
                  </a:tcPr>
                </a:tc>
                <a:tc>
                  <a:txBody>
                    <a:bodyPr/>
                    <a:lstStyle/>
                    <a:p>
                      <a:pPr algn="justLow" rtl="1">
                        <a:lnSpc>
                          <a:spcPct val="115000"/>
                        </a:lnSpc>
                        <a:spcAft>
                          <a:spcPts val="0"/>
                        </a:spcAft>
                      </a:pPr>
                      <a:r>
                        <a:rPr lang="ar-SA" sz="3200" b="1" dirty="0">
                          <a:effectLst/>
                          <a:latin typeface="Times New Roman"/>
                          <a:ea typeface="Times New Roman"/>
                          <a:cs typeface="Lotus Linotype"/>
                        </a:rPr>
                        <a:t> </a:t>
                      </a:r>
                      <a:endParaRPr lang="en-US" sz="2000" dirty="0">
                        <a:effectLst/>
                        <a:latin typeface="Times New Roman"/>
                        <a:ea typeface="Times New Roman"/>
                      </a:endParaRPr>
                    </a:p>
                  </a:txBody>
                  <a:tcPr marL="68580" marR="68580" marT="0" marB="0">
                    <a:lnL>
                      <a:noFill/>
                    </a:lnL>
                    <a:lnR>
                      <a:noFill/>
                    </a:lnR>
                    <a:lnT>
                      <a:noFill/>
                    </a:lnT>
                    <a:lnB>
                      <a:noFill/>
                    </a:lnB>
                  </a:tcPr>
                </a:tc>
                <a:tc>
                  <a:txBody>
                    <a:bodyPr/>
                    <a:lstStyle/>
                    <a:p>
                      <a:pPr algn="justLow" rtl="1">
                        <a:lnSpc>
                          <a:spcPct val="115000"/>
                        </a:lnSpc>
                        <a:spcAft>
                          <a:spcPts val="0"/>
                        </a:spcAft>
                      </a:pPr>
                      <a:r>
                        <a:rPr lang="ar-SA" sz="3200" b="1" dirty="0">
                          <a:effectLst/>
                          <a:latin typeface="Times New Roman"/>
                          <a:ea typeface="Times New Roman"/>
                          <a:cs typeface="Lotus Linotype"/>
                        </a:rPr>
                        <a:t>فِيهِ بِغُنَّةٍ بِـ«يَنْمُو» عُلِـمَا</a:t>
                      </a:r>
                      <a:br>
                        <a:rPr lang="ar-SA" sz="3200" b="1" dirty="0">
                          <a:effectLst/>
                          <a:latin typeface="Times New Roman"/>
                          <a:ea typeface="Times New Roman"/>
                          <a:cs typeface="Lotus Linotype"/>
                        </a:rPr>
                      </a:br>
                      <a:endParaRPr lang="en-US" sz="2000" dirty="0">
                        <a:effectLst/>
                        <a:latin typeface="Times New Roman"/>
                        <a:ea typeface="Times New Roman"/>
                      </a:endParaRPr>
                    </a:p>
                  </a:txBody>
                  <a:tcPr marL="68580" marR="68580" marT="0" marB="0">
                    <a:lnL>
                      <a:noFill/>
                    </a:lnL>
                    <a:lnR>
                      <a:noFill/>
                    </a:lnR>
                    <a:lnT>
                      <a:noFill/>
                    </a:lnT>
                    <a:lnB>
                      <a:noFill/>
                    </a:lnB>
                  </a:tcPr>
                </a:tc>
              </a:tr>
              <a:tr h="1086499">
                <a:tc>
                  <a:txBody>
                    <a:bodyPr/>
                    <a:lstStyle/>
                    <a:p>
                      <a:pPr algn="justLow" rtl="1">
                        <a:lnSpc>
                          <a:spcPct val="115000"/>
                        </a:lnSpc>
                        <a:spcAft>
                          <a:spcPts val="0"/>
                        </a:spcAft>
                      </a:pPr>
                      <a:r>
                        <a:rPr lang="ar-SA" sz="3200" b="1" dirty="0">
                          <a:effectLst/>
                          <a:latin typeface="Times New Roman"/>
                          <a:ea typeface="Times New Roman"/>
                          <a:cs typeface="Lotus Linotype"/>
                        </a:rPr>
                        <a:t>إِلَّا إِذَا كَانَا بِكِلْـمَةٍ فَلَا </a:t>
                      </a:r>
                      <a:br>
                        <a:rPr lang="ar-SA" sz="3200" b="1" dirty="0">
                          <a:effectLst/>
                          <a:latin typeface="Times New Roman"/>
                          <a:ea typeface="Times New Roman"/>
                          <a:cs typeface="Lotus Linotype"/>
                        </a:rPr>
                      </a:br>
                      <a:endParaRPr lang="en-US" sz="2000" dirty="0">
                        <a:effectLst/>
                        <a:latin typeface="Times New Roman"/>
                        <a:ea typeface="Times New Roman"/>
                      </a:endParaRPr>
                    </a:p>
                  </a:txBody>
                  <a:tcPr marL="68580" marR="68580" marT="0" marB="0">
                    <a:lnL>
                      <a:noFill/>
                    </a:lnL>
                    <a:lnR>
                      <a:noFill/>
                    </a:lnR>
                    <a:lnT>
                      <a:noFill/>
                    </a:lnT>
                    <a:lnB>
                      <a:noFill/>
                    </a:lnB>
                  </a:tcPr>
                </a:tc>
                <a:tc>
                  <a:txBody>
                    <a:bodyPr/>
                    <a:lstStyle/>
                    <a:p>
                      <a:pPr algn="justLow" rtl="1">
                        <a:lnSpc>
                          <a:spcPct val="115000"/>
                        </a:lnSpc>
                        <a:spcAft>
                          <a:spcPts val="0"/>
                        </a:spcAft>
                      </a:pPr>
                      <a:r>
                        <a:rPr lang="ar-SA" sz="3200" b="1" dirty="0">
                          <a:effectLst/>
                          <a:latin typeface="Times New Roman"/>
                          <a:ea typeface="Times New Roman"/>
                          <a:cs typeface="Lotus Linotype"/>
                        </a:rPr>
                        <a:t> </a:t>
                      </a:r>
                      <a:endParaRPr lang="en-US" sz="2000" dirty="0">
                        <a:effectLst/>
                        <a:latin typeface="Times New Roman"/>
                        <a:ea typeface="Times New Roman"/>
                      </a:endParaRPr>
                    </a:p>
                  </a:txBody>
                  <a:tcPr marL="68580" marR="68580" marT="0" marB="0">
                    <a:lnL>
                      <a:noFill/>
                    </a:lnL>
                    <a:lnR>
                      <a:noFill/>
                    </a:lnR>
                    <a:lnT>
                      <a:noFill/>
                    </a:lnT>
                    <a:lnB>
                      <a:noFill/>
                    </a:lnB>
                  </a:tcPr>
                </a:tc>
                <a:tc>
                  <a:txBody>
                    <a:bodyPr/>
                    <a:lstStyle/>
                    <a:p>
                      <a:pPr algn="justLow" rtl="1">
                        <a:lnSpc>
                          <a:spcPct val="115000"/>
                        </a:lnSpc>
                        <a:spcAft>
                          <a:spcPts val="0"/>
                        </a:spcAft>
                      </a:pPr>
                      <a:r>
                        <a:rPr lang="ar-SA" sz="3200" b="1" dirty="0">
                          <a:effectLst/>
                          <a:latin typeface="Times New Roman"/>
                          <a:ea typeface="Times New Roman"/>
                          <a:cs typeface="Lotus Linotype"/>
                        </a:rPr>
                        <a:t>تُدْغِمْ كَدُنْيَا ثُمَّ صِنْوَانٍ تَلَا </a:t>
                      </a:r>
                      <a:br>
                        <a:rPr lang="ar-SA" sz="3200" b="1" dirty="0">
                          <a:effectLst/>
                          <a:latin typeface="Times New Roman"/>
                          <a:ea typeface="Times New Roman"/>
                          <a:cs typeface="Lotus Linotype"/>
                        </a:rPr>
                      </a:br>
                      <a:endParaRPr lang="en-US" sz="2000" dirty="0">
                        <a:effectLst/>
                        <a:latin typeface="Times New Roman"/>
                        <a:ea typeface="Times New Roman"/>
                      </a:endParaRPr>
                    </a:p>
                  </a:txBody>
                  <a:tcPr marL="68580" marR="68580" marT="0" marB="0">
                    <a:lnL>
                      <a:noFill/>
                    </a:lnL>
                    <a:lnR>
                      <a:noFill/>
                    </a:lnR>
                    <a:lnT>
                      <a:noFill/>
                    </a:lnT>
                    <a:lnB>
                      <a:noFill/>
                    </a:lnB>
                  </a:tcPr>
                </a:tc>
              </a:tr>
              <a:tr h="1086499">
                <a:tc>
                  <a:txBody>
                    <a:bodyPr/>
                    <a:lstStyle/>
                    <a:p>
                      <a:pPr algn="justLow" rtl="1">
                        <a:lnSpc>
                          <a:spcPct val="115000"/>
                        </a:lnSpc>
                        <a:spcAft>
                          <a:spcPts val="0"/>
                        </a:spcAft>
                      </a:pPr>
                      <a:r>
                        <a:rPr lang="ar-SA" sz="3200" b="1" dirty="0">
                          <a:effectLst/>
                          <a:latin typeface="Times New Roman"/>
                          <a:ea typeface="Times New Roman"/>
                          <a:cs typeface="Lotus Linotype"/>
                        </a:rPr>
                        <a:t>وَالثَّانِ إِدْغَامٌ بِغَيْرِ </a:t>
                      </a:r>
                      <a:r>
                        <a:rPr lang="ar-SA" sz="3200" b="1" kern="1200" dirty="0">
                          <a:solidFill>
                            <a:srgbClr val="FFFF00"/>
                          </a:solidFill>
                          <a:effectLst/>
                          <a:latin typeface="Times New Roman"/>
                          <a:ea typeface="Times New Roman"/>
                          <a:cs typeface="Lotus Linotype"/>
                        </a:rPr>
                        <a:t>غُنَّهْ</a:t>
                      </a:r>
                      <a:r>
                        <a:rPr lang="ar-SA" sz="3200" b="1" dirty="0">
                          <a:effectLst/>
                          <a:latin typeface="Times New Roman"/>
                          <a:ea typeface="Times New Roman"/>
                          <a:cs typeface="Lotus Linotype"/>
                        </a:rPr>
                        <a:t> </a:t>
                      </a:r>
                      <a:br>
                        <a:rPr lang="ar-SA" sz="3200" b="1" dirty="0">
                          <a:effectLst/>
                          <a:latin typeface="Times New Roman"/>
                          <a:ea typeface="Times New Roman"/>
                          <a:cs typeface="Lotus Linotype"/>
                        </a:rPr>
                      </a:br>
                      <a:endParaRPr lang="en-US" sz="2000" dirty="0">
                        <a:effectLst/>
                        <a:latin typeface="Times New Roman"/>
                        <a:ea typeface="Times New Roman"/>
                      </a:endParaRPr>
                    </a:p>
                  </a:txBody>
                  <a:tcPr marL="68580" marR="68580" marT="0" marB="0">
                    <a:lnL>
                      <a:noFill/>
                    </a:lnL>
                    <a:lnR>
                      <a:noFill/>
                    </a:lnR>
                    <a:lnT>
                      <a:noFill/>
                    </a:lnT>
                    <a:lnB>
                      <a:noFill/>
                    </a:lnB>
                  </a:tcPr>
                </a:tc>
                <a:tc>
                  <a:txBody>
                    <a:bodyPr/>
                    <a:lstStyle/>
                    <a:p>
                      <a:pPr algn="justLow" rtl="1">
                        <a:lnSpc>
                          <a:spcPct val="115000"/>
                        </a:lnSpc>
                        <a:spcAft>
                          <a:spcPts val="0"/>
                        </a:spcAft>
                      </a:pPr>
                      <a:r>
                        <a:rPr lang="ar-SA" sz="3200" b="1" dirty="0">
                          <a:effectLst/>
                          <a:latin typeface="Times New Roman"/>
                          <a:ea typeface="Times New Roman"/>
                          <a:cs typeface="Lotus Linotype"/>
                        </a:rPr>
                        <a:t> </a:t>
                      </a:r>
                      <a:endParaRPr lang="en-US" sz="2000" dirty="0">
                        <a:effectLst/>
                        <a:latin typeface="Times New Roman"/>
                        <a:ea typeface="Times New Roman"/>
                      </a:endParaRPr>
                    </a:p>
                  </a:txBody>
                  <a:tcPr marL="68580" marR="68580" marT="0" marB="0">
                    <a:lnL>
                      <a:noFill/>
                    </a:lnL>
                    <a:lnR>
                      <a:noFill/>
                    </a:lnR>
                    <a:lnT>
                      <a:noFill/>
                    </a:lnT>
                    <a:lnB>
                      <a:noFill/>
                    </a:lnB>
                  </a:tcPr>
                </a:tc>
                <a:tc>
                  <a:txBody>
                    <a:bodyPr/>
                    <a:lstStyle/>
                    <a:p>
                      <a:pPr algn="justLow" rtl="1">
                        <a:lnSpc>
                          <a:spcPct val="115000"/>
                        </a:lnSpc>
                        <a:spcAft>
                          <a:spcPts val="0"/>
                        </a:spcAft>
                      </a:pPr>
                      <a:r>
                        <a:rPr lang="ar-SA" sz="3200" b="1" dirty="0">
                          <a:effectLst/>
                          <a:latin typeface="Times New Roman"/>
                          <a:ea typeface="Times New Roman"/>
                          <a:cs typeface="Lotus Linotype"/>
                        </a:rPr>
                        <a:t>فِي اللَّامِ وَالرَّا ثُمَّ كَرِّرَنَّهْ </a:t>
                      </a:r>
                      <a:br>
                        <a:rPr lang="ar-SA" sz="3200" b="1" dirty="0">
                          <a:effectLst/>
                          <a:latin typeface="Times New Roman"/>
                          <a:ea typeface="Times New Roman"/>
                          <a:cs typeface="Lotus Linotype"/>
                        </a:rPr>
                      </a:br>
                      <a:endParaRPr lang="en-US" sz="2000" dirty="0">
                        <a:effectLst/>
                        <a:latin typeface="Times New Roman"/>
                        <a:ea typeface="Times New Roman"/>
                      </a:endParaRPr>
                    </a:p>
                  </a:txBody>
                  <a:tcPr marL="68580" marR="68580" marT="0" marB="0">
                    <a:lnL>
                      <a:noFill/>
                    </a:lnL>
                    <a:lnR>
                      <a:noFill/>
                    </a:lnR>
                    <a:lnT>
                      <a:noFill/>
                    </a:lnT>
                    <a:lnB>
                      <a:noFill/>
                    </a:lnB>
                  </a:tcPr>
                </a:tc>
              </a:tr>
            </a:tbl>
          </a:graphicData>
        </a:graphic>
      </p:graphicFrame>
      <p:sp>
        <p:nvSpPr>
          <p:cNvPr id="2" name="مربع نص 1"/>
          <p:cNvSpPr txBox="1"/>
          <p:nvPr/>
        </p:nvSpPr>
        <p:spPr>
          <a:xfrm>
            <a:off x="0" y="4077072"/>
            <a:ext cx="9131243" cy="2246769"/>
          </a:xfrm>
          <a:prstGeom prst="rect">
            <a:avLst/>
          </a:prstGeom>
          <a:solidFill>
            <a:schemeClr val="bg1">
              <a:lumMod val="65000"/>
              <a:lumOff val="35000"/>
            </a:schemeClr>
          </a:solidFill>
        </p:spPr>
        <p:txBody>
          <a:bodyPr wrap="square" rtlCol="1">
            <a:spAutoFit/>
          </a:bodyPr>
          <a:lstStyle/>
          <a:p>
            <a:r>
              <a:rPr lang="ar-KW" sz="2800" b="1" dirty="0">
                <a:solidFill>
                  <a:srgbClr val="FFFF00"/>
                </a:solidFill>
                <a:latin typeface="Times New Roman"/>
                <a:ea typeface="Times New Roman"/>
                <a:cs typeface="Lotus Linotype"/>
              </a:rPr>
              <a:t>(</a:t>
            </a:r>
            <a:r>
              <a:rPr lang="ar-KW" sz="2800" dirty="0"/>
              <a:t> </a:t>
            </a:r>
            <a:r>
              <a:rPr lang="ar-KW" sz="2800" b="1" dirty="0">
                <a:solidFill>
                  <a:srgbClr val="FFFF00"/>
                </a:solidFill>
                <a:latin typeface="Times New Roman"/>
                <a:ea typeface="Times New Roman"/>
                <a:cs typeface="Lotus Linotype"/>
              </a:rPr>
              <a:t>والثان</a:t>
            </a:r>
            <a:r>
              <a:rPr lang="ar-KW" sz="2800" dirty="0"/>
              <a:t> </a:t>
            </a:r>
            <a:r>
              <a:rPr lang="ar-KW" sz="2800" b="1" dirty="0">
                <a:solidFill>
                  <a:srgbClr val="FFFF00"/>
                </a:solidFill>
                <a:latin typeface="Times New Roman"/>
                <a:ea typeface="Times New Roman"/>
                <a:cs typeface="Lotus Linotype"/>
              </a:rPr>
              <a:t>)</a:t>
            </a:r>
            <a:r>
              <a:rPr lang="ar-KW" sz="2800" dirty="0"/>
              <a:t> بحذف الياء وإثباتها </a:t>
            </a:r>
            <a:r>
              <a:rPr lang="ar-KW" sz="2800" dirty="0" smtClean="0"/>
              <a:t>.</a:t>
            </a:r>
          </a:p>
          <a:p>
            <a:r>
              <a:rPr lang="ar-KW" sz="2800" dirty="0" smtClean="0"/>
              <a:t> </a:t>
            </a:r>
            <a:r>
              <a:rPr lang="ar-KW" sz="2800" b="1" dirty="0">
                <a:solidFill>
                  <a:srgbClr val="FFFF00"/>
                </a:solidFill>
                <a:latin typeface="Times New Roman"/>
                <a:ea typeface="Times New Roman"/>
                <a:cs typeface="Lotus Linotype"/>
              </a:rPr>
              <a:t>( يرملون) </a:t>
            </a:r>
            <a:r>
              <a:rPr lang="ar-KW" sz="2800" dirty="0"/>
              <a:t>بفتح الميم وضمها بمعنى ( يسرعون</a:t>
            </a:r>
            <a:r>
              <a:rPr lang="ar-KW" sz="2800" dirty="0" smtClean="0"/>
              <a:t>).</a:t>
            </a:r>
            <a:endParaRPr lang="ar-KW" sz="2800" dirty="0"/>
          </a:p>
          <a:p>
            <a:r>
              <a:rPr lang="ar-KW" sz="2800" b="1" dirty="0">
                <a:solidFill>
                  <a:srgbClr val="FFFF00"/>
                </a:solidFill>
                <a:latin typeface="Times New Roman"/>
                <a:ea typeface="Times New Roman"/>
                <a:cs typeface="Lotus Linotype"/>
              </a:rPr>
              <a:t>( يدغما)  </a:t>
            </a:r>
            <a:r>
              <a:rPr lang="ar-KW" sz="2800" dirty="0"/>
              <a:t>تعود الألف هنا على النون الساكنة والتنوين.</a:t>
            </a:r>
          </a:p>
          <a:p>
            <a:r>
              <a:rPr lang="ar-KW" sz="2800" dirty="0"/>
              <a:t>غنه بدل غنةٍ للوزن.</a:t>
            </a:r>
          </a:p>
          <a:p>
            <a:r>
              <a:rPr lang="ar-KW" sz="2800" b="1" dirty="0">
                <a:solidFill>
                  <a:srgbClr val="FFFF00"/>
                </a:solidFill>
                <a:latin typeface="Times New Roman"/>
                <a:ea typeface="Times New Roman"/>
                <a:cs typeface="Lotus Linotype"/>
              </a:rPr>
              <a:t>(</a:t>
            </a:r>
            <a:r>
              <a:rPr lang="ar-KW" sz="2800" dirty="0"/>
              <a:t> </a:t>
            </a:r>
            <a:r>
              <a:rPr lang="ar-KW" sz="2800" b="1" dirty="0">
                <a:solidFill>
                  <a:srgbClr val="FFFF00"/>
                </a:solidFill>
                <a:latin typeface="Times New Roman"/>
                <a:ea typeface="Times New Roman"/>
                <a:cs typeface="Lotus Linotype"/>
              </a:rPr>
              <a:t>ثم كررنه) </a:t>
            </a:r>
            <a:r>
              <a:rPr lang="ar-KW" sz="2800" dirty="0"/>
              <a:t>عائد على الراء </a:t>
            </a:r>
            <a:r>
              <a:rPr lang="ar-KW" sz="2800" dirty="0" smtClean="0"/>
              <a:t>فقط</a:t>
            </a:r>
            <a:endParaRPr lang="ar-KW" sz="2800" dirty="0"/>
          </a:p>
        </p:txBody>
      </p:sp>
    </p:spTree>
    <p:extLst>
      <p:ext uri="{BB962C8B-B14F-4D97-AF65-F5344CB8AC3E}">
        <p14:creationId xmlns="" xmlns:p14="http://schemas.microsoft.com/office/powerpoint/2010/main" val="2981636974"/>
      </p:ext>
    </p:extLst>
  </p:cSld>
  <p:clrMapOvr>
    <a:masterClrMapping/>
  </p:clrMapOvr>
  <mc:AlternateContent xmlns:mc="http://schemas.openxmlformats.org/markup-compatibility/2006">
    <mc:Choice xmlns=""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anim calcmode="lin" valueType="num">
                                      <p:cBhvr>
                                        <p:cTn id="17" dur="1000" fill="hold"/>
                                        <p:tgtEl>
                                          <p:spTgt spid="2"/>
                                        </p:tgtEl>
                                        <p:attrNameLst>
                                          <p:attrName>style.rotation</p:attrName>
                                        </p:attrNameLst>
                                      </p:cBhvr>
                                      <p:tavLst>
                                        <p:tav tm="0">
                                          <p:val>
                                            <p:fltVal val="90"/>
                                          </p:val>
                                        </p:tav>
                                        <p:tav tm="100000">
                                          <p:val>
                                            <p:fltVal val="0"/>
                                          </p:val>
                                        </p:tav>
                                      </p:tavLst>
                                    </p:anim>
                                    <p:animEffect transition="in" filter="fade">
                                      <p:cBhvr>
                                        <p:cTn id="1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أبو محمد مصطفى أبورية\دورة تحفة الأطفال\صور الدورة\New folder\صورة16.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77" y="283"/>
            <a:ext cx="9143245" cy="685743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06467214"/>
      </p:ext>
    </p:extLst>
  </p:cSld>
  <p:clrMapOvr>
    <a:masterClrMapping/>
  </p:clrMapOvr>
  <mc:AlternateContent xmlns:mc="http://schemas.openxmlformats.org/markup-compatibility/2006">
    <mc:Choice xmlns="" xmlns:p14="http://schemas.microsoft.com/office/powerpoint/2010/main" Requires="p14">
      <p:transition spd="slow" p14:dur="2000">
        <p14:ferris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14338"/>
                                        </p:tgtEl>
                                      </p:cBhvr>
                                    </p:animEffect>
                                    <p:set>
                                      <p:cBhvr>
                                        <p:cTn id="7" dur="1" fill="hold">
                                          <p:stCondLst>
                                            <p:cond delay="1999"/>
                                          </p:stCondLst>
                                        </p:cTn>
                                        <p:tgtEl>
                                          <p:spTgt spid="143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p:cNvSpPr>
            <a:spLocks noGrp="1"/>
          </p:cNvSpPr>
          <p:nvPr>
            <p:ph type="title"/>
          </p:nvPr>
        </p:nvSpPr>
        <p:spPr/>
        <p:txBody>
          <a:bodyPr/>
          <a:lstStyle/>
          <a:p>
            <a:endParaRPr lang="ar-KW" dirty="0"/>
          </a:p>
        </p:txBody>
      </p:sp>
      <p:sp>
        <p:nvSpPr>
          <p:cNvPr id="6" name="عنوان 1"/>
          <p:cNvSpPr txBox="1">
            <a:spLocks/>
          </p:cNvSpPr>
          <p:nvPr/>
        </p:nvSpPr>
        <p:spPr>
          <a:xfrm>
            <a:off x="0" y="0"/>
            <a:ext cx="9144000" cy="1628800"/>
          </a:xfrm>
          <a:prstGeom prst="rect">
            <a:avLst/>
          </a:prstGeom>
        </p:spPr>
        <p:style>
          <a:lnRef idx="0">
            <a:schemeClr val="accent3"/>
          </a:lnRef>
          <a:fillRef idx="3">
            <a:schemeClr val="accent3"/>
          </a:fillRef>
          <a:effectRef idx="3">
            <a:schemeClr val="accent3"/>
          </a:effectRef>
          <a:fontRef idx="minor">
            <a:schemeClr val="lt1"/>
          </a:fontRef>
        </p:style>
        <p:txBody>
          <a:bodyPr vert="horz" lIns="91440" tIns="45720" rIns="91440" bIns="45720" rtlCol="0" anchor="ctr">
            <a:noAutofit/>
          </a:bodyPr>
          <a:lstStyle/>
          <a:p>
            <a:pPr marL="0" marR="0" lvl="0" indent="0" algn="r" defTabSz="457200" rtl="1" eaLnBrk="1" fontAlgn="auto" latinLnBrk="0" hangingPunct="1">
              <a:lnSpc>
                <a:spcPct val="100000"/>
              </a:lnSpc>
              <a:spcBef>
                <a:spcPct val="0"/>
              </a:spcBef>
              <a:spcAft>
                <a:spcPts val="0"/>
              </a:spcAft>
              <a:buClrTx/>
              <a:buSzTx/>
              <a:buFontTx/>
              <a:buNone/>
              <a:tabLst/>
              <a:defRPr/>
            </a:pPr>
            <a:r>
              <a:rPr kumimoji="0" lang="ar-KW" sz="3200" b="0" i="0" u="none" strike="noStrike" kern="1200" cap="none" spc="0" normalizeH="0" baseline="0" noProof="0" dirty="0" smtClean="0">
                <a:ln>
                  <a:noFill/>
                </a:ln>
                <a:solidFill>
                  <a:srgbClr val="002060"/>
                </a:solidFill>
                <a:effectLst/>
                <a:uLnTx/>
                <a:uFillTx/>
                <a:latin typeface="+mn-lt"/>
                <a:ea typeface="+mn-ea"/>
                <a:cs typeface="+mn-cs"/>
              </a:rPr>
              <a:t>السلام عليكم ورحمة الله وبركاته</a:t>
            </a:r>
            <a:br>
              <a:rPr kumimoji="0" lang="ar-KW" sz="3200" b="0" i="0" u="none" strike="noStrike" kern="1200" cap="none" spc="0" normalizeH="0" baseline="0" noProof="0" dirty="0" smtClean="0">
                <a:ln>
                  <a:noFill/>
                </a:ln>
                <a:solidFill>
                  <a:srgbClr val="002060"/>
                </a:solidFill>
                <a:effectLst/>
                <a:uLnTx/>
                <a:uFillTx/>
                <a:latin typeface="+mn-lt"/>
                <a:ea typeface="+mn-ea"/>
                <a:cs typeface="+mn-cs"/>
              </a:rPr>
            </a:br>
            <a:r>
              <a:rPr kumimoji="0" lang="ar-KW" sz="3200" b="0" i="0" u="none" strike="noStrike" kern="1200" cap="none" spc="0" normalizeH="0" baseline="0" noProof="0" dirty="0" smtClean="0">
                <a:ln>
                  <a:noFill/>
                </a:ln>
                <a:solidFill>
                  <a:srgbClr val="002060"/>
                </a:solidFill>
                <a:effectLst/>
                <a:uLnTx/>
                <a:uFillTx/>
                <a:latin typeface="+mn-lt"/>
                <a:ea typeface="+mn-ea"/>
                <a:cs typeface="+mn-cs"/>
              </a:rPr>
              <a:t>وأهلا وسهلا بكم في دورة</a:t>
            </a:r>
            <a:endParaRPr kumimoji="0" lang="ar-KW" sz="3200" b="0" i="0" u="none" strike="noStrike" kern="1200" cap="none" spc="0" normalizeH="0" baseline="0" noProof="0" dirty="0">
              <a:ln>
                <a:noFill/>
              </a:ln>
              <a:solidFill>
                <a:srgbClr val="002060"/>
              </a:solidFill>
              <a:effectLst/>
              <a:uLnTx/>
              <a:uFillTx/>
              <a:latin typeface="+mn-lt"/>
              <a:ea typeface="+mn-ea"/>
              <a:cs typeface="+mn-cs"/>
            </a:endParaRPr>
          </a:p>
        </p:txBody>
      </p:sp>
      <p:sp>
        <p:nvSpPr>
          <p:cNvPr id="7" name="عنصر نائب للمحتوى 2"/>
          <p:cNvSpPr txBox="1">
            <a:spLocks/>
          </p:cNvSpPr>
          <p:nvPr/>
        </p:nvSpPr>
        <p:spPr>
          <a:xfrm>
            <a:off x="0" y="1628800"/>
            <a:ext cx="9144000" cy="3536428"/>
          </a:xfrm>
          <a:prstGeom prst="rect">
            <a:avLst/>
          </a:prstGeom>
        </p:spPr>
        <p:style>
          <a:lnRef idx="1">
            <a:schemeClr val="accent1"/>
          </a:lnRef>
          <a:fillRef idx="2">
            <a:schemeClr val="accent1"/>
          </a:fillRef>
          <a:effectRef idx="1">
            <a:schemeClr val="accent1"/>
          </a:effectRef>
          <a:fontRef idx="minor">
            <a:schemeClr val="dk1"/>
          </a:fontRef>
        </p:style>
        <p:txBody>
          <a:bodyPr>
            <a:normAutofit/>
          </a:bodyPr>
          <a:lstStyle/>
          <a:p>
            <a:pPr marL="0" marR="0" lvl="0" indent="0" algn="ctr" defTabSz="457200" rtl="1" eaLnBrk="1" fontAlgn="auto" latinLnBrk="0" hangingPunct="1">
              <a:lnSpc>
                <a:spcPct val="100000"/>
              </a:lnSpc>
              <a:spcBef>
                <a:spcPct val="20000"/>
              </a:spcBef>
              <a:spcAft>
                <a:spcPts val="600"/>
              </a:spcAft>
              <a:buClr>
                <a:schemeClr val="tx2"/>
              </a:buClr>
              <a:buSzTx/>
              <a:buFont typeface="Wingdings 2" charset="2"/>
              <a:buNone/>
              <a:tabLst/>
              <a:defRPr/>
            </a:pPr>
            <a:endParaRPr kumimoji="0" lang="ar-KW" sz="5400" b="0" i="0" u="none" strike="noStrike" kern="1200" cap="none" spc="0" normalizeH="0" baseline="0" noProof="0" dirty="0" smtClean="0">
              <a:ln>
                <a:noFill/>
              </a:ln>
              <a:solidFill>
                <a:schemeClr val="dk1"/>
              </a:solidFill>
              <a:effectLst/>
              <a:uLnTx/>
              <a:uFillTx/>
              <a:latin typeface="+mn-lt"/>
              <a:ea typeface="+mn-ea"/>
              <a:cs typeface="+mn-cs"/>
            </a:endParaRPr>
          </a:p>
          <a:p>
            <a:pPr marL="0" marR="0" lvl="0" indent="0" algn="r" defTabSz="457200" rtl="1" eaLnBrk="1" fontAlgn="auto" latinLnBrk="0" hangingPunct="1">
              <a:lnSpc>
                <a:spcPct val="100000"/>
              </a:lnSpc>
              <a:spcBef>
                <a:spcPct val="20000"/>
              </a:spcBef>
              <a:spcAft>
                <a:spcPts val="600"/>
              </a:spcAft>
              <a:buClr>
                <a:schemeClr val="tx2"/>
              </a:buClr>
              <a:buSzTx/>
              <a:buFont typeface="Wingdings 2" charset="2"/>
              <a:buNone/>
              <a:tabLst/>
              <a:defRPr/>
            </a:pPr>
            <a:r>
              <a:rPr kumimoji="0" lang="ar-KW" sz="5400" b="0" i="0" u="none" strike="noStrike" kern="1200" cap="none" spc="0" normalizeH="0" baseline="0" noProof="0" dirty="0" smtClean="0">
                <a:ln>
                  <a:noFill/>
                </a:ln>
                <a:solidFill>
                  <a:schemeClr val="dk1"/>
                </a:solidFill>
                <a:effectLst/>
                <a:uLnTx/>
                <a:uFillTx/>
                <a:latin typeface="+mn-lt"/>
                <a:ea typeface="+mn-ea"/>
                <a:cs typeface="Kufi08 Zukhruf" pitchFamily="2" charset="-78"/>
              </a:rPr>
              <a:t>منحة الكريم المتعال </a:t>
            </a:r>
          </a:p>
          <a:p>
            <a:pPr marL="0" marR="0" lvl="0" indent="0" algn="r" defTabSz="457200" rtl="1" eaLnBrk="1" fontAlgn="auto" latinLnBrk="0" hangingPunct="1">
              <a:lnSpc>
                <a:spcPct val="100000"/>
              </a:lnSpc>
              <a:spcBef>
                <a:spcPct val="20000"/>
              </a:spcBef>
              <a:spcAft>
                <a:spcPts val="600"/>
              </a:spcAft>
              <a:buClr>
                <a:schemeClr val="tx2"/>
              </a:buClr>
              <a:buSzTx/>
              <a:buFont typeface="Wingdings 2" charset="2"/>
              <a:buNone/>
              <a:tabLst/>
              <a:defRPr/>
            </a:pPr>
            <a:r>
              <a:rPr kumimoji="0" lang="ar-KW" sz="5400" b="0" i="0" u="none" strike="noStrike" kern="1200" cap="none" spc="0" normalizeH="0" baseline="0" noProof="0" dirty="0" smtClean="0">
                <a:ln>
                  <a:noFill/>
                </a:ln>
                <a:solidFill>
                  <a:schemeClr val="dk1"/>
                </a:solidFill>
                <a:effectLst/>
                <a:uLnTx/>
                <a:uFillTx/>
                <a:latin typeface="+mn-lt"/>
                <a:ea typeface="+mn-ea"/>
                <a:cs typeface="Kufi08 Zukhruf" pitchFamily="2" charset="-78"/>
              </a:rPr>
              <a:t>بشرح تحفة الأطفال</a:t>
            </a:r>
            <a:endParaRPr kumimoji="0" lang="ar-KW" sz="5400" b="0" i="0" u="none" strike="noStrike" kern="1200" cap="none" spc="0" normalizeH="0" baseline="0" noProof="0" dirty="0">
              <a:ln>
                <a:noFill/>
              </a:ln>
              <a:solidFill>
                <a:schemeClr val="dk1"/>
              </a:solidFill>
              <a:effectLst/>
              <a:uLnTx/>
              <a:uFillTx/>
              <a:latin typeface="+mn-lt"/>
              <a:ea typeface="+mn-ea"/>
              <a:cs typeface="Kufi08 Zukhruf" pitchFamily="2" charset="-78"/>
            </a:endParaRPr>
          </a:p>
        </p:txBody>
      </p:sp>
      <p:pic>
        <p:nvPicPr>
          <p:cNvPr id="8" name="Picture 2" descr="D:\أبو محمد مصطفى أبورية\دورة المتشابهات\كتب متشابهات القرآن\صور المتشابهات\صور المتشابهات من الفيس بوك\تنزيل (2).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79512" y="2207586"/>
            <a:ext cx="2390775" cy="1914525"/>
          </a:xfrm>
          <a:prstGeom prst="rect">
            <a:avLst/>
          </a:prstGeom>
          <a:noFill/>
          <a:extLst>
            <a:ext uri="{909E8E84-426E-40DD-AFC4-6F175D3DCCD1}">
              <a14:hiddenFill xmlns="" xmlns:a14="http://schemas.microsoft.com/office/drawing/2010/main">
                <a:solidFill>
                  <a:srgbClr val="FFFFFF"/>
                </a:solidFill>
              </a14:hiddenFill>
            </a:ext>
          </a:extLst>
        </p:spPr>
      </p:pic>
      <p:sp>
        <p:nvSpPr>
          <p:cNvPr id="9" name="مربع نص 8"/>
          <p:cNvSpPr txBox="1"/>
          <p:nvPr/>
        </p:nvSpPr>
        <p:spPr>
          <a:xfrm>
            <a:off x="0" y="5165229"/>
            <a:ext cx="9144000" cy="1692771"/>
          </a:xfrm>
          <a:prstGeom prst="rect">
            <a:avLst/>
          </a:prstGeom>
        </p:spPr>
        <p:style>
          <a:lnRef idx="0">
            <a:schemeClr val="dk1"/>
          </a:lnRef>
          <a:fillRef idx="3">
            <a:schemeClr val="dk1"/>
          </a:fillRef>
          <a:effectRef idx="3">
            <a:schemeClr val="dk1"/>
          </a:effectRef>
          <a:fontRef idx="minor">
            <a:schemeClr val="lt1"/>
          </a:fontRef>
        </p:style>
        <p:txBody>
          <a:bodyPr wrap="square" rtlCol="1">
            <a:spAutoFit/>
          </a:bodyPr>
          <a:lstStyle/>
          <a:p>
            <a:r>
              <a:rPr lang="ar-KW" sz="3200" dirty="0">
                <a:solidFill>
                  <a:srgbClr val="FFFF00"/>
                </a:solidFill>
              </a:rPr>
              <a:t>إعداد: أبي محمد مصطفى لطفى أبورية المنوفي المصري الأزهري الشافعي</a:t>
            </a:r>
          </a:p>
          <a:p>
            <a:r>
              <a:rPr lang="ar-KW" sz="2000" dirty="0">
                <a:solidFill>
                  <a:srgbClr val="FFFF00"/>
                </a:solidFill>
              </a:rPr>
              <a:t>الجامع للقراءات العشر والمعلم بالأزهر الشريف وشيخ مقرأة بالأوقاف المصرية</a:t>
            </a:r>
          </a:p>
          <a:p>
            <a:r>
              <a:rPr lang="ar-KW" sz="2000" dirty="0">
                <a:solidFill>
                  <a:srgbClr val="FFFF00"/>
                </a:solidFill>
              </a:rPr>
              <a:t>والمشرف الفني بإدارة شئون القرآن الكويتية</a:t>
            </a:r>
          </a:p>
          <a:p>
            <a:r>
              <a:rPr lang="ar-KW" sz="3200" dirty="0">
                <a:solidFill>
                  <a:srgbClr val="FFFF00"/>
                </a:solidFill>
              </a:rPr>
              <a:t>غفر الله له </a:t>
            </a:r>
            <a:r>
              <a:rPr lang="ar-KW" sz="3200" dirty="0" smtClean="0">
                <a:solidFill>
                  <a:srgbClr val="FFFF00"/>
                </a:solidFill>
              </a:rPr>
              <a:t>ولوالديه </a:t>
            </a:r>
            <a:endParaRPr lang="ar-KW" sz="3200" dirty="0">
              <a:solidFill>
                <a:srgbClr val="FFFF00"/>
              </a:solidFill>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bg/>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fltVal val="0"/>
                                          </p:val>
                                        </p:tav>
                                        <p:tav tm="100000">
                                          <p:val>
                                            <p:strVal val="#ppt_w"/>
                                          </p:val>
                                        </p:tav>
                                      </p:tavLst>
                                    </p:anim>
                                    <p:anim calcmode="lin" valueType="num">
                                      <p:cBhvr>
                                        <p:cTn id="25" dur="1000" fill="hold"/>
                                        <p:tgtEl>
                                          <p:spTgt spid="8"/>
                                        </p:tgtEl>
                                        <p:attrNameLst>
                                          <p:attrName>ppt_h</p:attrName>
                                        </p:attrNameLst>
                                      </p:cBhvr>
                                      <p:tavLst>
                                        <p:tav tm="0">
                                          <p:val>
                                            <p:fltVal val="0"/>
                                          </p:val>
                                        </p:tav>
                                        <p:tav tm="100000">
                                          <p:val>
                                            <p:strVal val="#ppt_h"/>
                                          </p:val>
                                        </p:tav>
                                      </p:tavLst>
                                    </p:anim>
                                    <p:anim calcmode="lin" valueType="num">
                                      <p:cBhvr>
                                        <p:cTn id="26" dur="1000" fill="hold"/>
                                        <p:tgtEl>
                                          <p:spTgt spid="8"/>
                                        </p:tgtEl>
                                        <p:attrNameLst>
                                          <p:attrName>style.rotation</p:attrName>
                                        </p:attrNameLst>
                                      </p:cBhvr>
                                      <p:tavLst>
                                        <p:tav tm="0">
                                          <p:val>
                                            <p:fltVal val="90"/>
                                          </p:val>
                                        </p:tav>
                                        <p:tav tm="100000">
                                          <p:val>
                                            <p:fltVal val="0"/>
                                          </p:val>
                                        </p:tav>
                                      </p:tavLst>
                                    </p:anim>
                                    <p:animEffect transition="in" filter="fade">
                                      <p:cBhvr>
                                        <p:cTn id="27" dur="1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build="p"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1412775"/>
          </a:xfrm>
          <a:solidFill>
            <a:schemeClr val="accent5">
              <a:lumMod val="75000"/>
            </a:schemeClr>
          </a:solidFill>
        </p:spPr>
        <p:txBody>
          <a:bodyPr/>
          <a:lstStyle/>
          <a:p>
            <a:pPr algn="ctr"/>
            <a:r>
              <a:rPr lang="ar-EG" sz="4400" dirty="0" smtClean="0">
                <a:latin typeface="Lotus Linotype" pitchFamily="2" charset="-78"/>
                <a:cs typeface="Lotus Linotype" pitchFamily="2" charset="-78"/>
              </a:rPr>
              <a:t>2-  الإدغام بنوعيه</a:t>
            </a:r>
            <a:endParaRPr lang="ar-EG" sz="4400" dirty="0">
              <a:latin typeface="Lotus Linotype" pitchFamily="2" charset="-78"/>
              <a:cs typeface="Lotus Linotype" pitchFamily="2" charset="-78"/>
            </a:endParaRPr>
          </a:p>
        </p:txBody>
      </p:sp>
      <p:sp>
        <p:nvSpPr>
          <p:cNvPr id="3" name="عنصر نائب للمحتوى 2"/>
          <p:cNvSpPr>
            <a:spLocks noGrp="1"/>
          </p:cNvSpPr>
          <p:nvPr>
            <p:ph idx="1"/>
          </p:nvPr>
        </p:nvSpPr>
        <p:spPr>
          <a:xfrm>
            <a:off x="0" y="1412776"/>
            <a:ext cx="9144000" cy="5445224"/>
          </a:xfrm>
          <a:solidFill>
            <a:schemeClr val="bg2">
              <a:lumMod val="75000"/>
            </a:schemeClr>
          </a:solidFill>
        </p:spPr>
        <p:txBody>
          <a:bodyPr>
            <a:normAutofit lnSpcReduction="10000"/>
          </a:bodyPr>
          <a:lstStyle/>
          <a:p>
            <a:endParaRPr lang="ar-EG" sz="4000" dirty="0" smtClean="0">
              <a:latin typeface="Lotus Linotype" pitchFamily="2" charset="-78"/>
              <a:cs typeface="Lotus Linotype" pitchFamily="2" charset="-78"/>
            </a:endParaRPr>
          </a:p>
          <a:p>
            <a:r>
              <a:rPr lang="ar-EG" sz="4000" dirty="0" smtClean="0">
                <a:latin typeface="Lotus Linotype" pitchFamily="2" charset="-78"/>
                <a:cs typeface="Lotus Linotype" pitchFamily="2" charset="-78"/>
              </a:rPr>
              <a:t>أُلحق به نون التوكيد الخفيفة في قوله تعالى ( وليكونا من الصاغرين ) سورة يوسف 31.</a:t>
            </a:r>
          </a:p>
          <a:p>
            <a:r>
              <a:rPr lang="ar-EG" sz="4000" dirty="0" smtClean="0">
                <a:latin typeface="Lotus Linotype" pitchFamily="2" charset="-78"/>
                <a:cs typeface="Lotus Linotype" pitchFamily="2" charset="-78"/>
              </a:rPr>
              <a:t>وأُلحق به أولا القصص والشعراء تخفيفا وللاتصال الخطي.</a:t>
            </a:r>
          </a:p>
          <a:p>
            <a:r>
              <a:rPr lang="ar-EG" sz="4000" dirty="0" smtClean="0">
                <a:latin typeface="Lotus Linotype" pitchFamily="2" charset="-78"/>
                <a:cs typeface="Lotus Linotype" pitchFamily="2" charset="-78"/>
              </a:rPr>
              <a:t>استثني من شرط الإدغام موضعا يس والقلم عند حفص من الشاطبية .</a:t>
            </a:r>
          </a:p>
          <a:p>
            <a:r>
              <a:rPr lang="ar-EG" sz="4000" dirty="0" smtClean="0">
                <a:latin typeface="Lotus Linotype" pitchFamily="2" charset="-78"/>
                <a:cs typeface="Lotus Linotype" pitchFamily="2" charset="-78"/>
              </a:rPr>
              <a:t>استثني من الإدغام بغير غنة ما فيه سكت لمنافاته الإدغام</a:t>
            </a:r>
            <a:r>
              <a:rPr lang="ar-KW" sz="4000" dirty="0" smtClean="0">
                <a:latin typeface="Lotus Linotype" pitchFamily="2" charset="-78"/>
                <a:cs typeface="Lotus Linotype" pitchFamily="2" charset="-78"/>
              </a:rPr>
              <a:t> (من راق) القيامة</a:t>
            </a:r>
            <a:r>
              <a:rPr lang="ar-EG" sz="4000" dirty="0" smtClean="0">
                <a:latin typeface="Lotus Linotype" pitchFamily="2" charset="-78"/>
                <a:cs typeface="Lotus Linotype" pitchFamily="2" charset="-78"/>
              </a:rPr>
              <a:t>.</a:t>
            </a:r>
          </a:p>
          <a:p>
            <a:endParaRPr lang="ar-EG" sz="4000" dirty="0" smtClean="0">
              <a:latin typeface="Lotus Linotype" pitchFamily="2" charset="-78"/>
              <a:cs typeface="Lotus Linotype" pitchFamily="2" charset="-78"/>
            </a:endParaRPr>
          </a:p>
        </p:txBody>
      </p:sp>
    </p:spTree>
    <p:extLst>
      <p:ext uri="{BB962C8B-B14F-4D97-AF65-F5344CB8AC3E}">
        <p14:creationId xmlns="" xmlns:p14="http://schemas.microsoft.com/office/powerpoint/2010/main" val="2817768476"/>
      </p:ext>
    </p:extLst>
  </p:cSld>
  <p:clrMapOvr>
    <a:masterClrMapping/>
  </p:clrMapOvr>
  <mc:AlternateContent xmlns:mc="http://schemas.openxmlformats.org/markup-compatibility/2006">
    <mc:Choice xmlns=""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 calcmode="lin" valueType="num">
                                      <p:cBhvr additive="base">
                                        <p:cTn id="13"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1196752"/>
          </a:xfrm>
          <a:solidFill>
            <a:schemeClr val="bg2">
              <a:lumMod val="60000"/>
              <a:lumOff val="40000"/>
            </a:schemeClr>
          </a:solidFill>
        </p:spPr>
        <p:txBody>
          <a:bodyPr/>
          <a:lstStyle/>
          <a:p>
            <a:pPr algn="ctr"/>
            <a:r>
              <a:rPr lang="ar-EG" dirty="0" smtClean="0"/>
              <a:t> </a:t>
            </a:r>
            <a:r>
              <a:rPr lang="ar-EG" sz="4000" dirty="0" smtClean="0">
                <a:latin typeface="Lotus Linotype" pitchFamily="2" charset="-78"/>
                <a:cs typeface="Lotus Linotype" pitchFamily="2" charset="-78"/>
              </a:rPr>
              <a:t>تتمات الإدغام</a:t>
            </a:r>
            <a:endParaRPr lang="ar-EG" sz="4000" dirty="0">
              <a:latin typeface="Lotus Linotype" pitchFamily="2" charset="-78"/>
              <a:cs typeface="Lotus Linotype" pitchFamily="2" charset="-78"/>
            </a:endParaRPr>
          </a:p>
        </p:txBody>
      </p:sp>
      <p:sp>
        <p:nvSpPr>
          <p:cNvPr id="3" name="عنصر نائب للمحتوى 2"/>
          <p:cNvSpPr>
            <a:spLocks noGrp="1"/>
          </p:cNvSpPr>
          <p:nvPr>
            <p:ph idx="1"/>
          </p:nvPr>
        </p:nvSpPr>
        <p:spPr>
          <a:xfrm>
            <a:off x="0" y="1196752"/>
            <a:ext cx="9143999" cy="5661248"/>
          </a:xfrm>
          <a:solidFill>
            <a:srgbClr val="00B050"/>
          </a:solidFill>
        </p:spPr>
        <p:txBody>
          <a:bodyPr>
            <a:normAutofit/>
          </a:bodyPr>
          <a:lstStyle/>
          <a:p>
            <a:r>
              <a:rPr lang="ar-EG" sz="4000" dirty="0" smtClean="0">
                <a:latin typeface="Lotus Linotype" pitchFamily="2" charset="-78"/>
                <a:cs typeface="Lotus Linotype" pitchFamily="2" charset="-78"/>
              </a:rPr>
              <a:t>سقوط شرط الإدغام .</a:t>
            </a:r>
          </a:p>
          <a:p>
            <a:r>
              <a:rPr lang="ar-EG" sz="4000" dirty="0" smtClean="0">
                <a:solidFill>
                  <a:srgbClr val="FFFF00"/>
                </a:solidFill>
                <a:latin typeface="Lotus Linotype" pitchFamily="2" charset="-78"/>
                <a:cs typeface="Lotus Linotype" pitchFamily="2" charset="-78"/>
              </a:rPr>
              <a:t>ما سبب تسمية الإظهار المطلق بهذا الاسم وما علته.</a:t>
            </a:r>
          </a:p>
          <a:p>
            <a:r>
              <a:rPr lang="ar-EG" sz="4000" dirty="0" smtClean="0">
                <a:latin typeface="Lotus Linotype" pitchFamily="2" charset="-78"/>
                <a:cs typeface="Lotus Linotype" pitchFamily="2" charset="-78"/>
              </a:rPr>
              <a:t>الإدغام الناقص اتفاقا في (و، ي )والكامل(</a:t>
            </a:r>
            <a:r>
              <a:rPr lang="ar-EG" sz="4000" dirty="0">
                <a:solidFill>
                  <a:schemeClr val="accent1">
                    <a:lumMod val="75000"/>
                  </a:schemeClr>
                </a:solidFill>
                <a:latin typeface="Lotus Linotype" pitchFamily="2" charset="-78"/>
                <a:cs typeface="Lotus Linotype" pitchFamily="2" charset="-78"/>
              </a:rPr>
              <a:t>ن</a:t>
            </a:r>
            <a:r>
              <a:rPr lang="ar-EG" sz="4000" dirty="0" smtClean="0">
                <a:latin typeface="Lotus Linotype" pitchFamily="2" charset="-78"/>
                <a:cs typeface="Lotus Linotype" pitchFamily="2" charset="-78"/>
              </a:rPr>
              <a:t> ، </a:t>
            </a:r>
            <a:r>
              <a:rPr lang="ar-EG" sz="4000" dirty="0" smtClean="0">
                <a:solidFill>
                  <a:schemeClr val="accent1">
                    <a:lumMod val="75000"/>
                  </a:schemeClr>
                </a:solidFill>
                <a:latin typeface="Lotus Linotype" pitchFamily="2" charset="-78"/>
                <a:cs typeface="Lotus Linotype" pitchFamily="2" charset="-78"/>
              </a:rPr>
              <a:t>م </a:t>
            </a:r>
            <a:r>
              <a:rPr lang="ar-EG" sz="4000" dirty="0" smtClean="0">
                <a:latin typeface="Lotus Linotype" pitchFamily="2" charset="-78"/>
                <a:cs typeface="Lotus Linotype" pitchFamily="2" charset="-78"/>
              </a:rPr>
              <a:t>، ل ، ر ).</a:t>
            </a:r>
          </a:p>
          <a:p>
            <a:r>
              <a:rPr lang="ar-EG" sz="4000" dirty="0" smtClean="0">
                <a:latin typeface="Lotus Linotype" pitchFamily="2" charset="-78"/>
                <a:cs typeface="Lotus Linotype" pitchFamily="2" charset="-78"/>
              </a:rPr>
              <a:t>يحترز القارئ من حصرمة الراء خصوصا المشددة لعدم قربها من الطاء .</a:t>
            </a:r>
          </a:p>
          <a:p>
            <a:endParaRPr lang="ar-EG" sz="4000" dirty="0">
              <a:latin typeface="Lotus Linotype" pitchFamily="2" charset="-78"/>
              <a:cs typeface="Lotus Linotype" pitchFamily="2" charset="-78"/>
            </a:endParaRPr>
          </a:p>
        </p:txBody>
      </p:sp>
    </p:spTree>
    <p:extLst>
      <p:ext uri="{BB962C8B-B14F-4D97-AF65-F5344CB8AC3E}">
        <p14:creationId xmlns="" xmlns:p14="http://schemas.microsoft.com/office/powerpoint/2010/main" val="1760874240"/>
      </p:ext>
    </p:extLst>
  </p:cSld>
  <p:clrMapOvr>
    <a:masterClrMapping/>
  </p:clrMapOvr>
  <mc:AlternateContent xmlns:mc="http://schemas.openxmlformats.org/markup-compatibility/2006">
    <mc:Choice xmlns=""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additive="base">
                                        <p:cTn id="12"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additive="base">
                                        <p:cTn id="2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additive="base">
                                        <p:cTn id="3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 calcmode="lin" valueType="num">
                                      <p:cBhvr additive="base">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أبو محمد مصطفى أبورية\دورة تحفة الأطفال\صور الدورة\New folder\صورة36.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77" y="283"/>
            <a:ext cx="9143245" cy="685743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940155685"/>
      </p:ext>
    </p:extLst>
  </p:cSld>
  <p:clrMapOvr>
    <a:masterClrMapping/>
  </p:clrMapOvr>
  <mc:AlternateContent xmlns:mc="http://schemas.openxmlformats.org/markup-compatibility/2006">
    <mc:Choice xmlns=""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circle(in)">
                                      <p:cBhvr>
                                        <p:cTn id="7" dur="2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أبو محمد مصطفى أبورية\دورة تحفة الأطفال\صور الدورة\New folder\صورة37.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806088328"/>
      </p:ext>
    </p:extLst>
  </p:cSld>
  <p:clrMapOvr>
    <a:masterClrMapping/>
  </p:clrMapOvr>
  <mc:AlternateContent xmlns:mc="http://schemas.openxmlformats.org/markup-compatibility/2006">
    <mc:Choice xmlns=""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heel(1)">
                                      <p:cBhvr>
                                        <p:cTn id="7" dur="2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14808"/>
            <a:ext cx="9144000" cy="1067544"/>
          </a:xfrm>
          <a:solidFill>
            <a:schemeClr val="accent5">
              <a:lumMod val="75000"/>
            </a:schemeClr>
          </a:solidFill>
        </p:spPr>
        <p:txBody>
          <a:bodyPr/>
          <a:lstStyle/>
          <a:p>
            <a:pPr algn="ctr"/>
            <a:r>
              <a:rPr lang="ar-KW" sz="5400" dirty="0" smtClean="0">
                <a:latin typeface="Lotus Linotype" pitchFamily="2" charset="-78"/>
                <a:cs typeface="Lotus Linotype" pitchFamily="2" charset="-78"/>
              </a:rPr>
              <a:t>3- </a:t>
            </a:r>
            <a:r>
              <a:rPr lang="ar-EG" sz="5400" dirty="0" smtClean="0">
                <a:latin typeface="Lotus Linotype" pitchFamily="2" charset="-78"/>
                <a:cs typeface="Lotus Linotype" pitchFamily="2" charset="-78"/>
              </a:rPr>
              <a:t> القلب أو الإقلاب </a:t>
            </a:r>
            <a:endParaRPr lang="ar-EG" sz="5400" dirty="0">
              <a:latin typeface="Lotus Linotype" pitchFamily="2" charset="-78"/>
              <a:cs typeface="Lotus Linotype" pitchFamily="2" charset="-78"/>
            </a:endParaRPr>
          </a:p>
        </p:txBody>
      </p:sp>
      <p:sp>
        <p:nvSpPr>
          <p:cNvPr id="6" name="عنصر نائب للنص 5"/>
          <p:cNvSpPr>
            <a:spLocks noGrp="1"/>
          </p:cNvSpPr>
          <p:nvPr>
            <p:ph type="body" idx="1"/>
          </p:nvPr>
        </p:nvSpPr>
        <p:spPr>
          <a:xfrm>
            <a:off x="0" y="2875546"/>
            <a:ext cx="9144000" cy="3982453"/>
          </a:xfrm>
          <a:solidFill>
            <a:schemeClr val="accent4">
              <a:lumMod val="75000"/>
            </a:schemeClr>
          </a:solidFill>
        </p:spPr>
        <p:txBody>
          <a:bodyPr>
            <a:normAutofit fontScale="77500" lnSpcReduction="20000"/>
          </a:bodyPr>
          <a:lstStyle/>
          <a:p>
            <a:pPr marL="571500" indent="-571500" algn="r">
              <a:buFont typeface="Arial" pitchFamily="34" charset="0"/>
              <a:buChar char="•"/>
            </a:pPr>
            <a:r>
              <a:rPr lang="ar-SA" sz="4000" b="1" dirty="0">
                <a:solidFill>
                  <a:srgbClr val="FFFF00"/>
                </a:solidFill>
              </a:rPr>
              <a:t>مِيمًا</a:t>
            </a:r>
            <a:r>
              <a:rPr lang="ar-SA" sz="4000" dirty="0"/>
              <a:t> </a:t>
            </a:r>
            <a:r>
              <a:rPr lang="ar-KW" sz="4000" dirty="0" smtClean="0"/>
              <a:t>: أي الإقلاب ميما عند الباء</a:t>
            </a:r>
            <a:endParaRPr lang="ar-KW" sz="4000" dirty="0" smtClean="0">
              <a:latin typeface="Lotus Linotype" pitchFamily="2" charset="-78"/>
              <a:cs typeface="Lotus Linotype" pitchFamily="2" charset="-78"/>
            </a:endParaRPr>
          </a:p>
          <a:p>
            <a:pPr marL="571500" indent="-571500" algn="r">
              <a:buFont typeface="Arial" pitchFamily="34" charset="0"/>
              <a:buChar char="•"/>
            </a:pPr>
            <a:r>
              <a:rPr lang="ar-EG" sz="4000" dirty="0" smtClean="0">
                <a:latin typeface="Lotus Linotype" pitchFamily="2" charset="-78"/>
                <a:cs typeface="Lotus Linotype" pitchFamily="2" charset="-78"/>
              </a:rPr>
              <a:t>كيفية الإقلاب </a:t>
            </a:r>
            <a:r>
              <a:rPr lang="ar-KW" sz="4000" dirty="0" smtClean="0">
                <a:latin typeface="Lotus Linotype" pitchFamily="2" charset="-78"/>
                <a:cs typeface="Lotus Linotype" pitchFamily="2" charset="-78"/>
              </a:rPr>
              <a:t>تطبيقا.</a:t>
            </a:r>
            <a:endParaRPr lang="ar-EG" sz="4000" dirty="0" smtClean="0">
              <a:latin typeface="Lotus Linotype" pitchFamily="2" charset="-78"/>
              <a:cs typeface="Lotus Linotype" pitchFamily="2" charset="-78"/>
            </a:endParaRPr>
          </a:p>
          <a:p>
            <a:pPr marL="571500" indent="-571500" algn="r">
              <a:buFont typeface="Arial" pitchFamily="34" charset="0"/>
              <a:buChar char="•"/>
            </a:pPr>
            <a:r>
              <a:rPr lang="ar-EG" sz="4000" dirty="0" smtClean="0">
                <a:latin typeface="Lotus Linotype" pitchFamily="2" charset="-78"/>
                <a:cs typeface="Lotus Linotype" pitchFamily="2" charset="-78"/>
              </a:rPr>
              <a:t>ما يلحق بالإقلاب</a:t>
            </a:r>
            <a:r>
              <a:rPr lang="ar-KW" sz="4000" dirty="0" smtClean="0">
                <a:latin typeface="Lotus Linotype" pitchFamily="2" charset="-78"/>
                <a:cs typeface="Lotus Linotype" pitchFamily="2" charset="-78"/>
              </a:rPr>
              <a:t>.</a:t>
            </a:r>
          </a:p>
          <a:p>
            <a:pPr marL="571500" indent="-571500" algn="r">
              <a:buFont typeface="Arial" pitchFamily="34" charset="0"/>
              <a:buChar char="•"/>
            </a:pPr>
            <a:r>
              <a:rPr lang="ar-KW" sz="4000" dirty="0" smtClean="0">
                <a:latin typeface="Lotus Linotype" pitchFamily="2" charset="-78"/>
                <a:cs typeface="Lotus Linotype" pitchFamily="2" charset="-78"/>
              </a:rPr>
              <a:t>( لنسفعا بالناصية ) للحوق نون التوكيد الخفيفة بالفعل وشبهها بالتنوين.</a:t>
            </a:r>
            <a:endParaRPr lang="ar-EG" sz="4000" dirty="0" smtClean="0">
              <a:latin typeface="Lotus Linotype" pitchFamily="2" charset="-78"/>
              <a:cs typeface="Lotus Linotype" pitchFamily="2" charset="-78"/>
            </a:endParaRPr>
          </a:p>
          <a:p>
            <a:pPr marL="571500" indent="-571500" algn="r">
              <a:buFont typeface="Arial" pitchFamily="34" charset="0"/>
              <a:buChar char="•"/>
            </a:pPr>
            <a:r>
              <a:rPr lang="ar-EG" sz="4000" dirty="0" smtClean="0">
                <a:solidFill>
                  <a:srgbClr val="FFFF00"/>
                </a:solidFill>
                <a:latin typeface="Lotus Linotype" pitchFamily="2" charset="-78"/>
                <a:cs typeface="Lotus Linotype" pitchFamily="2" charset="-78"/>
              </a:rPr>
              <a:t>لماذا قلبت النون الساكنة ميما دون سائر الحروف</a:t>
            </a:r>
            <a:r>
              <a:rPr lang="ar-KW" sz="4000" dirty="0" smtClean="0">
                <a:solidFill>
                  <a:srgbClr val="FFFF00"/>
                </a:solidFill>
                <a:latin typeface="Lotus Linotype" pitchFamily="2" charset="-78"/>
                <a:cs typeface="Lotus Linotype" pitchFamily="2" charset="-78"/>
              </a:rPr>
              <a:t>؟ </a:t>
            </a:r>
          </a:p>
          <a:p>
            <a:pPr marL="571500" indent="-571500" algn="r">
              <a:buFont typeface="Arial" pitchFamily="34" charset="0"/>
              <a:buChar char="•"/>
            </a:pPr>
            <a:r>
              <a:rPr lang="ar-KW" sz="4000" dirty="0">
                <a:latin typeface="Lotus Linotype" pitchFamily="2" charset="-78"/>
                <a:cs typeface="Lotus Linotype" pitchFamily="2" charset="-78"/>
              </a:rPr>
              <a:t>لقرب مخرج الميم من الباء والنون وخفتها.</a:t>
            </a:r>
            <a:endParaRPr lang="ar-EG" sz="4000" dirty="0">
              <a:latin typeface="Lotus Linotype" pitchFamily="2" charset="-78"/>
              <a:cs typeface="Lotus Linotype" pitchFamily="2" charset="-78"/>
            </a:endParaRPr>
          </a:p>
          <a:p>
            <a:pPr marL="571500" indent="-571500" algn="r">
              <a:buFont typeface="Arial" pitchFamily="34" charset="0"/>
              <a:buChar char="•"/>
            </a:pPr>
            <a:r>
              <a:rPr lang="ar-EG" sz="4000" dirty="0" smtClean="0">
                <a:solidFill>
                  <a:srgbClr val="FFFF00"/>
                </a:solidFill>
                <a:latin typeface="Lotus Linotype" pitchFamily="2" charset="-78"/>
                <a:cs typeface="Lotus Linotype" pitchFamily="2" charset="-78"/>
              </a:rPr>
              <a:t>يحترز من كزّ الشفتين عند الإقلاب والتعسف مع الثقل .</a:t>
            </a:r>
            <a:endParaRPr lang="ar-EG" sz="4000" dirty="0">
              <a:solidFill>
                <a:srgbClr val="FFFF00"/>
              </a:solidFill>
              <a:latin typeface="Lotus Linotype" pitchFamily="2" charset="-78"/>
              <a:cs typeface="Lotus Linotype" pitchFamily="2" charset="-78"/>
            </a:endParaRPr>
          </a:p>
        </p:txBody>
      </p:sp>
      <p:graphicFrame>
        <p:nvGraphicFramePr>
          <p:cNvPr id="5" name="عنصر نائب للمحتوى 4"/>
          <p:cNvGraphicFramePr>
            <a:graphicFrameLocks noGrp="1"/>
          </p:cNvGraphicFramePr>
          <p:nvPr>
            <p:ph idx="4294967295"/>
            <p:extLst>
              <p:ext uri="{D42A27DB-BD31-4B8C-83A1-F6EECF244321}">
                <p14:modId xmlns="" xmlns:p14="http://schemas.microsoft.com/office/powerpoint/2010/main" val="2311265368"/>
              </p:ext>
            </p:extLst>
          </p:nvPr>
        </p:nvGraphicFramePr>
        <p:xfrm>
          <a:off x="31081" y="829954"/>
          <a:ext cx="9112919" cy="2103120"/>
        </p:xfrm>
        <a:graphic>
          <a:graphicData uri="http://schemas.openxmlformats.org/drawingml/2006/table">
            <a:tbl>
              <a:tblPr rtl="1" firstRow="1" firstCol="1" lastRow="1" lastCol="1" bandRow="1" bandCol="1">
                <a:tableStyleId>{5C22544A-7EE6-4342-B048-85BDC9FD1C3A}</a:tableStyleId>
              </a:tblPr>
              <a:tblGrid>
                <a:gridCol w="4334345"/>
                <a:gridCol w="312413"/>
                <a:gridCol w="4466161"/>
              </a:tblGrid>
              <a:tr h="1806958">
                <a:tc>
                  <a:txBody>
                    <a:bodyPr/>
                    <a:lstStyle/>
                    <a:p>
                      <a:pPr algn="justLow" rtl="1">
                        <a:lnSpc>
                          <a:spcPct val="300000"/>
                        </a:lnSpc>
                        <a:spcAft>
                          <a:spcPts val="0"/>
                        </a:spcAft>
                      </a:pPr>
                      <a:r>
                        <a:rPr lang="ar-SA" sz="2800" dirty="0">
                          <a:effectLst/>
                        </a:rPr>
                        <a:t>وَالثَّالِثُ الْإِقْلَابُ </a:t>
                      </a:r>
                      <a:r>
                        <a:rPr lang="ar-SA" sz="2800" b="1" kern="1200" dirty="0">
                          <a:solidFill>
                            <a:schemeClr val="lt1"/>
                          </a:solidFill>
                          <a:effectLst/>
                          <a:latin typeface="+mn-lt"/>
                          <a:ea typeface="+mn-ea"/>
                          <a:cs typeface="+mn-cs"/>
                        </a:rPr>
                        <a:t>عِنْدَ</a:t>
                      </a:r>
                      <a:r>
                        <a:rPr lang="ar-SA" sz="2800" dirty="0">
                          <a:effectLst/>
                        </a:rPr>
                        <a:t> الْبَاءِ</a:t>
                      </a:r>
                      <a:br>
                        <a:rPr lang="ar-SA" sz="2800" dirty="0">
                          <a:effectLst/>
                        </a:rPr>
                      </a:br>
                      <a:endParaRPr lang="en-US" sz="1800" dirty="0">
                        <a:effectLst/>
                        <a:latin typeface="Times New Roman"/>
                        <a:ea typeface="Times New Roman"/>
                      </a:endParaRPr>
                    </a:p>
                  </a:txBody>
                  <a:tcPr marL="68580" marR="68580" marT="0" marB="0"/>
                </a:tc>
                <a:tc>
                  <a:txBody>
                    <a:bodyPr/>
                    <a:lstStyle/>
                    <a:p>
                      <a:pPr algn="justLow" rtl="1">
                        <a:lnSpc>
                          <a:spcPct val="300000"/>
                        </a:lnSpc>
                        <a:spcAft>
                          <a:spcPts val="0"/>
                        </a:spcAft>
                      </a:pPr>
                      <a:r>
                        <a:rPr lang="ar-SA" sz="2800" dirty="0">
                          <a:effectLst/>
                        </a:rPr>
                        <a:t> </a:t>
                      </a:r>
                      <a:endParaRPr lang="en-US" sz="1800" dirty="0">
                        <a:effectLst/>
                        <a:latin typeface="Times New Roman"/>
                        <a:ea typeface="Times New Roman"/>
                      </a:endParaRPr>
                    </a:p>
                  </a:txBody>
                  <a:tcPr marL="68580" marR="68580" marT="0" marB="0"/>
                </a:tc>
                <a:tc>
                  <a:txBody>
                    <a:bodyPr/>
                    <a:lstStyle/>
                    <a:p>
                      <a:pPr algn="justLow" rtl="1">
                        <a:lnSpc>
                          <a:spcPct val="300000"/>
                        </a:lnSpc>
                        <a:spcAft>
                          <a:spcPts val="0"/>
                        </a:spcAft>
                      </a:pPr>
                      <a:r>
                        <a:rPr lang="ar-SA" sz="2800" b="1" kern="1200" dirty="0">
                          <a:solidFill>
                            <a:srgbClr val="FFFF00"/>
                          </a:solidFill>
                          <a:effectLst/>
                          <a:latin typeface="+mn-lt"/>
                          <a:ea typeface="+mn-ea"/>
                          <a:cs typeface="+mn-cs"/>
                        </a:rPr>
                        <a:t>مِيمًا</a:t>
                      </a:r>
                      <a:r>
                        <a:rPr lang="ar-SA" sz="2800" dirty="0">
                          <a:effectLst/>
                        </a:rPr>
                        <a:t> بِغُنَّةٍ مَعَ الْإِخْفَاءِ </a:t>
                      </a:r>
                      <a:br>
                        <a:rPr lang="ar-SA" sz="2800" dirty="0">
                          <a:effectLst/>
                        </a:rPr>
                      </a:br>
                      <a:endParaRPr lang="en-US" sz="1800" dirty="0">
                        <a:effectLst/>
                        <a:latin typeface="Times New Roman"/>
                        <a:ea typeface="Times New Roman"/>
                      </a:endParaRPr>
                    </a:p>
                  </a:txBody>
                  <a:tcPr marL="68580" marR="68580" marT="0" marB="0"/>
                </a:tc>
              </a:tr>
            </a:tbl>
          </a:graphicData>
        </a:graphic>
      </p:graphicFrame>
    </p:spTree>
    <p:extLst>
      <p:ext uri="{BB962C8B-B14F-4D97-AF65-F5344CB8AC3E}">
        <p14:creationId xmlns="" xmlns:p14="http://schemas.microsoft.com/office/powerpoint/2010/main" val="4176520915"/>
      </p:ext>
    </p:extLst>
  </p:cSld>
  <p:clrMapOvr>
    <a:masterClrMapping/>
  </p:clrMapOvr>
  <mc:AlternateContent xmlns:mc="http://schemas.openxmlformats.org/markup-compatibility/2006">
    <mc:Choice xmlns=""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6">
                                            <p:bg/>
                                          </p:spTgt>
                                        </p:tgtEl>
                                        <p:attrNameLst>
                                          <p:attrName>style.visibility</p:attrName>
                                        </p:attrNameLst>
                                      </p:cBhvr>
                                      <p:to>
                                        <p:strVal val="visible"/>
                                      </p:to>
                                    </p:set>
                                    <p:anim calcmode="lin" valueType="num">
                                      <p:cBhvr>
                                        <p:cTn id="20" dur="1000" fill="hold"/>
                                        <p:tgtEl>
                                          <p:spTgt spid="6">
                                            <p:bg/>
                                          </p:spTgt>
                                        </p:tgtEl>
                                        <p:attrNameLst>
                                          <p:attrName>ppt_w</p:attrName>
                                        </p:attrNameLst>
                                      </p:cBhvr>
                                      <p:tavLst>
                                        <p:tav tm="0">
                                          <p:val>
                                            <p:fltVal val="0"/>
                                          </p:val>
                                        </p:tav>
                                        <p:tav tm="100000">
                                          <p:val>
                                            <p:strVal val="#ppt_w"/>
                                          </p:val>
                                        </p:tav>
                                      </p:tavLst>
                                    </p:anim>
                                    <p:anim calcmode="lin" valueType="num">
                                      <p:cBhvr>
                                        <p:cTn id="21" dur="1000" fill="hold"/>
                                        <p:tgtEl>
                                          <p:spTgt spid="6">
                                            <p:bg/>
                                          </p:spTgt>
                                        </p:tgtEl>
                                        <p:attrNameLst>
                                          <p:attrName>ppt_h</p:attrName>
                                        </p:attrNameLst>
                                      </p:cBhvr>
                                      <p:tavLst>
                                        <p:tav tm="0">
                                          <p:val>
                                            <p:fltVal val="0"/>
                                          </p:val>
                                        </p:tav>
                                        <p:tav tm="100000">
                                          <p:val>
                                            <p:strVal val="#ppt_h"/>
                                          </p:val>
                                        </p:tav>
                                      </p:tavLst>
                                    </p:anim>
                                    <p:anim calcmode="lin" valueType="num">
                                      <p:cBhvr>
                                        <p:cTn id="22" dur="1000" fill="hold"/>
                                        <p:tgtEl>
                                          <p:spTgt spid="6">
                                            <p:bg/>
                                          </p:spTgt>
                                        </p:tgtEl>
                                        <p:attrNameLst>
                                          <p:attrName>style.rotation</p:attrName>
                                        </p:attrNameLst>
                                      </p:cBhvr>
                                      <p:tavLst>
                                        <p:tav tm="0">
                                          <p:val>
                                            <p:fltVal val="90"/>
                                          </p:val>
                                        </p:tav>
                                        <p:tav tm="100000">
                                          <p:val>
                                            <p:fltVal val="0"/>
                                          </p:val>
                                        </p:tav>
                                      </p:tavLst>
                                    </p:anim>
                                    <p:animEffect transition="in" filter="fade">
                                      <p:cBhvr>
                                        <p:cTn id="23" dur="1000"/>
                                        <p:tgtEl>
                                          <p:spTgt spid="6">
                                            <p:bg/>
                                          </p:spTgt>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 calcmode="lin" valueType="num">
                                      <p:cBhvr>
                                        <p:cTn id="28"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9"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30"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31" dur="1000"/>
                                        <p:tgtEl>
                                          <p:spTgt spid="6">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6">
                                            <p:txEl>
                                              <p:pRg st="1" end="1"/>
                                            </p:txEl>
                                          </p:spTgt>
                                        </p:tgtEl>
                                        <p:attrNameLst>
                                          <p:attrName>style.visibility</p:attrName>
                                        </p:attrNameLst>
                                      </p:cBhvr>
                                      <p:to>
                                        <p:strVal val="visible"/>
                                      </p:to>
                                    </p:set>
                                    <p:anim calcmode="lin" valueType="num">
                                      <p:cBhvr>
                                        <p:cTn id="36"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37"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38" dur="100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39" dur="1000"/>
                                        <p:tgtEl>
                                          <p:spTgt spid="6">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grpId="0" nodeType="clickEffect">
                                  <p:stCondLst>
                                    <p:cond delay="0"/>
                                  </p:stCondLst>
                                  <p:childTnLst>
                                    <p:set>
                                      <p:cBhvr>
                                        <p:cTn id="43" dur="1" fill="hold">
                                          <p:stCondLst>
                                            <p:cond delay="0"/>
                                          </p:stCondLst>
                                        </p:cTn>
                                        <p:tgtEl>
                                          <p:spTgt spid="6">
                                            <p:txEl>
                                              <p:pRg st="2" end="2"/>
                                            </p:txEl>
                                          </p:spTgt>
                                        </p:tgtEl>
                                        <p:attrNameLst>
                                          <p:attrName>style.visibility</p:attrName>
                                        </p:attrNameLst>
                                      </p:cBhvr>
                                      <p:to>
                                        <p:strVal val="visible"/>
                                      </p:to>
                                    </p:set>
                                    <p:anim calcmode="lin" valueType="num">
                                      <p:cBhvr>
                                        <p:cTn id="44"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45"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46" dur="1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47" dur="1000"/>
                                        <p:tgtEl>
                                          <p:spTgt spid="6">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grpId="0" nodeType="clickEffect">
                                  <p:stCondLst>
                                    <p:cond delay="0"/>
                                  </p:stCondLst>
                                  <p:childTnLst>
                                    <p:set>
                                      <p:cBhvr>
                                        <p:cTn id="51" dur="1" fill="hold">
                                          <p:stCondLst>
                                            <p:cond delay="0"/>
                                          </p:stCondLst>
                                        </p:cTn>
                                        <p:tgtEl>
                                          <p:spTgt spid="6">
                                            <p:txEl>
                                              <p:pRg st="3" end="3"/>
                                            </p:txEl>
                                          </p:spTgt>
                                        </p:tgtEl>
                                        <p:attrNameLst>
                                          <p:attrName>style.visibility</p:attrName>
                                        </p:attrNameLst>
                                      </p:cBhvr>
                                      <p:to>
                                        <p:strVal val="visible"/>
                                      </p:to>
                                    </p:set>
                                    <p:anim calcmode="lin" valueType="num">
                                      <p:cBhvr>
                                        <p:cTn id="52" dur="1000" fill="hold"/>
                                        <p:tgtEl>
                                          <p:spTgt spid="6">
                                            <p:txEl>
                                              <p:pRg st="3" end="3"/>
                                            </p:txEl>
                                          </p:spTgt>
                                        </p:tgtEl>
                                        <p:attrNameLst>
                                          <p:attrName>ppt_w</p:attrName>
                                        </p:attrNameLst>
                                      </p:cBhvr>
                                      <p:tavLst>
                                        <p:tav tm="0">
                                          <p:val>
                                            <p:fltVal val="0"/>
                                          </p:val>
                                        </p:tav>
                                        <p:tav tm="100000">
                                          <p:val>
                                            <p:strVal val="#ppt_w"/>
                                          </p:val>
                                        </p:tav>
                                      </p:tavLst>
                                    </p:anim>
                                    <p:anim calcmode="lin" valueType="num">
                                      <p:cBhvr>
                                        <p:cTn id="53" dur="1000" fill="hold"/>
                                        <p:tgtEl>
                                          <p:spTgt spid="6">
                                            <p:txEl>
                                              <p:pRg st="3" end="3"/>
                                            </p:txEl>
                                          </p:spTgt>
                                        </p:tgtEl>
                                        <p:attrNameLst>
                                          <p:attrName>ppt_h</p:attrName>
                                        </p:attrNameLst>
                                      </p:cBhvr>
                                      <p:tavLst>
                                        <p:tav tm="0">
                                          <p:val>
                                            <p:fltVal val="0"/>
                                          </p:val>
                                        </p:tav>
                                        <p:tav tm="100000">
                                          <p:val>
                                            <p:strVal val="#ppt_h"/>
                                          </p:val>
                                        </p:tav>
                                      </p:tavLst>
                                    </p:anim>
                                    <p:anim calcmode="lin" valueType="num">
                                      <p:cBhvr>
                                        <p:cTn id="54" dur="1000" fill="hold"/>
                                        <p:tgtEl>
                                          <p:spTgt spid="6">
                                            <p:txEl>
                                              <p:pRg st="3" end="3"/>
                                            </p:txEl>
                                          </p:spTgt>
                                        </p:tgtEl>
                                        <p:attrNameLst>
                                          <p:attrName>style.rotation</p:attrName>
                                        </p:attrNameLst>
                                      </p:cBhvr>
                                      <p:tavLst>
                                        <p:tav tm="0">
                                          <p:val>
                                            <p:fltVal val="90"/>
                                          </p:val>
                                        </p:tav>
                                        <p:tav tm="100000">
                                          <p:val>
                                            <p:fltVal val="0"/>
                                          </p:val>
                                        </p:tav>
                                      </p:tavLst>
                                    </p:anim>
                                    <p:animEffect transition="in" filter="fade">
                                      <p:cBhvr>
                                        <p:cTn id="55" dur="1000"/>
                                        <p:tgtEl>
                                          <p:spTgt spid="6">
                                            <p:txEl>
                                              <p:pRg st="3" end="3"/>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31" presetClass="entr" presetSubtype="0" fill="hold" grpId="0" nodeType="clickEffect">
                                  <p:stCondLst>
                                    <p:cond delay="0"/>
                                  </p:stCondLst>
                                  <p:childTnLst>
                                    <p:set>
                                      <p:cBhvr>
                                        <p:cTn id="59" dur="1" fill="hold">
                                          <p:stCondLst>
                                            <p:cond delay="0"/>
                                          </p:stCondLst>
                                        </p:cTn>
                                        <p:tgtEl>
                                          <p:spTgt spid="6">
                                            <p:txEl>
                                              <p:pRg st="4" end="4"/>
                                            </p:txEl>
                                          </p:spTgt>
                                        </p:tgtEl>
                                        <p:attrNameLst>
                                          <p:attrName>style.visibility</p:attrName>
                                        </p:attrNameLst>
                                      </p:cBhvr>
                                      <p:to>
                                        <p:strVal val="visible"/>
                                      </p:to>
                                    </p:set>
                                    <p:anim calcmode="lin" valueType="num">
                                      <p:cBhvr>
                                        <p:cTn id="60" dur="1000" fill="hold"/>
                                        <p:tgtEl>
                                          <p:spTgt spid="6">
                                            <p:txEl>
                                              <p:pRg st="4" end="4"/>
                                            </p:txEl>
                                          </p:spTgt>
                                        </p:tgtEl>
                                        <p:attrNameLst>
                                          <p:attrName>ppt_w</p:attrName>
                                        </p:attrNameLst>
                                      </p:cBhvr>
                                      <p:tavLst>
                                        <p:tav tm="0">
                                          <p:val>
                                            <p:fltVal val="0"/>
                                          </p:val>
                                        </p:tav>
                                        <p:tav tm="100000">
                                          <p:val>
                                            <p:strVal val="#ppt_w"/>
                                          </p:val>
                                        </p:tav>
                                      </p:tavLst>
                                    </p:anim>
                                    <p:anim calcmode="lin" valueType="num">
                                      <p:cBhvr>
                                        <p:cTn id="61" dur="1000" fill="hold"/>
                                        <p:tgtEl>
                                          <p:spTgt spid="6">
                                            <p:txEl>
                                              <p:pRg st="4" end="4"/>
                                            </p:txEl>
                                          </p:spTgt>
                                        </p:tgtEl>
                                        <p:attrNameLst>
                                          <p:attrName>ppt_h</p:attrName>
                                        </p:attrNameLst>
                                      </p:cBhvr>
                                      <p:tavLst>
                                        <p:tav tm="0">
                                          <p:val>
                                            <p:fltVal val="0"/>
                                          </p:val>
                                        </p:tav>
                                        <p:tav tm="100000">
                                          <p:val>
                                            <p:strVal val="#ppt_h"/>
                                          </p:val>
                                        </p:tav>
                                      </p:tavLst>
                                    </p:anim>
                                    <p:anim calcmode="lin" valueType="num">
                                      <p:cBhvr>
                                        <p:cTn id="62" dur="1000" fill="hold"/>
                                        <p:tgtEl>
                                          <p:spTgt spid="6">
                                            <p:txEl>
                                              <p:pRg st="4" end="4"/>
                                            </p:txEl>
                                          </p:spTgt>
                                        </p:tgtEl>
                                        <p:attrNameLst>
                                          <p:attrName>style.rotation</p:attrName>
                                        </p:attrNameLst>
                                      </p:cBhvr>
                                      <p:tavLst>
                                        <p:tav tm="0">
                                          <p:val>
                                            <p:fltVal val="90"/>
                                          </p:val>
                                        </p:tav>
                                        <p:tav tm="100000">
                                          <p:val>
                                            <p:fltVal val="0"/>
                                          </p:val>
                                        </p:tav>
                                      </p:tavLst>
                                    </p:anim>
                                    <p:animEffect transition="in" filter="fade">
                                      <p:cBhvr>
                                        <p:cTn id="63" dur="1000"/>
                                        <p:tgtEl>
                                          <p:spTgt spid="6">
                                            <p:txEl>
                                              <p:pRg st="4" end="4"/>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31" presetClass="entr" presetSubtype="0" fill="hold" grpId="0" nodeType="clickEffect">
                                  <p:stCondLst>
                                    <p:cond delay="0"/>
                                  </p:stCondLst>
                                  <p:childTnLst>
                                    <p:set>
                                      <p:cBhvr>
                                        <p:cTn id="67" dur="1" fill="hold">
                                          <p:stCondLst>
                                            <p:cond delay="0"/>
                                          </p:stCondLst>
                                        </p:cTn>
                                        <p:tgtEl>
                                          <p:spTgt spid="6">
                                            <p:txEl>
                                              <p:pRg st="5" end="5"/>
                                            </p:txEl>
                                          </p:spTgt>
                                        </p:tgtEl>
                                        <p:attrNameLst>
                                          <p:attrName>style.visibility</p:attrName>
                                        </p:attrNameLst>
                                      </p:cBhvr>
                                      <p:to>
                                        <p:strVal val="visible"/>
                                      </p:to>
                                    </p:set>
                                    <p:anim calcmode="lin" valueType="num">
                                      <p:cBhvr>
                                        <p:cTn id="68" dur="1000" fill="hold"/>
                                        <p:tgtEl>
                                          <p:spTgt spid="6">
                                            <p:txEl>
                                              <p:pRg st="5" end="5"/>
                                            </p:txEl>
                                          </p:spTgt>
                                        </p:tgtEl>
                                        <p:attrNameLst>
                                          <p:attrName>ppt_w</p:attrName>
                                        </p:attrNameLst>
                                      </p:cBhvr>
                                      <p:tavLst>
                                        <p:tav tm="0">
                                          <p:val>
                                            <p:fltVal val="0"/>
                                          </p:val>
                                        </p:tav>
                                        <p:tav tm="100000">
                                          <p:val>
                                            <p:strVal val="#ppt_w"/>
                                          </p:val>
                                        </p:tav>
                                      </p:tavLst>
                                    </p:anim>
                                    <p:anim calcmode="lin" valueType="num">
                                      <p:cBhvr>
                                        <p:cTn id="69" dur="1000" fill="hold"/>
                                        <p:tgtEl>
                                          <p:spTgt spid="6">
                                            <p:txEl>
                                              <p:pRg st="5" end="5"/>
                                            </p:txEl>
                                          </p:spTgt>
                                        </p:tgtEl>
                                        <p:attrNameLst>
                                          <p:attrName>ppt_h</p:attrName>
                                        </p:attrNameLst>
                                      </p:cBhvr>
                                      <p:tavLst>
                                        <p:tav tm="0">
                                          <p:val>
                                            <p:fltVal val="0"/>
                                          </p:val>
                                        </p:tav>
                                        <p:tav tm="100000">
                                          <p:val>
                                            <p:strVal val="#ppt_h"/>
                                          </p:val>
                                        </p:tav>
                                      </p:tavLst>
                                    </p:anim>
                                    <p:anim calcmode="lin" valueType="num">
                                      <p:cBhvr>
                                        <p:cTn id="70" dur="1000" fill="hold"/>
                                        <p:tgtEl>
                                          <p:spTgt spid="6">
                                            <p:txEl>
                                              <p:pRg st="5" end="5"/>
                                            </p:txEl>
                                          </p:spTgt>
                                        </p:tgtEl>
                                        <p:attrNameLst>
                                          <p:attrName>style.rotation</p:attrName>
                                        </p:attrNameLst>
                                      </p:cBhvr>
                                      <p:tavLst>
                                        <p:tav tm="0">
                                          <p:val>
                                            <p:fltVal val="90"/>
                                          </p:val>
                                        </p:tav>
                                        <p:tav tm="100000">
                                          <p:val>
                                            <p:fltVal val="0"/>
                                          </p:val>
                                        </p:tav>
                                      </p:tavLst>
                                    </p:anim>
                                    <p:animEffect transition="in" filter="fade">
                                      <p:cBhvr>
                                        <p:cTn id="71" dur="1000"/>
                                        <p:tgtEl>
                                          <p:spTgt spid="6">
                                            <p:txEl>
                                              <p:pRg st="5" end="5"/>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31" presetClass="entr" presetSubtype="0" fill="hold" grpId="0" nodeType="clickEffect">
                                  <p:stCondLst>
                                    <p:cond delay="0"/>
                                  </p:stCondLst>
                                  <p:childTnLst>
                                    <p:set>
                                      <p:cBhvr>
                                        <p:cTn id="75" dur="1" fill="hold">
                                          <p:stCondLst>
                                            <p:cond delay="0"/>
                                          </p:stCondLst>
                                        </p:cTn>
                                        <p:tgtEl>
                                          <p:spTgt spid="6">
                                            <p:txEl>
                                              <p:pRg st="6" end="6"/>
                                            </p:txEl>
                                          </p:spTgt>
                                        </p:tgtEl>
                                        <p:attrNameLst>
                                          <p:attrName>style.visibility</p:attrName>
                                        </p:attrNameLst>
                                      </p:cBhvr>
                                      <p:to>
                                        <p:strVal val="visible"/>
                                      </p:to>
                                    </p:set>
                                    <p:anim calcmode="lin" valueType="num">
                                      <p:cBhvr>
                                        <p:cTn id="76" dur="1000" fill="hold"/>
                                        <p:tgtEl>
                                          <p:spTgt spid="6">
                                            <p:txEl>
                                              <p:pRg st="6" end="6"/>
                                            </p:txEl>
                                          </p:spTgt>
                                        </p:tgtEl>
                                        <p:attrNameLst>
                                          <p:attrName>ppt_w</p:attrName>
                                        </p:attrNameLst>
                                      </p:cBhvr>
                                      <p:tavLst>
                                        <p:tav tm="0">
                                          <p:val>
                                            <p:fltVal val="0"/>
                                          </p:val>
                                        </p:tav>
                                        <p:tav tm="100000">
                                          <p:val>
                                            <p:strVal val="#ppt_w"/>
                                          </p:val>
                                        </p:tav>
                                      </p:tavLst>
                                    </p:anim>
                                    <p:anim calcmode="lin" valueType="num">
                                      <p:cBhvr>
                                        <p:cTn id="77" dur="1000" fill="hold"/>
                                        <p:tgtEl>
                                          <p:spTgt spid="6">
                                            <p:txEl>
                                              <p:pRg st="6" end="6"/>
                                            </p:txEl>
                                          </p:spTgt>
                                        </p:tgtEl>
                                        <p:attrNameLst>
                                          <p:attrName>ppt_h</p:attrName>
                                        </p:attrNameLst>
                                      </p:cBhvr>
                                      <p:tavLst>
                                        <p:tav tm="0">
                                          <p:val>
                                            <p:fltVal val="0"/>
                                          </p:val>
                                        </p:tav>
                                        <p:tav tm="100000">
                                          <p:val>
                                            <p:strVal val="#ppt_h"/>
                                          </p:val>
                                        </p:tav>
                                      </p:tavLst>
                                    </p:anim>
                                    <p:anim calcmode="lin" valueType="num">
                                      <p:cBhvr>
                                        <p:cTn id="78" dur="1000" fill="hold"/>
                                        <p:tgtEl>
                                          <p:spTgt spid="6">
                                            <p:txEl>
                                              <p:pRg st="6" end="6"/>
                                            </p:txEl>
                                          </p:spTgt>
                                        </p:tgtEl>
                                        <p:attrNameLst>
                                          <p:attrName>style.rotation</p:attrName>
                                        </p:attrNameLst>
                                      </p:cBhvr>
                                      <p:tavLst>
                                        <p:tav tm="0">
                                          <p:val>
                                            <p:fltVal val="90"/>
                                          </p:val>
                                        </p:tav>
                                        <p:tav tm="100000">
                                          <p:val>
                                            <p:fltVal val="0"/>
                                          </p:val>
                                        </p:tav>
                                      </p:tavLst>
                                    </p:anim>
                                    <p:animEffect transition="in" filter="fade">
                                      <p:cBhvr>
                                        <p:cTn id="79" dur="10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build="p"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D:\أبو محمد مصطفى أبورية\دورة تحفة الأطفال\صور الدورة\New folder\صورة43.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83568" y="283"/>
            <a:ext cx="7632848" cy="685743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030719272"/>
      </p:ext>
    </p:extLst>
  </p:cSld>
  <p:clrMapOvr>
    <a:masterClrMapping/>
  </p:clrMapOvr>
  <mc:AlternateContent xmlns:mc="http://schemas.openxmlformats.org/markup-compatibility/2006">
    <mc:Choice xmlns=""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randombar(horizontal)">
                                      <p:cBhvr>
                                        <p:cTn id="7" dur="500"/>
                                        <p:tgtEl>
                                          <p:spTgt spid="13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1"/>
            <a:ext cx="9144000" cy="1562160"/>
          </a:xfrm>
          <a:solidFill>
            <a:schemeClr val="accent5">
              <a:lumMod val="75000"/>
            </a:schemeClr>
          </a:solidFill>
        </p:spPr>
        <p:txBody>
          <a:bodyPr/>
          <a:lstStyle/>
          <a:p>
            <a:pPr algn="ctr"/>
            <a:r>
              <a:rPr lang="ar-KW" sz="4400" b="1" dirty="0" smtClean="0">
                <a:latin typeface="Lotus Linotype" pitchFamily="2" charset="-78"/>
                <a:cs typeface="Lotus Linotype" pitchFamily="2" charset="-78"/>
              </a:rPr>
              <a:t>4- </a:t>
            </a:r>
            <a:r>
              <a:rPr lang="ar-EG" sz="4400" b="1" dirty="0" smtClean="0">
                <a:latin typeface="Lotus Linotype" pitchFamily="2" charset="-78"/>
                <a:cs typeface="Lotus Linotype" pitchFamily="2" charset="-78"/>
              </a:rPr>
              <a:t>الإخفاء الحقيقي</a:t>
            </a:r>
            <a:endParaRPr lang="ar-EG" sz="4400" b="1" dirty="0">
              <a:latin typeface="Lotus Linotype" pitchFamily="2" charset="-78"/>
              <a:cs typeface="Lotus Linotype" pitchFamily="2" charset="-78"/>
            </a:endParaRPr>
          </a:p>
        </p:txBody>
      </p:sp>
      <p:graphicFrame>
        <p:nvGraphicFramePr>
          <p:cNvPr id="5" name="عنصر نائب للمحتوى 4"/>
          <p:cNvGraphicFramePr>
            <a:graphicFrameLocks noGrp="1"/>
          </p:cNvGraphicFramePr>
          <p:nvPr>
            <p:ph idx="1"/>
            <p:extLst>
              <p:ext uri="{D42A27DB-BD31-4B8C-83A1-F6EECF244321}">
                <p14:modId xmlns="" xmlns:p14="http://schemas.microsoft.com/office/powerpoint/2010/main" val="1086430109"/>
              </p:ext>
            </p:extLst>
          </p:nvPr>
        </p:nvGraphicFramePr>
        <p:xfrm>
          <a:off x="0" y="1628801"/>
          <a:ext cx="9143999" cy="4248472"/>
        </p:xfrm>
        <a:graphic>
          <a:graphicData uri="http://schemas.openxmlformats.org/drawingml/2006/table">
            <a:tbl>
              <a:tblPr rtl="1" firstRow="1" firstCol="1" lastRow="1" lastCol="1" bandRow="1" bandCol="1"/>
              <a:tblGrid>
                <a:gridCol w="4349128"/>
                <a:gridCol w="313478"/>
                <a:gridCol w="4481393"/>
              </a:tblGrid>
              <a:tr h="1317026">
                <a:tc>
                  <a:txBody>
                    <a:bodyPr/>
                    <a:lstStyle/>
                    <a:p>
                      <a:pPr algn="justLow" rtl="1">
                        <a:lnSpc>
                          <a:spcPct val="115000"/>
                        </a:lnSpc>
                        <a:spcAft>
                          <a:spcPts val="0"/>
                        </a:spcAft>
                      </a:pPr>
                      <a:r>
                        <a:rPr lang="ar-SA" sz="2800" b="1" dirty="0">
                          <a:effectLst/>
                          <a:latin typeface="Times New Roman"/>
                          <a:ea typeface="Times New Roman"/>
                          <a:cs typeface="Lotus Linotype"/>
                        </a:rPr>
                        <a:t>وَالرَّابِعُ الْإِخْفَاءُ عِنْدَ الْفَاضِلِ</a:t>
                      </a:r>
                      <a:br>
                        <a:rPr lang="ar-SA" sz="2800" b="1" dirty="0">
                          <a:effectLst/>
                          <a:latin typeface="Times New Roman"/>
                          <a:ea typeface="Times New Roman"/>
                          <a:cs typeface="Lotus Linotype"/>
                        </a:rPr>
                      </a:br>
                      <a:endParaRPr lang="en-US" sz="1800" dirty="0">
                        <a:effectLst/>
                        <a:latin typeface="Times New Roman"/>
                        <a:ea typeface="Times New Roman"/>
                      </a:endParaRPr>
                    </a:p>
                  </a:txBody>
                  <a:tcPr marL="68580" marR="68580" marT="0" marB="0">
                    <a:lnL>
                      <a:noFill/>
                    </a:lnL>
                    <a:lnR>
                      <a:noFill/>
                    </a:lnR>
                    <a:lnT>
                      <a:noFill/>
                    </a:lnT>
                    <a:lnB>
                      <a:noFill/>
                    </a:lnB>
                  </a:tcPr>
                </a:tc>
                <a:tc>
                  <a:txBody>
                    <a:bodyPr/>
                    <a:lstStyle/>
                    <a:p>
                      <a:pPr algn="justLow" rtl="1">
                        <a:lnSpc>
                          <a:spcPct val="115000"/>
                        </a:lnSpc>
                        <a:spcAft>
                          <a:spcPts val="0"/>
                        </a:spcAft>
                      </a:pPr>
                      <a:r>
                        <a:rPr lang="ar-SA" sz="2800" b="1" dirty="0">
                          <a:effectLst/>
                          <a:latin typeface="Times New Roman"/>
                          <a:ea typeface="Times New Roman"/>
                          <a:cs typeface="Lotus Linotype"/>
                        </a:rPr>
                        <a:t> </a:t>
                      </a:r>
                      <a:endParaRPr lang="en-US" sz="1800" dirty="0">
                        <a:effectLst/>
                        <a:latin typeface="Times New Roman"/>
                        <a:ea typeface="Times New Roman"/>
                      </a:endParaRPr>
                    </a:p>
                  </a:txBody>
                  <a:tcPr marL="68580" marR="68580" marT="0" marB="0">
                    <a:lnL>
                      <a:noFill/>
                    </a:lnL>
                    <a:lnR>
                      <a:noFill/>
                    </a:lnR>
                    <a:lnT>
                      <a:noFill/>
                    </a:lnT>
                    <a:lnB>
                      <a:noFill/>
                    </a:lnB>
                  </a:tcPr>
                </a:tc>
                <a:tc>
                  <a:txBody>
                    <a:bodyPr/>
                    <a:lstStyle/>
                    <a:p>
                      <a:pPr algn="justLow" rtl="1">
                        <a:lnSpc>
                          <a:spcPct val="115000"/>
                        </a:lnSpc>
                        <a:spcAft>
                          <a:spcPts val="0"/>
                        </a:spcAft>
                      </a:pPr>
                      <a:r>
                        <a:rPr lang="ar-SA" sz="2800" b="1" dirty="0">
                          <a:effectLst/>
                          <a:latin typeface="Times New Roman"/>
                          <a:ea typeface="Times New Roman"/>
                          <a:cs typeface="Lotus Linotype"/>
                        </a:rPr>
                        <a:t>مِنَ الْـحُرُوفِ وَاجِبٌ لِلْفَاضِلِ</a:t>
                      </a:r>
                      <a:br>
                        <a:rPr lang="ar-SA" sz="2800" b="1" dirty="0">
                          <a:effectLst/>
                          <a:latin typeface="Times New Roman"/>
                          <a:ea typeface="Times New Roman"/>
                          <a:cs typeface="Lotus Linotype"/>
                        </a:rPr>
                      </a:br>
                      <a:endParaRPr lang="en-US" sz="1800" dirty="0">
                        <a:effectLst/>
                        <a:latin typeface="Times New Roman"/>
                        <a:ea typeface="Times New Roman"/>
                      </a:endParaRPr>
                    </a:p>
                  </a:txBody>
                  <a:tcPr marL="68580" marR="68580" marT="0" marB="0">
                    <a:lnL>
                      <a:noFill/>
                    </a:lnL>
                    <a:lnR>
                      <a:noFill/>
                    </a:lnR>
                    <a:lnT>
                      <a:noFill/>
                    </a:lnT>
                    <a:lnB>
                      <a:noFill/>
                    </a:lnB>
                  </a:tcPr>
                </a:tc>
              </a:tr>
              <a:tr h="1317026">
                <a:tc>
                  <a:txBody>
                    <a:bodyPr/>
                    <a:lstStyle/>
                    <a:p>
                      <a:pPr algn="justLow" rtl="1">
                        <a:lnSpc>
                          <a:spcPct val="115000"/>
                        </a:lnSpc>
                        <a:spcAft>
                          <a:spcPts val="0"/>
                        </a:spcAft>
                      </a:pPr>
                      <a:r>
                        <a:rPr lang="ar-SA" sz="2800" b="1" dirty="0">
                          <a:effectLst/>
                          <a:latin typeface="Times New Roman"/>
                          <a:ea typeface="Times New Roman"/>
                          <a:cs typeface="Lotus Linotype"/>
                        </a:rPr>
                        <a:t>فِي خَمْسَةٍ مِنْ بَعْدِ عَشْـرٍ رَمْـزُهَـا</a:t>
                      </a:r>
                      <a:br>
                        <a:rPr lang="ar-SA" sz="2800" b="1" dirty="0">
                          <a:effectLst/>
                          <a:latin typeface="Times New Roman"/>
                          <a:ea typeface="Times New Roman"/>
                          <a:cs typeface="Lotus Linotype"/>
                        </a:rPr>
                      </a:br>
                      <a:endParaRPr lang="en-US" sz="1800" dirty="0">
                        <a:effectLst/>
                        <a:latin typeface="Times New Roman"/>
                        <a:ea typeface="Times New Roman"/>
                      </a:endParaRPr>
                    </a:p>
                  </a:txBody>
                  <a:tcPr marL="68580" marR="68580" marT="0" marB="0">
                    <a:lnL>
                      <a:noFill/>
                    </a:lnL>
                    <a:lnR>
                      <a:noFill/>
                    </a:lnR>
                    <a:lnT>
                      <a:noFill/>
                    </a:lnT>
                    <a:lnB>
                      <a:noFill/>
                    </a:lnB>
                  </a:tcPr>
                </a:tc>
                <a:tc>
                  <a:txBody>
                    <a:bodyPr/>
                    <a:lstStyle/>
                    <a:p>
                      <a:pPr algn="justLow" rtl="1">
                        <a:lnSpc>
                          <a:spcPct val="115000"/>
                        </a:lnSpc>
                        <a:spcAft>
                          <a:spcPts val="0"/>
                        </a:spcAft>
                      </a:pPr>
                      <a:r>
                        <a:rPr lang="ar-SA" sz="2800" b="1" dirty="0">
                          <a:effectLst/>
                          <a:latin typeface="Times New Roman"/>
                          <a:ea typeface="Times New Roman"/>
                          <a:cs typeface="Lotus Linotype"/>
                        </a:rPr>
                        <a:t> </a:t>
                      </a:r>
                      <a:endParaRPr lang="en-US" sz="1800" dirty="0">
                        <a:effectLst/>
                        <a:latin typeface="Times New Roman"/>
                        <a:ea typeface="Times New Roman"/>
                      </a:endParaRPr>
                    </a:p>
                  </a:txBody>
                  <a:tcPr marL="68580" marR="68580" marT="0" marB="0">
                    <a:lnL>
                      <a:noFill/>
                    </a:lnL>
                    <a:lnR>
                      <a:noFill/>
                    </a:lnR>
                    <a:lnT>
                      <a:noFill/>
                    </a:lnT>
                    <a:lnB>
                      <a:noFill/>
                    </a:lnB>
                  </a:tcPr>
                </a:tc>
                <a:tc>
                  <a:txBody>
                    <a:bodyPr/>
                    <a:lstStyle/>
                    <a:p>
                      <a:pPr algn="justLow" rtl="1">
                        <a:lnSpc>
                          <a:spcPct val="115000"/>
                        </a:lnSpc>
                        <a:spcAft>
                          <a:spcPts val="0"/>
                        </a:spcAft>
                      </a:pPr>
                      <a:r>
                        <a:rPr lang="ar-SA" sz="2800" b="1" dirty="0">
                          <a:effectLst/>
                          <a:latin typeface="Times New Roman"/>
                          <a:ea typeface="Times New Roman"/>
                          <a:cs typeface="Lotus Linotype"/>
                        </a:rPr>
                        <a:t>فِي كِلْـمِ هَذَا الْبَيْتِ قَدْ ضَمَّنْـتُـهَا</a:t>
                      </a:r>
                      <a:br>
                        <a:rPr lang="ar-SA" sz="2800" b="1" dirty="0">
                          <a:effectLst/>
                          <a:latin typeface="Times New Roman"/>
                          <a:ea typeface="Times New Roman"/>
                          <a:cs typeface="Lotus Linotype"/>
                        </a:rPr>
                      </a:br>
                      <a:endParaRPr lang="en-US" sz="1800" dirty="0">
                        <a:effectLst/>
                        <a:latin typeface="Times New Roman"/>
                        <a:ea typeface="Times New Roman"/>
                      </a:endParaRPr>
                    </a:p>
                  </a:txBody>
                  <a:tcPr marL="68580" marR="68580" marT="0" marB="0">
                    <a:lnL>
                      <a:noFill/>
                    </a:lnL>
                    <a:lnR>
                      <a:noFill/>
                    </a:lnR>
                    <a:lnT>
                      <a:noFill/>
                    </a:lnT>
                    <a:lnB>
                      <a:noFill/>
                    </a:lnB>
                  </a:tcPr>
                </a:tc>
              </a:tr>
              <a:tr h="1614420">
                <a:tc>
                  <a:txBody>
                    <a:bodyPr/>
                    <a:lstStyle/>
                    <a:p>
                      <a:pPr algn="justLow" rtl="1">
                        <a:lnSpc>
                          <a:spcPct val="115000"/>
                        </a:lnSpc>
                        <a:spcAft>
                          <a:spcPts val="0"/>
                        </a:spcAft>
                      </a:pPr>
                      <a:r>
                        <a:rPr lang="ar-SA" sz="2800" b="1" dirty="0">
                          <a:effectLst/>
                          <a:latin typeface="Times New Roman"/>
                          <a:ea typeface="Times New Roman"/>
                          <a:cs typeface="Lotus Linotype"/>
                        </a:rPr>
                        <a:t>صِفْ ذَا ثَنَا كَمْ جَادَ شَخْصٌ قَدْ سَمَا </a:t>
                      </a:r>
                      <a:br>
                        <a:rPr lang="ar-SA" sz="2800" b="1" dirty="0">
                          <a:effectLst/>
                          <a:latin typeface="Times New Roman"/>
                          <a:ea typeface="Times New Roman"/>
                          <a:cs typeface="Lotus Linotype"/>
                        </a:rPr>
                      </a:br>
                      <a:endParaRPr lang="en-US" sz="1800" dirty="0">
                        <a:effectLst/>
                        <a:latin typeface="Times New Roman"/>
                        <a:ea typeface="Times New Roman"/>
                      </a:endParaRPr>
                    </a:p>
                  </a:txBody>
                  <a:tcPr marL="68580" marR="68580" marT="0" marB="0">
                    <a:lnL>
                      <a:noFill/>
                    </a:lnL>
                    <a:lnR>
                      <a:noFill/>
                    </a:lnR>
                    <a:lnT>
                      <a:noFill/>
                    </a:lnT>
                    <a:lnB>
                      <a:noFill/>
                    </a:lnB>
                  </a:tcPr>
                </a:tc>
                <a:tc>
                  <a:txBody>
                    <a:bodyPr/>
                    <a:lstStyle/>
                    <a:p>
                      <a:pPr algn="justLow" rtl="1">
                        <a:lnSpc>
                          <a:spcPct val="115000"/>
                        </a:lnSpc>
                        <a:spcAft>
                          <a:spcPts val="0"/>
                        </a:spcAft>
                      </a:pPr>
                      <a:r>
                        <a:rPr lang="ar-SA" sz="2800" b="1" dirty="0">
                          <a:effectLst/>
                          <a:latin typeface="Times New Roman"/>
                          <a:ea typeface="Times New Roman"/>
                          <a:cs typeface="Lotus Linotype"/>
                        </a:rPr>
                        <a:t> </a:t>
                      </a:r>
                      <a:endParaRPr lang="en-US" sz="1800" dirty="0">
                        <a:effectLst/>
                        <a:latin typeface="Times New Roman"/>
                        <a:ea typeface="Times New Roman"/>
                      </a:endParaRPr>
                    </a:p>
                  </a:txBody>
                  <a:tcPr marL="68580" marR="68580" marT="0" marB="0">
                    <a:lnL>
                      <a:noFill/>
                    </a:lnL>
                    <a:lnR>
                      <a:noFill/>
                    </a:lnR>
                    <a:lnT>
                      <a:noFill/>
                    </a:lnT>
                    <a:lnB>
                      <a:noFill/>
                    </a:lnB>
                  </a:tcPr>
                </a:tc>
                <a:tc>
                  <a:txBody>
                    <a:bodyPr/>
                    <a:lstStyle/>
                    <a:p>
                      <a:pPr algn="justLow" rtl="1">
                        <a:lnSpc>
                          <a:spcPct val="115000"/>
                        </a:lnSpc>
                        <a:spcAft>
                          <a:spcPts val="0"/>
                        </a:spcAft>
                      </a:pPr>
                      <a:r>
                        <a:rPr lang="ar-SA" sz="2800" b="1" dirty="0">
                          <a:effectLst/>
                          <a:latin typeface="Times New Roman"/>
                          <a:ea typeface="Times New Roman"/>
                          <a:cs typeface="Lotus Linotype"/>
                        </a:rPr>
                        <a:t>دُمْ طَـيِّـبًا زِدْ فِي تُقًى ضَعْ ظَالِـم</a:t>
                      </a:r>
                      <a:r>
                        <a:rPr lang="ar-KW" sz="2800" b="1" dirty="0">
                          <a:effectLst/>
                          <a:latin typeface="Times New Roman"/>
                          <a:ea typeface="Times New Roman"/>
                          <a:cs typeface="Lotus Linotype"/>
                        </a:rPr>
                        <a:t>َ</a:t>
                      </a:r>
                      <a:r>
                        <a:rPr lang="ar-SA" sz="2800" b="1" dirty="0">
                          <a:effectLst/>
                          <a:latin typeface="Times New Roman"/>
                          <a:ea typeface="Times New Roman"/>
                          <a:cs typeface="Lotus Linotype"/>
                        </a:rPr>
                        <a:t>ا</a:t>
                      </a:r>
                      <a:br>
                        <a:rPr lang="ar-SA" sz="2800" b="1" dirty="0">
                          <a:effectLst/>
                          <a:latin typeface="Times New Roman"/>
                          <a:ea typeface="Times New Roman"/>
                          <a:cs typeface="Lotus Linotype"/>
                        </a:rPr>
                      </a:br>
                      <a:r>
                        <a:rPr lang="ar-SA" sz="2800" b="1" dirty="0">
                          <a:effectLst/>
                          <a:latin typeface="Times New Roman"/>
                          <a:ea typeface="Times New Roman"/>
                          <a:cs typeface="Lotus Linotype"/>
                        </a:rPr>
                        <a:t> </a:t>
                      </a:r>
                      <a:endParaRPr lang="en-US" sz="1800" dirty="0">
                        <a:effectLst/>
                        <a:latin typeface="Times New Roman"/>
                        <a:ea typeface="Times New Roman"/>
                      </a:endParaRPr>
                    </a:p>
                  </a:txBody>
                  <a:tcPr marL="68580" marR="68580" marT="0" marB="0">
                    <a:lnL>
                      <a:noFill/>
                    </a:lnL>
                    <a:lnR>
                      <a:noFill/>
                    </a:lnR>
                    <a:lnT>
                      <a:noFill/>
                    </a:lnT>
                    <a:lnB>
                      <a:noFill/>
                    </a:lnB>
                  </a:tcPr>
                </a:tc>
              </a:tr>
            </a:tbl>
          </a:graphicData>
        </a:graphic>
      </p:graphicFrame>
    </p:spTree>
    <p:extLst>
      <p:ext uri="{BB962C8B-B14F-4D97-AF65-F5344CB8AC3E}">
        <p14:creationId xmlns="" xmlns:p14="http://schemas.microsoft.com/office/powerpoint/2010/main" val="1363331486"/>
      </p:ext>
    </p:extLst>
  </p:cSld>
  <p:clrMapOvr>
    <a:masterClrMapping/>
  </p:clrMapOvr>
  <mc:AlternateContent xmlns:mc="http://schemas.openxmlformats.org/markup-compatibility/2006">
    <mc:Choice xmlns=""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أبو محمد مصطفى أبورية\دورة تحفة الأطفال\صور الدورة\New folder\صورة39.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77" y="283"/>
            <a:ext cx="9143245" cy="685743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755618927"/>
      </p:ext>
    </p:extLst>
  </p:cSld>
  <p:clrMapOvr>
    <a:masterClrMapping/>
  </p:clrMapOvr>
  <mc:AlternateContent xmlns:mc="http://schemas.openxmlformats.org/markup-compatibility/2006">
    <mc:Choice xmlns=""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p:cTn id="7" dur="1000" fill="hold"/>
                                        <p:tgtEl>
                                          <p:spTgt spid="11266"/>
                                        </p:tgtEl>
                                        <p:attrNameLst>
                                          <p:attrName>ppt_w</p:attrName>
                                        </p:attrNameLst>
                                      </p:cBhvr>
                                      <p:tavLst>
                                        <p:tav tm="0">
                                          <p:val>
                                            <p:fltVal val="0"/>
                                          </p:val>
                                        </p:tav>
                                        <p:tav tm="100000">
                                          <p:val>
                                            <p:strVal val="#ppt_w"/>
                                          </p:val>
                                        </p:tav>
                                      </p:tavLst>
                                    </p:anim>
                                    <p:anim calcmode="lin" valueType="num">
                                      <p:cBhvr>
                                        <p:cTn id="8" dur="1000" fill="hold"/>
                                        <p:tgtEl>
                                          <p:spTgt spid="11266"/>
                                        </p:tgtEl>
                                        <p:attrNameLst>
                                          <p:attrName>ppt_h</p:attrName>
                                        </p:attrNameLst>
                                      </p:cBhvr>
                                      <p:tavLst>
                                        <p:tav tm="0">
                                          <p:val>
                                            <p:fltVal val="0"/>
                                          </p:val>
                                        </p:tav>
                                        <p:tav tm="100000">
                                          <p:val>
                                            <p:strVal val="#ppt_h"/>
                                          </p:val>
                                        </p:tav>
                                      </p:tavLst>
                                    </p:anim>
                                    <p:anim calcmode="lin" valueType="num">
                                      <p:cBhvr>
                                        <p:cTn id="9" dur="1000" fill="hold"/>
                                        <p:tgtEl>
                                          <p:spTgt spid="11266"/>
                                        </p:tgtEl>
                                        <p:attrNameLst>
                                          <p:attrName>style.rotation</p:attrName>
                                        </p:attrNameLst>
                                      </p:cBhvr>
                                      <p:tavLst>
                                        <p:tav tm="0">
                                          <p:val>
                                            <p:fltVal val="90"/>
                                          </p:val>
                                        </p:tav>
                                        <p:tav tm="100000">
                                          <p:val>
                                            <p:fltVal val="0"/>
                                          </p:val>
                                        </p:tav>
                                      </p:tavLst>
                                    </p:anim>
                                    <p:animEffect transition="in" filter="fade">
                                      <p:cBhvr>
                                        <p:cTn id="10" dur="10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أبو محمد مصطفى أبورية\دورة تحفة الأطفال\صور الدورة\New folder\صورة40.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77" y="283"/>
            <a:ext cx="9143245" cy="685743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46762365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p:cTn id="7" dur="500" fill="hold"/>
                                        <p:tgtEl>
                                          <p:spTgt spid="12290"/>
                                        </p:tgtEl>
                                        <p:attrNameLst>
                                          <p:attrName>ppt_w</p:attrName>
                                        </p:attrNameLst>
                                      </p:cBhvr>
                                      <p:tavLst>
                                        <p:tav tm="0">
                                          <p:val>
                                            <p:fltVal val="0"/>
                                          </p:val>
                                        </p:tav>
                                        <p:tav tm="100000">
                                          <p:val>
                                            <p:strVal val="#ppt_w"/>
                                          </p:val>
                                        </p:tav>
                                      </p:tavLst>
                                    </p:anim>
                                    <p:anim calcmode="lin" valueType="num">
                                      <p:cBhvr>
                                        <p:cTn id="8" dur="500" fill="hold"/>
                                        <p:tgtEl>
                                          <p:spTgt spid="12290"/>
                                        </p:tgtEl>
                                        <p:attrNameLst>
                                          <p:attrName>ppt_h</p:attrName>
                                        </p:attrNameLst>
                                      </p:cBhvr>
                                      <p:tavLst>
                                        <p:tav tm="0">
                                          <p:val>
                                            <p:fltVal val="0"/>
                                          </p:val>
                                        </p:tav>
                                        <p:tav tm="100000">
                                          <p:val>
                                            <p:strVal val="#ppt_h"/>
                                          </p:val>
                                        </p:tav>
                                      </p:tavLst>
                                    </p:anim>
                                    <p:animEffect transition="in" filter="fade">
                                      <p:cBhvr>
                                        <p:cTn id="9"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111042" y="78885"/>
            <a:ext cx="7125113" cy="924475"/>
          </a:xfrm>
          <a:solidFill>
            <a:schemeClr val="bg2">
              <a:lumMod val="20000"/>
              <a:lumOff val="80000"/>
            </a:schemeClr>
          </a:solidFill>
        </p:spPr>
        <p:txBody>
          <a:bodyPr/>
          <a:lstStyle/>
          <a:p>
            <a:pPr algn="ctr"/>
            <a:r>
              <a:rPr lang="ar-KW" dirty="0" smtClean="0"/>
              <a:t>ما هي مراتب الإخفاء الحقيقي؟؟</a:t>
            </a:r>
            <a:endParaRPr lang="ar-SA" dirty="0"/>
          </a:p>
        </p:txBody>
      </p:sp>
      <p:pic>
        <p:nvPicPr>
          <p:cNvPr id="5" name="صورة 4"/>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1052736"/>
            <a:ext cx="9144000" cy="5805264"/>
          </a:xfrm>
          <a:prstGeom prst="rect">
            <a:avLst/>
          </a:prstGeom>
        </p:spPr>
      </p:pic>
    </p:spTree>
    <p:extLst>
      <p:ext uri="{BB962C8B-B14F-4D97-AF65-F5344CB8AC3E}">
        <p14:creationId xmlns="" xmlns:p14="http://schemas.microsoft.com/office/powerpoint/2010/main" val="285994761"/>
      </p:ext>
    </p:extLst>
  </p:cSld>
  <p:clrMapOvr>
    <a:masterClrMapping/>
  </p:clrMapOvr>
  <mc:AlternateContent xmlns:mc="http://schemas.openxmlformats.org/markup-compatibility/2006">
    <mc:Choice xmlns=""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83568" y="404664"/>
            <a:ext cx="7341137" cy="924475"/>
          </a:xfrm>
          <a:solidFill>
            <a:schemeClr val="tx2">
              <a:lumMod val="90000"/>
            </a:schemeClr>
          </a:solidFill>
        </p:spPr>
        <p:txBody>
          <a:bodyPr/>
          <a:lstStyle/>
          <a:p>
            <a:pPr algn="ctr"/>
            <a:r>
              <a:rPr lang="ar-KW" sz="6000" dirty="0" smtClean="0">
                <a:latin typeface="Lotus Linotype" pitchFamily="2" charset="-78"/>
                <a:cs typeface="Lotus Linotype" pitchFamily="2" charset="-78"/>
              </a:rPr>
              <a:t>اليوم الأول</a:t>
            </a:r>
            <a:endParaRPr lang="ar-SA" sz="6000" dirty="0">
              <a:latin typeface="Lotus Linotype" pitchFamily="2" charset="-78"/>
              <a:cs typeface="Lotus Linotype" pitchFamily="2" charset="-78"/>
            </a:endParaRPr>
          </a:p>
        </p:txBody>
      </p:sp>
      <p:sp>
        <p:nvSpPr>
          <p:cNvPr id="3" name="عنصر نائب للمحتوى 2"/>
          <p:cNvSpPr>
            <a:spLocks noGrp="1"/>
          </p:cNvSpPr>
          <p:nvPr>
            <p:ph idx="1"/>
          </p:nvPr>
        </p:nvSpPr>
        <p:spPr>
          <a:xfrm>
            <a:off x="611560" y="2636912"/>
            <a:ext cx="8384744" cy="3861048"/>
          </a:xfrm>
        </p:spPr>
        <p:txBody>
          <a:bodyPr>
            <a:noAutofit/>
          </a:bodyPr>
          <a:lstStyle/>
          <a:p>
            <a:r>
              <a:rPr lang="ar-KW" sz="4800" dirty="0" smtClean="0">
                <a:solidFill>
                  <a:srgbClr val="FFFF00"/>
                </a:solidFill>
                <a:latin typeface="Lotus Linotype" pitchFamily="2" charset="-78"/>
                <a:cs typeface="Lotus Linotype" pitchFamily="2" charset="-78"/>
              </a:rPr>
              <a:t>مقدمة</a:t>
            </a:r>
          </a:p>
          <a:p>
            <a:r>
              <a:rPr lang="ar-KW" sz="4800" dirty="0" smtClean="0">
                <a:solidFill>
                  <a:srgbClr val="FFFF00"/>
                </a:solidFill>
                <a:latin typeface="Lotus Linotype" pitchFamily="2" charset="-78"/>
                <a:cs typeface="Lotus Linotype" pitchFamily="2" charset="-78"/>
              </a:rPr>
              <a:t>التعريف بالمنظومة والناظم</a:t>
            </a:r>
          </a:p>
          <a:p>
            <a:r>
              <a:rPr lang="ar-KW" sz="4800" dirty="0" smtClean="0">
                <a:solidFill>
                  <a:srgbClr val="FFFF00"/>
                </a:solidFill>
                <a:latin typeface="Lotus Linotype" pitchFamily="2" charset="-78"/>
                <a:cs typeface="Lotus Linotype" pitchFamily="2" charset="-78"/>
              </a:rPr>
              <a:t> المنهج في الشرح</a:t>
            </a:r>
          </a:p>
          <a:p>
            <a:r>
              <a:rPr lang="ar-KW" sz="4800" dirty="0">
                <a:solidFill>
                  <a:srgbClr val="FFFF00"/>
                </a:solidFill>
                <a:latin typeface="Lotus Linotype" pitchFamily="2" charset="-78"/>
                <a:cs typeface="Lotus Linotype" pitchFamily="2" charset="-78"/>
              </a:rPr>
              <a:t> </a:t>
            </a:r>
            <a:r>
              <a:rPr lang="ar-KW" sz="4800" dirty="0" smtClean="0">
                <a:solidFill>
                  <a:srgbClr val="FFFF00"/>
                </a:solidFill>
                <a:latin typeface="Lotus Linotype" pitchFamily="2" charset="-78"/>
                <a:cs typeface="Lotus Linotype" pitchFamily="2" charset="-78"/>
              </a:rPr>
              <a:t>مختصر الاستعاذة والبسملة</a:t>
            </a:r>
          </a:p>
          <a:p>
            <a:r>
              <a:rPr lang="ar-KW" sz="4800" dirty="0" smtClean="0">
                <a:solidFill>
                  <a:srgbClr val="FFFF00"/>
                </a:solidFill>
                <a:latin typeface="Lotus Linotype" pitchFamily="2" charset="-78"/>
                <a:cs typeface="Lotus Linotype" pitchFamily="2" charset="-78"/>
              </a:rPr>
              <a:t> </a:t>
            </a:r>
            <a:r>
              <a:rPr lang="ar-EG" sz="4800" dirty="0" smtClean="0">
                <a:solidFill>
                  <a:srgbClr val="FFFF00"/>
                </a:solidFill>
                <a:latin typeface="Lotus Linotype" pitchFamily="2" charset="-78"/>
                <a:cs typeface="Lotus Linotype" pitchFamily="2" charset="-78"/>
              </a:rPr>
              <a:t>تقريب</a:t>
            </a:r>
            <a:r>
              <a:rPr lang="ar-KW" sz="4800" dirty="0" smtClean="0">
                <a:solidFill>
                  <a:srgbClr val="FFFF00"/>
                </a:solidFill>
                <a:latin typeface="Lotus Linotype" pitchFamily="2" charset="-78"/>
                <a:cs typeface="Lotus Linotype" pitchFamily="2" charset="-78"/>
              </a:rPr>
              <a:t> عبارات التحفة ( الجزء الأول)</a:t>
            </a:r>
          </a:p>
          <a:p>
            <a:endParaRPr lang="ar-SA" sz="4800" dirty="0">
              <a:solidFill>
                <a:srgbClr val="FFFF00"/>
              </a:solidFill>
              <a:latin typeface="Lotus Linotype" pitchFamily="2" charset="-78"/>
              <a:cs typeface="Lotus Linotype" pitchFamily="2" charset="-78"/>
            </a:endParaRPr>
          </a:p>
        </p:txBody>
      </p:sp>
    </p:spTree>
    <p:extLst>
      <p:ext uri="{BB962C8B-B14F-4D97-AF65-F5344CB8AC3E}">
        <p14:creationId xmlns="" xmlns:p14="http://schemas.microsoft.com/office/powerpoint/2010/main" val="2309419610"/>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53450108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sz="half" idx="1"/>
          </p:nvPr>
        </p:nvSpPr>
        <p:spPr>
          <a:xfrm>
            <a:off x="30188" y="1"/>
            <a:ext cx="9113812" cy="3815331"/>
          </a:xfrm>
          <a:solidFill>
            <a:schemeClr val="accent1">
              <a:lumMod val="75000"/>
            </a:schemeClr>
          </a:solidFill>
        </p:spPr>
        <p:txBody>
          <a:bodyPr>
            <a:normAutofit fontScale="77500" lnSpcReduction="20000"/>
          </a:bodyPr>
          <a:lstStyle/>
          <a:p>
            <a:r>
              <a:rPr lang="ar-KW" sz="4000" dirty="0" smtClean="0">
                <a:solidFill>
                  <a:srgbClr val="FFFF00"/>
                </a:solidFill>
                <a:latin typeface="Lotus Linotype" pitchFamily="2" charset="-78"/>
                <a:cs typeface="Lotus Linotype" pitchFamily="2" charset="-78"/>
              </a:rPr>
              <a:t>ل</a:t>
            </a:r>
            <a:r>
              <a:rPr lang="ar-EG" sz="4000" dirty="0" smtClean="0">
                <a:solidFill>
                  <a:srgbClr val="FFFF00"/>
                </a:solidFill>
                <a:latin typeface="Lotus Linotype" pitchFamily="2" charset="-78"/>
                <a:cs typeface="Lotus Linotype" pitchFamily="2" charset="-78"/>
              </a:rPr>
              <a:t>ماذا سمي إخفاءً حقيقيًا .</a:t>
            </a:r>
            <a:r>
              <a:rPr lang="ar-KW" sz="4000" dirty="0" smtClean="0">
                <a:solidFill>
                  <a:srgbClr val="FFFF00"/>
                </a:solidFill>
                <a:latin typeface="Lotus Linotype" pitchFamily="2" charset="-78"/>
                <a:cs typeface="Lotus Linotype" pitchFamily="2" charset="-78"/>
              </a:rPr>
              <a:t> </a:t>
            </a:r>
          </a:p>
          <a:p>
            <a:r>
              <a:rPr lang="ar-KW" sz="4000" dirty="0">
                <a:solidFill>
                  <a:schemeClr val="accent1">
                    <a:lumMod val="40000"/>
                    <a:lumOff val="60000"/>
                  </a:schemeClr>
                </a:solidFill>
                <a:latin typeface="Lotus Linotype" pitchFamily="2" charset="-78"/>
                <a:cs typeface="Lotus Linotype" pitchFamily="2" charset="-78"/>
              </a:rPr>
              <a:t>لعدم تقيده بحلق أو شفة ولتحقق الإخفاء فيه أي ستر النون والتنوين</a:t>
            </a:r>
            <a:r>
              <a:rPr lang="ar-KW" sz="4000" dirty="0" smtClean="0">
                <a:solidFill>
                  <a:srgbClr val="FFFF00"/>
                </a:solidFill>
                <a:latin typeface="Lotus Linotype" pitchFamily="2" charset="-78"/>
                <a:cs typeface="Lotus Linotype" pitchFamily="2" charset="-78"/>
              </a:rPr>
              <a:t>.</a:t>
            </a:r>
            <a:endParaRPr lang="ar-EG" sz="4000" dirty="0" smtClean="0">
              <a:solidFill>
                <a:srgbClr val="FFFF00"/>
              </a:solidFill>
              <a:latin typeface="Lotus Linotype" pitchFamily="2" charset="-78"/>
              <a:cs typeface="Lotus Linotype" pitchFamily="2" charset="-78"/>
            </a:endParaRPr>
          </a:p>
          <a:p>
            <a:r>
              <a:rPr lang="ar-EG" sz="4000" dirty="0" smtClean="0">
                <a:solidFill>
                  <a:srgbClr val="FFFF00"/>
                </a:solidFill>
                <a:latin typeface="Lotus Linotype" pitchFamily="2" charset="-78"/>
                <a:cs typeface="Lotus Linotype" pitchFamily="2" charset="-78"/>
              </a:rPr>
              <a:t>ما الفرق بينه وبين الإدغام.</a:t>
            </a:r>
            <a:endParaRPr lang="ar-KW" sz="4000" dirty="0" smtClean="0">
              <a:solidFill>
                <a:srgbClr val="FFFF00"/>
              </a:solidFill>
              <a:latin typeface="Lotus Linotype" pitchFamily="2" charset="-78"/>
              <a:cs typeface="Lotus Linotype" pitchFamily="2" charset="-78"/>
            </a:endParaRPr>
          </a:p>
          <a:p>
            <a:r>
              <a:rPr lang="ar-KW" sz="4000" dirty="0">
                <a:solidFill>
                  <a:srgbClr val="FFFF00"/>
                </a:solidFill>
                <a:latin typeface="Lotus Linotype" pitchFamily="2" charset="-78"/>
                <a:cs typeface="Lotus Linotype" pitchFamily="2" charset="-78"/>
              </a:rPr>
              <a:t> </a:t>
            </a:r>
            <a:r>
              <a:rPr lang="ar-KW" sz="4000" dirty="0">
                <a:solidFill>
                  <a:schemeClr val="accent1">
                    <a:lumMod val="40000"/>
                    <a:lumOff val="60000"/>
                  </a:schemeClr>
                </a:solidFill>
                <a:latin typeface="Lotus Linotype" pitchFamily="2" charset="-78"/>
                <a:cs typeface="Lotus Linotype" pitchFamily="2" charset="-78"/>
              </a:rPr>
              <a:t>التخفيف، كونه من كلمة وكلمتين، وكونه عند الحرف وليس فيه</a:t>
            </a:r>
            <a:endParaRPr lang="ar-EG" sz="4000" dirty="0">
              <a:solidFill>
                <a:schemeClr val="accent1">
                  <a:lumMod val="40000"/>
                  <a:lumOff val="60000"/>
                </a:schemeClr>
              </a:solidFill>
              <a:latin typeface="Lotus Linotype" pitchFamily="2" charset="-78"/>
              <a:cs typeface="Lotus Linotype" pitchFamily="2" charset="-78"/>
            </a:endParaRPr>
          </a:p>
          <a:p>
            <a:pPr marL="0" indent="0">
              <a:buNone/>
            </a:pPr>
            <a:r>
              <a:rPr lang="ar-EG" sz="4000" dirty="0" smtClean="0">
                <a:solidFill>
                  <a:schemeClr val="accent1">
                    <a:lumMod val="40000"/>
                    <a:lumOff val="60000"/>
                  </a:schemeClr>
                </a:solidFill>
                <a:latin typeface="Lotus Linotype" pitchFamily="2" charset="-78"/>
                <a:cs typeface="Lotus Linotype" pitchFamily="2" charset="-78"/>
              </a:rPr>
              <a:t>يحترز من إشباع الحركة قبل الإخفاء لعدم تولد حرف مثل </a:t>
            </a:r>
            <a:r>
              <a:rPr lang="ar-KW" sz="4000" dirty="0" smtClean="0">
                <a:solidFill>
                  <a:schemeClr val="accent1">
                    <a:lumMod val="40000"/>
                    <a:lumOff val="60000"/>
                  </a:schemeClr>
                </a:solidFill>
                <a:latin typeface="Lotus Linotype" pitchFamily="2" charset="-78"/>
                <a:cs typeface="Lotus Linotype" pitchFamily="2" charset="-78"/>
              </a:rPr>
              <a:t> </a:t>
            </a:r>
          </a:p>
          <a:p>
            <a:pPr marL="0" indent="0">
              <a:buNone/>
            </a:pPr>
            <a:r>
              <a:rPr lang="ar-KW" sz="4000" dirty="0" smtClean="0">
                <a:solidFill>
                  <a:schemeClr val="accent1">
                    <a:lumMod val="40000"/>
                    <a:lumOff val="60000"/>
                  </a:schemeClr>
                </a:solidFill>
                <a:latin typeface="Lotus Linotype" pitchFamily="2" charset="-78"/>
                <a:cs typeface="Lotus Linotype" pitchFamily="2" charset="-78"/>
              </a:rPr>
              <a:t>    </a:t>
            </a:r>
            <a:endParaRPr lang="ar-EG" sz="4000" dirty="0">
              <a:solidFill>
                <a:schemeClr val="accent1">
                  <a:lumMod val="40000"/>
                  <a:lumOff val="60000"/>
                </a:schemeClr>
              </a:solidFill>
              <a:latin typeface="Lotus Linotype" pitchFamily="2" charset="-78"/>
              <a:cs typeface="Lotus Linotype" pitchFamily="2" charset="-78"/>
            </a:endParaRPr>
          </a:p>
        </p:txBody>
      </p:sp>
      <p:graphicFrame>
        <p:nvGraphicFramePr>
          <p:cNvPr id="12" name="عنصر نائب للمحتوى 11"/>
          <p:cNvGraphicFramePr>
            <a:graphicFrameLocks noGrp="1"/>
          </p:cNvGraphicFramePr>
          <p:nvPr>
            <p:ph sz="half" idx="2"/>
            <p:extLst>
              <p:ext uri="{D42A27DB-BD31-4B8C-83A1-F6EECF244321}">
                <p14:modId xmlns="" xmlns:p14="http://schemas.microsoft.com/office/powerpoint/2010/main" val="943874299"/>
              </p:ext>
            </p:extLst>
          </p:nvPr>
        </p:nvGraphicFramePr>
        <p:xfrm>
          <a:off x="2952" y="3717032"/>
          <a:ext cx="2304529" cy="30175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4" name="عنصر نائب للمحتوى 11"/>
          <p:cNvGraphicFramePr>
            <a:graphicFrameLocks/>
          </p:cNvGraphicFramePr>
          <p:nvPr>
            <p:extLst>
              <p:ext uri="{D42A27DB-BD31-4B8C-83A1-F6EECF244321}">
                <p14:modId xmlns="" xmlns:p14="http://schemas.microsoft.com/office/powerpoint/2010/main" val="1584825118"/>
              </p:ext>
            </p:extLst>
          </p:nvPr>
        </p:nvGraphicFramePr>
        <p:xfrm>
          <a:off x="6839471" y="3937373"/>
          <a:ext cx="2304529" cy="292062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5" name="عنصر نائب للمحتوى 11"/>
          <p:cNvGraphicFramePr>
            <a:graphicFrameLocks/>
          </p:cNvGraphicFramePr>
          <p:nvPr>
            <p:extLst>
              <p:ext uri="{D42A27DB-BD31-4B8C-83A1-F6EECF244321}">
                <p14:modId xmlns="" xmlns:p14="http://schemas.microsoft.com/office/powerpoint/2010/main" val="2687843515"/>
              </p:ext>
            </p:extLst>
          </p:nvPr>
        </p:nvGraphicFramePr>
        <p:xfrm>
          <a:off x="3347864" y="3920357"/>
          <a:ext cx="2376265" cy="282101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3" name="سهم للأسفل 12"/>
          <p:cNvSpPr/>
          <p:nvPr/>
        </p:nvSpPr>
        <p:spPr>
          <a:xfrm>
            <a:off x="7884368" y="3140968"/>
            <a:ext cx="484632"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1027" name="Picture 3"/>
          <p:cNvPicPr>
            <a:picLocks noChangeAspect="1" noChangeArrowheads="1"/>
          </p:cNvPicPr>
          <p:nvPr/>
        </p:nvPicPr>
        <p:blipFill>
          <a:blip r:embed="rId14">
            <a:extLst>
              <a:ext uri="{28A0092B-C50C-407E-A947-70E740481C1C}">
                <a14:useLocalDpi xmlns="" xmlns:a14="http://schemas.microsoft.com/office/drawing/2010/main" val="0"/>
              </a:ext>
            </a:extLst>
          </a:blip>
          <a:srcRect/>
          <a:stretch>
            <a:fillRect/>
          </a:stretch>
        </p:blipFill>
        <p:spPr bwMode="auto">
          <a:xfrm>
            <a:off x="4297363" y="3054350"/>
            <a:ext cx="549275" cy="749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4">
            <a:extLst>
              <a:ext uri="{28A0092B-C50C-407E-A947-70E740481C1C}">
                <a14:useLocalDpi xmlns="" xmlns:a14="http://schemas.microsoft.com/office/drawing/2010/main" val="0"/>
              </a:ext>
            </a:extLst>
          </a:blip>
          <a:srcRect/>
          <a:stretch>
            <a:fillRect/>
          </a:stretch>
        </p:blipFill>
        <p:spPr bwMode="auto">
          <a:xfrm>
            <a:off x="1043608" y="2871738"/>
            <a:ext cx="549275" cy="749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890737072"/>
      </p:ext>
    </p:extLst>
  </p:cSld>
  <p:clrMapOvr>
    <a:masterClrMapping/>
  </p:clrMapOvr>
  <mc:AlternateContent xmlns:mc="http://schemas.openxmlformats.org/markup-compatibility/2006">
    <mc:Choice xmlns=""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1000"/>
                                        <p:tgtEl>
                                          <p:spTgt spid="14"/>
                                        </p:tgtEl>
                                      </p:cBhvr>
                                    </p:animEffect>
                                    <p:anim calcmode="lin" valueType="num">
                                      <p:cBhvr>
                                        <p:cTn id="56" dur="1000" fill="hold"/>
                                        <p:tgtEl>
                                          <p:spTgt spid="14"/>
                                        </p:tgtEl>
                                        <p:attrNameLst>
                                          <p:attrName>ppt_x</p:attrName>
                                        </p:attrNameLst>
                                      </p:cBhvr>
                                      <p:tavLst>
                                        <p:tav tm="0">
                                          <p:val>
                                            <p:strVal val="#ppt_x"/>
                                          </p:val>
                                        </p:tav>
                                        <p:tav tm="100000">
                                          <p:val>
                                            <p:strVal val="#ppt_x"/>
                                          </p:val>
                                        </p:tav>
                                      </p:tavLst>
                                    </p:anim>
                                    <p:anim calcmode="lin" valueType="num">
                                      <p:cBhvr>
                                        <p:cTn id="5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027"/>
                                        </p:tgtEl>
                                        <p:attrNameLst>
                                          <p:attrName>style.visibility</p:attrName>
                                        </p:attrNameLst>
                                      </p:cBhvr>
                                      <p:to>
                                        <p:strVal val="visible"/>
                                      </p:to>
                                    </p:set>
                                    <p:anim calcmode="lin" valueType="num">
                                      <p:cBhvr additive="base">
                                        <p:cTn id="62" dur="500" fill="hold"/>
                                        <p:tgtEl>
                                          <p:spTgt spid="1027"/>
                                        </p:tgtEl>
                                        <p:attrNameLst>
                                          <p:attrName>ppt_x</p:attrName>
                                        </p:attrNameLst>
                                      </p:cBhvr>
                                      <p:tavLst>
                                        <p:tav tm="0">
                                          <p:val>
                                            <p:strVal val="#ppt_x"/>
                                          </p:val>
                                        </p:tav>
                                        <p:tav tm="100000">
                                          <p:val>
                                            <p:strVal val="#ppt_x"/>
                                          </p:val>
                                        </p:tav>
                                      </p:tavLst>
                                    </p:anim>
                                    <p:anim calcmode="lin" valueType="num">
                                      <p:cBhvr additive="base">
                                        <p:cTn id="63"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15"/>
                                        </p:tgtEl>
                                        <p:attrNameLst>
                                          <p:attrName>style.visibility</p:attrName>
                                        </p:attrNameLst>
                                      </p:cBhvr>
                                      <p:to>
                                        <p:strVal val="visible"/>
                                      </p:to>
                                    </p:set>
                                    <p:anim calcmode="lin" valueType="num">
                                      <p:cBhvr additive="base">
                                        <p:cTn id="68" dur="500" fill="hold"/>
                                        <p:tgtEl>
                                          <p:spTgt spid="15"/>
                                        </p:tgtEl>
                                        <p:attrNameLst>
                                          <p:attrName>ppt_x</p:attrName>
                                        </p:attrNameLst>
                                      </p:cBhvr>
                                      <p:tavLst>
                                        <p:tav tm="0">
                                          <p:val>
                                            <p:strVal val="#ppt_x"/>
                                          </p:val>
                                        </p:tav>
                                        <p:tav tm="100000">
                                          <p:val>
                                            <p:strVal val="#ppt_x"/>
                                          </p:val>
                                        </p:tav>
                                      </p:tavLst>
                                    </p:anim>
                                    <p:anim calcmode="lin" valueType="num">
                                      <p:cBhvr additive="base">
                                        <p:cTn id="6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nodeType="clickEffect">
                                  <p:stCondLst>
                                    <p:cond delay="0"/>
                                  </p:stCondLst>
                                  <p:childTnLst>
                                    <p:set>
                                      <p:cBhvr>
                                        <p:cTn id="73" dur="1" fill="hold">
                                          <p:stCondLst>
                                            <p:cond delay="0"/>
                                          </p:stCondLst>
                                        </p:cTn>
                                        <p:tgtEl>
                                          <p:spTgt spid="1028"/>
                                        </p:tgtEl>
                                        <p:attrNameLst>
                                          <p:attrName>style.visibility</p:attrName>
                                        </p:attrNameLst>
                                      </p:cBhvr>
                                      <p:to>
                                        <p:strVal val="visible"/>
                                      </p:to>
                                    </p:set>
                                    <p:anim calcmode="lin" valueType="num">
                                      <p:cBhvr additive="base">
                                        <p:cTn id="74" dur="500" fill="hold"/>
                                        <p:tgtEl>
                                          <p:spTgt spid="1028"/>
                                        </p:tgtEl>
                                        <p:attrNameLst>
                                          <p:attrName>ppt_x</p:attrName>
                                        </p:attrNameLst>
                                      </p:cBhvr>
                                      <p:tavLst>
                                        <p:tav tm="0">
                                          <p:val>
                                            <p:strVal val="#ppt_x"/>
                                          </p:val>
                                        </p:tav>
                                        <p:tav tm="100000">
                                          <p:val>
                                            <p:strVal val="#ppt_x"/>
                                          </p:val>
                                        </p:tav>
                                      </p:tavLst>
                                    </p:anim>
                                    <p:anim calcmode="lin" valueType="num">
                                      <p:cBhvr additive="base">
                                        <p:cTn id="75"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12"/>
                                        </p:tgtEl>
                                        <p:attrNameLst>
                                          <p:attrName>style.visibility</p:attrName>
                                        </p:attrNameLst>
                                      </p:cBhvr>
                                      <p:to>
                                        <p:strVal val="visible"/>
                                      </p:to>
                                    </p:set>
                                    <p:animEffect transition="in" filter="fade">
                                      <p:cBhvr>
                                        <p:cTn id="80" dur="1000"/>
                                        <p:tgtEl>
                                          <p:spTgt spid="12"/>
                                        </p:tgtEl>
                                      </p:cBhvr>
                                    </p:animEffect>
                                    <p:anim calcmode="lin" valueType="num">
                                      <p:cBhvr>
                                        <p:cTn id="81" dur="1000" fill="hold"/>
                                        <p:tgtEl>
                                          <p:spTgt spid="12"/>
                                        </p:tgtEl>
                                        <p:attrNameLst>
                                          <p:attrName>ppt_x</p:attrName>
                                        </p:attrNameLst>
                                      </p:cBhvr>
                                      <p:tavLst>
                                        <p:tav tm="0">
                                          <p:val>
                                            <p:strVal val="#ppt_x"/>
                                          </p:val>
                                        </p:tav>
                                        <p:tav tm="100000">
                                          <p:val>
                                            <p:strVal val="#ppt_x"/>
                                          </p:val>
                                        </p:tav>
                                      </p:tavLst>
                                    </p:anim>
                                    <p:anim calcmode="lin" valueType="num">
                                      <p:cBhvr>
                                        <p:cTn id="8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Graphic spid="12" grpId="0">
        <p:bldAsOne/>
      </p:bldGraphic>
      <p:bldGraphic spid="14" grpId="0">
        <p:bldAsOne/>
      </p:bldGraphic>
      <p:bldGraphic spid="15" grpId="0">
        <p:bldAsOne/>
      </p:bldGraphic>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شكل حر 6"/>
          <p:cNvSpPr/>
          <p:nvPr/>
        </p:nvSpPr>
        <p:spPr>
          <a:xfrm>
            <a:off x="0" y="0"/>
            <a:ext cx="9144000" cy="6858000"/>
          </a:xfrm>
          <a:custGeom>
            <a:avLst/>
            <a:gdLst>
              <a:gd name="connsiteX0" fmla="*/ 0 w 6858000"/>
              <a:gd name="connsiteY0" fmla="*/ 3429000 h 6858000"/>
              <a:gd name="connsiteX1" fmla="*/ 3429000 w 6858000"/>
              <a:gd name="connsiteY1" fmla="*/ 0 h 6858000"/>
              <a:gd name="connsiteX2" fmla="*/ 6858000 w 6858000"/>
              <a:gd name="connsiteY2" fmla="*/ 3429000 h 6858000"/>
              <a:gd name="connsiteX3" fmla="*/ 3429000 w 6858000"/>
              <a:gd name="connsiteY3" fmla="*/ 6858000 h 6858000"/>
              <a:gd name="connsiteX4" fmla="*/ 0 w 6858000"/>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6858000">
                <a:moveTo>
                  <a:pt x="0" y="3429000"/>
                </a:moveTo>
                <a:cubicBezTo>
                  <a:pt x="0" y="1535216"/>
                  <a:pt x="1535216" y="0"/>
                  <a:pt x="3429000" y="0"/>
                </a:cubicBezTo>
                <a:cubicBezTo>
                  <a:pt x="5322784" y="0"/>
                  <a:pt x="6858000" y="1535216"/>
                  <a:pt x="6858000" y="3429000"/>
                </a:cubicBezTo>
                <a:cubicBezTo>
                  <a:pt x="6858000" y="5322784"/>
                  <a:pt x="5322784" y="6858000"/>
                  <a:pt x="3429000" y="6858000"/>
                </a:cubicBezTo>
                <a:cubicBezTo>
                  <a:pt x="1535216" y="6858000"/>
                  <a:pt x="0" y="5322784"/>
                  <a:pt x="0" y="3429000"/>
                </a:cubicBezTo>
                <a:close/>
              </a:path>
            </a:pathLst>
          </a:custGeom>
          <a:blipFill>
            <a:blip r:embed="rId2"/>
            <a:tile tx="0" ty="0" sx="100000" sy="100000" flip="none" algn="tl"/>
          </a:bli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1004331" tIns="1004331" rIns="1004331" bIns="1004331" numCol="1" spcCol="1270" anchor="ctr" anchorCtr="0">
            <a:noAutofit/>
          </a:bodyPr>
          <a:lstStyle/>
          <a:p>
            <a:pPr lvl="0" algn="ctr" defTabSz="1377950" rtl="1">
              <a:lnSpc>
                <a:spcPct val="90000"/>
              </a:lnSpc>
              <a:spcBef>
                <a:spcPct val="0"/>
              </a:spcBef>
              <a:spcAft>
                <a:spcPct val="35000"/>
              </a:spcAft>
            </a:pPr>
            <a:r>
              <a:rPr lang="ar-KW" sz="4400" b="0" kern="1200" dirty="0" smtClean="0"/>
              <a:t>*  </a:t>
            </a:r>
            <a:r>
              <a:rPr lang="ar-EG" sz="4400" b="0" kern="1200" dirty="0" smtClean="0"/>
              <a:t>ويحترز </a:t>
            </a:r>
            <a:r>
              <a:rPr lang="ar-KW" sz="4400" b="0" kern="1200" dirty="0" smtClean="0"/>
              <a:t>م</a:t>
            </a:r>
            <a:r>
              <a:rPr lang="ar-EG" sz="4400" b="0" kern="1200" dirty="0" smtClean="0"/>
              <a:t>ن إلصاق اللسان فوق الثنايا العليا عند الإخفاء </a:t>
            </a:r>
            <a:r>
              <a:rPr lang="ar-KW" sz="4400" b="0" kern="1200" dirty="0" smtClean="0"/>
              <a:t/>
            </a:r>
            <a:br>
              <a:rPr lang="ar-KW" sz="4400" b="0" kern="1200" dirty="0" smtClean="0"/>
            </a:br>
            <a:r>
              <a:rPr lang="ar-KW" sz="4400" b="0" kern="1200" dirty="0" smtClean="0"/>
              <a:t>* </a:t>
            </a:r>
            <a:r>
              <a:rPr lang="ar-EG" sz="4400" b="0" kern="1200" dirty="0" smtClean="0"/>
              <a:t>ويحترز من إظهار النون عند حكم الإخفاء وترقيق الغنة   المفخمة والعكس</a:t>
            </a:r>
            <a:br>
              <a:rPr lang="ar-EG" sz="4400" b="0" kern="1200" dirty="0" smtClean="0"/>
            </a:br>
            <a:r>
              <a:rPr lang="ar-KW" sz="4400" b="0" kern="1200" dirty="0" smtClean="0"/>
              <a:t>* </a:t>
            </a:r>
            <a:r>
              <a:rPr lang="ar-EG" sz="4400" b="0" kern="1200" dirty="0" smtClean="0"/>
              <a:t>ويحترز من إظهار النون والتنوين  وكل ذلك يضبط بمشافهة المتقنين </a:t>
            </a:r>
            <a:br>
              <a:rPr lang="ar-EG" sz="4400" b="0" kern="1200" dirty="0" smtClean="0"/>
            </a:br>
            <a:endParaRPr lang="ar-SA" sz="4400" kern="1200" dirty="0"/>
          </a:p>
        </p:txBody>
      </p:sp>
    </p:spTree>
    <p:extLst>
      <p:ext uri="{BB962C8B-B14F-4D97-AF65-F5344CB8AC3E}">
        <p14:creationId xmlns="" xmlns:p14="http://schemas.microsoft.com/office/powerpoint/2010/main" val="2155560356"/>
      </p:ext>
    </p:extLst>
  </p:cSld>
  <p:clrMapOvr>
    <a:masterClrMapping/>
  </p:clrMapOvr>
  <mc:AlternateContent xmlns:mc="http://schemas.openxmlformats.org/markup-compatibility/2006">
    <mc:Choice xmlns=""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أبو محمد مصطفى أبورية\دورة تحفة الأطفال\صور الدورة\New folder\صورة38.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77" y="283"/>
            <a:ext cx="9143245" cy="685743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999866318"/>
      </p:ext>
    </p:extLst>
  </p:cSld>
  <p:clrMapOvr>
    <a:masterClrMapping/>
  </p:clrMapOvr>
  <mc:AlternateContent xmlns:mc="http://schemas.openxmlformats.org/markup-compatibility/2006">
    <mc:Choice xmlns="" xmlns:p14="http://schemas.microsoft.com/office/powerpoint/2010/main" Requires="p14">
      <p:transition spd="slow" p14:dur="1200">
        <p14:flip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1000"/>
                                        <p:tgtEl>
                                          <p:spTgt spid="10242"/>
                                        </p:tgtEl>
                                      </p:cBhvr>
                                    </p:animEffect>
                                    <p:anim calcmode="lin" valueType="num">
                                      <p:cBhvr>
                                        <p:cTn id="8" dur="1000" fill="hold"/>
                                        <p:tgtEl>
                                          <p:spTgt spid="10242"/>
                                        </p:tgtEl>
                                        <p:attrNameLst>
                                          <p:attrName>ppt_x</p:attrName>
                                        </p:attrNameLst>
                                      </p:cBhvr>
                                      <p:tavLst>
                                        <p:tav tm="0">
                                          <p:val>
                                            <p:strVal val="#ppt_x"/>
                                          </p:val>
                                        </p:tav>
                                        <p:tav tm="100000">
                                          <p:val>
                                            <p:strVal val="#ppt_x"/>
                                          </p:val>
                                        </p:tav>
                                      </p:tavLst>
                                    </p:anim>
                                    <p:anim calcmode="lin" valueType="num">
                                      <p:cBhvr>
                                        <p:cTn id="9" dur="1000" fill="hold"/>
                                        <p:tgtEl>
                                          <p:spTgt spid="102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0" y="-26504"/>
            <a:ext cx="9144000" cy="844324"/>
          </a:xfrm>
          <a:solidFill>
            <a:srgbClr val="92D050"/>
          </a:solidFill>
        </p:spPr>
        <p:txBody>
          <a:bodyPr/>
          <a:lstStyle/>
          <a:p>
            <a:pPr algn="ctr"/>
            <a:r>
              <a:rPr lang="ar-EG" sz="4000" b="1" dirty="0" smtClean="0">
                <a:latin typeface="Lotus Linotype" pitchFamily="2" charset="-78"/>
                <a:cs typeface="Lotus Linotype" pitchFamily="2" charset="-78"/>
              </a:rPr>
              <a:t>حكم النون والميم المشددتين</a:t>
            </a:r>
            <a:endParaRPr lang="ar-EG" sz="4000" b="1" dirty="0">
              <a:latin typeface="Lotus Linotype" pitchFamily="2" charset="-78"/>
              <a:cs typeface="Lotus Linotype" pitchFamily="2" charset="-78"/>
            </a:endParaRPr>
          </a:p>
        </p:txBody>
      </p:sp>
      <p:sp>
        <p:nvSpPr>
          <p:cNvPr id="6" name="عنوان فرعي 5"/>
          <p:cNvSpPr>
            <a:spLocks noGrp="1"/>
          </p:cNvSpPr>
          <p:nvPr>
            <p:ph type="subTitle" idx="1"/>
          </p:nvPr>
        </p:nvSpPr>
        <p:spPr>
          <a:xfrm>
            <a:off x="0" y="2780928"/>
            <a:ext cx="9144000" cy="4077072"/>
          </a:xfrm>
          <a:solidFill>
            <a:schemeClr val="accent5">
              <a:lumMod val="75000"/>
            </a:schemeClr>
          </a:solidFill>
        </p:spPr>
        <p:txBody>
          <a:bodyPr>
            <a:normAutofit/>
          </a:bodyPr>
          <a:lstStyle/>
          <a:p>
            <a:pPr marL="571500" indent="-571500">
              <a:buFont typeface="Arial" pitchFamily="34" charset="0"/>
              <a:buChar char="•"/>
            </a:pPr>
            <a:r>
              <a:rPr lang="ar-SA" sz="2800" b="1" dirty="0"/>
              <a:t>الغنة لغة صوت يخرج من الخيشوم والغنة صوت رخيم (لذيذ) يخرج من الخيشوم.</a:t>
            </a:r>
            <a:br>
              <a:rPr lang="ar-SA" sz="2800" b="1" dirty="0"/>
            </a:br>
            <a:r>
              <a:rPr lang="ar-SA" sz="2800" b="1" dirty="0"/>
              <a:t>والخيشوم أعلى الأنف </a:t>
            </a:r>
            <a:r>
              <a:rPr lang="ar-SA" sz="2800" dirty="0"/>
              <a:t/>
            </a:r>
            <a:br>
              <a:rPr lang="ar-SA" sz="2800" dirty="0"/>
            </a:br>
            <a:r>
              <a:rPr lang="ar-SA" sz="2800" b="1" dirty="0"/>
              <a:t>اصطلاحا صوت لذيذ مركب في جسم النون </a:t>
            </a:r>
            <a:r>
              <a:rPr lang="ar-SA" sz="2800" b="1" dirty="0" smtClean="0"/>
              <a:t>والميم</a:t>
            </a:r>
            <a:r>
              <a:rPr lang="ar-SA" sz="2800" dirty="0"/>
              <a:t/>
            </a:r>
            <a:br>
              <a:rPr lang="ar-SA" sz="2800" dirty="0"/>
            </a:br>
            <a:r>
              <a:rPr lang="ar-SA" sz="2800" dirty="0"/>
              <a:t/>
            </a:r>
            <a:br>
              <a:rPr lang="ar-SA" sz="2800" dirty="0"/>
            </a:br>
            <a:r>
              <a:rPr lang="ar-SA" sz="2800" b="1" dirty="0"/>
              <a:t>· </a:t>
            </a:r>
            <a:r>
              <a:rPr lang="ar-EG" sz="2800" dirty="0" smtClean="0">
                <a:solidFill>
                  <a:srgbClr val="FFFF00"/>
                </a:solidFill>
                <a:latin typeface="Lotus Linotype" pitchFamily="2" charset="-78"/>
                <a:cs typeface="Lotus Linotype" pitchFamily="2" charset="-78"/>
              </a:rPr>
              <a:t>ما هي مراتب الغنة على المشهور .</a:t>
            </a:r>
          </a:p>
          <a:p>
            <a:pPr marL="571500" indent="-571500">
              <a:buFont typeface="Arial" pitchFamily="34" charset="0"/>
              <a:buChar char="•"/>
            </a:pPr>
            <a:r>
              <a:rPr lang="ar-EG" sz="2800" b="1" dirty="0" smtClean="0">
                <a:solidFill>
                  <a:schemeClr val="tx1"/>
                </a:solidFill>
                <a:latin typeface="Lotus Linotype" pitchFamily="2" charset="-78"/>
                <a:ea typeface="+mj-ea"/>
                <a:cs typeface="Lotus Linotype" pitchFamily="2" charset="-78"/>
              </a:rPr>
              <a:t>أكملها في المشدد ثم المدغم ثم المخفي ثم الساكن المظهر ثم المتحرك</a:t>
            </a:r>
            <a:endParaRPr lang="ar-EG" sz="2800" b="1" dirty="0">
              <a:solidFill>
                <a:schemeClr val="tx1"/>
              </a:solidFill>
              <a:latin typeface="Lotus Linotype" pitchFamily="2" charset="-78"/>
              <a:ea typeface="+mj-ea"/>
              <a:cs typeface="Lotus Linotype" pitchFamily="2" charset="-78"/>
            </a:endParaRPr>
          </a:p>
          <a:p>
            <a:pPr marL="571500" indent="-571500">
              <a:buFont typeface="Arial" pitchFamily="34" charset="0"/>
              <a:buChar char="•"/>
            </a:pPr>
            <a:r>
              <a:rPr lang="ar-EG" sz="2800" dirty="0" smtClean="0">
                <a:solidFill>
                  <a:srgbClr val="FFFF00"/>
                </a:solidFill>
                <a:latin typeface="Lotus Linotype" pitchFamily="2" charset="-78"/>
                <a:cs typeface="Lotus Linotype" pitchFamily="2" charset="-78"/>
              </a:rPr>
              <a:t>من أين تخرج الغنة وما مقدارها. </a:t>
            </a:r>
            <a:endParaRPr lang="ar-KW" sz="2800" dirty="0" smtClean="0">
              <a:solidFill>
                <a:srgbClr val="FFFF00"/>
              </a:solidFill>
              <a:latin typeface="Lotus Linotype" pitchFamily="2" charset="-78"/>
              <a:cs typeface="Lotus Linotype" pitchFamily="2" charset="-78"/>
            </a:endParaRPr>
          </a:p>
          <a:p>
            <a:pPr marL="571500" indent="-571500">
              <a:buFont typeface="Arial" pitchFamily="34" charset="0"/>
              <a:buChar char="•"/>
            </a:pPr>
            <a:r>
              <a:rPr lang="ar-KW" sz="2800" dirty="0">
                <a:solidFill>
                  <a:srgbClr val="FFFF00"/>
                </a:solidFill>
                <a:latin typeface="Lotus Linotype" pitchFamily="2" charset="-78"/>
                <a:cs typeface="Lotus Linotype" pitchFamily="2" charset="-78"/>
              </a:rPr>
              <a:t> </a:t>
            </a:r>
            <a:r>
              <a:rPr lang="ar-KW" sz="2800" b="1" dirty="0">
                <a:solidFill>
                  <a:schemeClr val="tx1"/>
                </a:solidFill>
                <a:latin typeface="Lotus Linotype" pitchFamily="2" charset="-78"/>
                <a:ea typeface="+mj-ea"/>
                <a:cs typeface="Lotus Linotype" pitchFamily="2" charset="-78"/>
              </a:rPr>
              <a:t>تخرج من الخيشوم بمقدار حركتين</a:t>
            </a:r>
            <a:endParaRPr lang="ar-EG" sz="2800" b="1" dirty="0">
              <a:solidFill>
                <a:schemeClr val="tx1"/>
              </a:solidFill>
              <a:latin typeface="Lotus Linotype" pitchFamily="2" charset="-78"/>
              <a:ea typeface="+mj-ea"/>
              <a:cs typeface="Lotus Linotype" pitchFamily="2" charset="-78"/>
            </a:endParaRPr>
          </a:p>
        </p:txBody>
      </p:sp>
      <p:graphicFrame>
        <p:nvGraphicFramePr>
          <p:cNvPr id="4" name="عنصر نائب للمحتوى 3"/>
          <p:cNvGraphicFramePr>
            <a:graphicFrameLocks noGrp="1"/>
          </p:cNvGraphicFramePr>
          <p:nvPr>
            <p:ph idx="4294967295"/>
            <p:extLst>
              <p:ext uri="{D42A27DB-BD31-4B8C-83A1-F6EECF244321}">
                <p14:modId xmlns="" xmlns:p14="http://schemas.microsoft.com/office/powerpoint/2010/main" val="770578619"/>
              </p:ext>
            </p:extLst>
          </p:nvPr>
        </p:nvGraphicFramePr>
        <p:xfrm>
          <a:off x="0" y="685938"/>
          <a:ext cx="9144000" cy="2103120"/>
        </p:xfrm>
        <a:graphic>
          <a:graphicData uri="http://schemas.openxmlformats.org/drawingml/2006/table">
            <a:tbl>
              <a:tblPr rtl="1" firstRow="1" firstCol="1" lastRow="1" lastCol="1" bandRow="1" bandCol="1">
                <a:tableStyleId>{5C22544A-7EE6-4342-B048-85BDC9FD1C3A}</a:tableStyleId>
              </a:tblPr>
              <a:tblGrid>
                <a:gridCol w="4349128"/>
                <a:gridCol w="313478"/>
                <a:gridCol w="4481394"/>
              </a:tblGrid>
              <a:tr h="1872208">
                <a:tc>
                  <a:txBody>
                    <a:bodyPr/>
                    <a:lstStyle/>
                    <a:p>
                      <a:pPr algn="justLow" rtl="1">
                        <a:lnSpc>
                          <a:spcPct val="300000"/>
                        </a:lnSpc>
                        <a:spcAft>
                          <a:spcPts val="0"/>
                        </a:spcAft>
                      </a:pPr>
                      <a:r>
                        <a:rPr lang="ar-SA" sz="2800" dirty="0">
                          <a:effectLst/>
                        </a:rPr>
                        <a:t>وَغُنَّ مِيمًا ثُمَّ نُونًا شُدِّدَا</a:t>
                      </a:r>
                      <a:br>
                        <a:rPr lang="ar-SA" sz="2800" dirty="0">
                          <a:effectLst/>
                        </a:rPr>
                      </a:br>
                      <a:endParaRPr lang="en-US" sz="1800" dirty="0">
                        <a:effectLst/>
                        <a:latin typeface="Times New Roman"/>
                        <a:ea typeface="Times New Roman"/>
                      </a:endParaRPr>
                    </a:p>
                  </a:txBody>
                  <a:tcPr marL="68580" marR="68580" marT="0" marB="0"/>
                </a:tc>
                <a:tc>
                  <a:txBody>
                    <a:bodyPr/>
                    <a:lstStyle/>
                    <a:p>
                      <a:pPr algn="justLow" rtl="1">
                        <a:lnSpc>
                          <a:spcPct val="300000"/>
                        </a:lnSpc>
                        <a:spcAft>
                          <a:spcPts val="0"/>
                        </a:spcAft>
                      </a:pPr>
                      <a:r>
                        <a:rPr lang="ar-SA" sz="2800" dirty="0">
                          <a:effectLst/>
                        </a:rPr>
                        <a:t> </a:t>
                      </a:r>
                      <a:endParaRPr lang="en-US" sz="1800" dirty="0">
                        <a:effectLst/>
                        <a:latin typeface="Times New Roman"/>
                        <a:ea typeface="Times New Roman"/>
                      </a:endParaRPr>
                    </a:p>
                  </a:txBody>
                  <a:tcPr marL="68580" marR="68580" marT="0" marB="0"/>
                </a:tc>
                <a:tc>
                  <a:txBody>
                    <a:bodyPr/>
                    <a:lstStyle/>
                    <a:p>
                      <a:pPr algn="justLow" rtl="1">
                        <a:lnSpc>
                          <a:spcPct val="300000"/>
                        </a:lnSpc>
                        <a:spcAft>
                          <a:spcPts val="0"/>
                        </a:spcAft>
                      </a:pPr>
                      <a:r>
                        <a:rPr lang="ar-SA" sz="2800" dirty="0">
                          <a:effectLst/>
                        </a:rPr>
                        <a:t>وَسَمِّ كُلًّا حَرْفَ غُنَّةٍ بَدَا</a:t>
                      </a:r>
                      <a:br>
                        <a:rPr lang="ar-SA" sz="2800" dirty="0">
                          <a:effectLst/>
                        </a:rPr>
                      </a:br>
                      <a:endParaRPr lang="en-US" sz="1800" dirty="0">
                        <a:effectLst/>
                        <a:latin typeface="Times New Roman"/>
                        <a:ea typeface="Times New Roman"/>
                      </a:endParaRPr>
                    </a:p>
                  </a:txBody>
                  <a:tcPr marL="68580" marR="68580" marT="0" marB="0"/>
                </a:tc>
              </a:tr>
            </a:tbl>
          </a:graphicData>
        </a:graphic>
      </p:graphicFrame>
    </p:spTree>
    <p:extLst>
      <p:ext uri="{BB962C8B-B14F-4D97-AF65-F5344CB8AC3E}">
        <p14:creationId xmlns="" xmlns:p14="http://schemas.microsoft.com/office/powerpoint/2010/main" val="2516530209"/>
      </p:ext>
    </p:extLst>
  </p:cSld>
  <p:clrMapOvr>
    <a:masterClrMapping/>
  </p:clrMapOvr>
  <mc:AlternateContent xmlns:mc="http://schemas.openxmlformats.org/markup-compatibility/2006">
    <mc:Choice xmlns=""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6">
                                            <p:bg/>
                                          </p:spTgt>
                                        </p:tgtEl>
                                        <p:attrNameLst>
                                          <p:attrName>style.visibility</p:attrName>
                                        </p:attrNameLst>
                                      </p:cBhvr>
                                      <p:to>
                                        <p:strVal val="visible"/>
                                      </p:to>
                                    </p:set>
                                    <p:animEffect transition="in" filter="circle(in)">
                                      <p:cBhvr>
                                        <p:cTn id="23" dur="2000"/>
                                        <p:tgtEl>
                                          <p:spTgt spid="6">
                                            <p:bg/>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circle(in)">
                                      <p:cBhvr>
                                        <p:cTn id="28" dur="2000"/>
                                        <p:tgtEl>
                                          <p:spTgt spid="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animEffect transition="in" filter="circle(in)">
                                      <p:cBhvr>
                                        <p:cTn id="33" dur="2000"/>
                                        <p:tgtEl>
                                          <p:spTgt spid="6">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6">
                                            <p:txEl>
                                              <p:pRg st="2" end="2"/>
                                            </p:txEl>
                                          </p:spTgt>
                                        </p:tgtEl>
                                        <p:attrNameLst>
                                          <p:attrName>style.visibility</p:attrName>
                                        </p:attrNameLst>
                                      </p:cBhvr>
                                      <p:to>
                                        <p:strVal val="visible"/>
                                      </p:to>
                                    </p:set>
                                    <p:animEffect transition="in" filter="circle(in)">
                                      <p:cBhvr>
                                        <p:cTn id="38" dur="2000"/>
                                        <p:tgtEl>
                                          <p:spTgt spid="6">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6">
                                            <p:txEl>
                                              <p:pRg st="3" end="3"/>
                                            </p:txEl>
                                          </p:spTgt>
                                        </p:tgtEl>
                                        <p:attrNameLst>
                                          <p:attrName>style.visibility</p:attrName>
                                        </p:attrNameLst>
                                      </p:cBhvr>
                                      <p:to>
                                        <p:strVal val="visible"/>
                                      </p:to>
                                    </p:set>
                                    <p:animEffect transition="in" filter="circle(in)">
                                      <p:cBhvr>
                                        <p:cTn id="43" dur="2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build="p"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0" y="0"/>
            <a:ext cx="9143999" cy="6858000"/>
          </a:xfrm>
        </p:spPr>
        <p:txBody>
          <a:bodyPr>
            <a:normAutofit/>
          </a:bodyPr>
          <a:lstStyle/>
          <a:p>
            <a:pPr algn="ctr"/>
            <a:r>
              <a:rPr lang="ar-SA" sz="4800" b="1" dirty="0">
                <a:solidFill>
                  <a:srgbClr val="FFFF00"/>
                </a:solidFill>
              </a:rPr>
              <a:t>مواطن الغنة:</a:t>
            </a:r>
            <a:endParaRPr lang="en-US" sz="4800" b="1" dirty="0">
              <a:solidFill>
                <a:srgbClr val="FFFF00"/>
              </a:solidFill>
            </a:endParaRPr>
          </a:p>
          <a:p>
            <a:r>
              <a:rPr lang="ar-YE" sz="2800" dirty="0"/>
              <a:t>1-النون المشددة مثل﴿إِنَّ﴾,﴿ النَّعِيمِ﴾.</a:t>
            </a:r>
            <a:endParaRPr lang="en-US" sz="2800" dirty="0"/>
          </a:p>
          <a:p>
            <a:r>
              <a:rPr lang="ar-YE" sz="2800" dirty="0"/>
              <a:t>2- الميم المشددة مثل﴿عَمَّ﴾ ﴿هَمَّت﴾.</a:t>
            </a:r>
            <a:endParaRPr lang="en-US" sz="2800" dirty="0"/>
          </a:p>
          <a:p>
            <a:r>
              <a:rPr lang="ar-YE" sz="2800" dirty="0"/>
              <a:t>3-الإدغام بغنة مثل ﴿فَمَنْ يَعْمَلْ﴾.</a:t>
            </a:r>
            <a:endParaRPr lang="en-US" sz="2800" dirty="0"/>
          </a:p>
          <a:p>
            <a:r>
              <a:rPr lang="ar-YE" sz="2800" dirty="0"/>
              <a:t>4-الإقلاب مثل﴿مِنْ بَعْدِ﴾.</a:t>
            </a:r>
            <a:endParaRPr lang="en-US" sz="2800" dirty="0"/>
          </a:p>
          <a:p>
            <a:r>
              <a:rPr lang="ar-YE" sz="2800" dirty="0"/>
              <a:t>5-الإخفاء الحقيقي مثل﴿مِنْ شَرِّ﴾.</a:t>
            </a:r>
            <a:endParaRPr lang="en-US" sz="2800" dirty="0"/>
          </a:p>
          <a:p>
            <a:r>
              <a:rPr lang="ar-YE" sz="2800" dirty="0"/>
              <a:t>6-الإخفاء الشفوي مثل﴿ تَرْمِيهِمْ بِحِجَارَةٍ﴾.</a:t>
            </a:r>
            <a:endParaRPr lang="en-US" sz="2800" dirty="0"/>
          </a:p>
          <a:p>
            <a:r>
              <a:rPr lang="ar-YE" sz="2800" dirty="0"/>
              <a:t>7- الإدغام المتماثلين مثل﴿لَهُم مَّغْفِرَةٌ﴾.</a:t>
            </a:r>
            <a:endParaRPr lang="en-US" sz="2800" dirty="0"/>
          </a:p>
          <a:p>
            <a:r>
              <a:rPr lang="ar-YE" sz="2800" dirty="0"/>
              <a:t>8- الإدغام المتجانسين مثل﴿ارْكَب مَّعَنَا﴾.</a:t>
            </a:r>
            <a:endParaRPr lang="en-US" sz="2800" dirty="0"/>
          </a:p>
          <a:p>
            <a:r>
              <a:rPr lang="ar-YE" sz="2800" dirty="0"/>
              <a:t>9-إدغام اللام الشمسية في النون مثل﴿والْنَّجْمِ﴾.</a:t>
            </a:r>
            <a:endParaRPr lang="en-US" sz="2800" dirty="0"/>
          </a:p>
          <a:p>
            <a:endParaRPr lang="ar-SA" sz="2800" dirty="0"/>
          </a:p>
        </p:txBody>
      </p:sp>
    </p:spTree>
    <p:extLst>
      <p:ext uri="{BB962C8B-B14F-4D97-AF65-F5344CB8AC3E}">
        <p14:creationId xmlns="" xmlns:p14="http://schemas.microsoft.com/office/powerpoint/2010/main" val="4003788839"/>
      </p:ext>
    </p:extLst>
  </p:cSld>
  <p:clrMapOvr>
    <a:masterClrMapping/>
  </p:clrMapOvr>
  <mc:AlternateContent xmlns:mc="http://schemas.openxmlformats.org/markup-compatibility/2006">
    <mc:Choice xmlns="" xmlns:p14="http://schemas.microsoft.com/office/powerpoint/2010/main" Requires="p14">
      <p:transition spd="slow" p14:dur="1400">
        <p14:door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1080120"/>
          </a:xfrm>
          <a:solidFill>
            <a:schemeClr val="accent6"/>
          </a:solidFill>
        </p:spPr>
        <p:txBody>
          <a:bodyPr/>
          <a:lstStyle/>
          <a:p>
            <a:pPr algn="ctr"/>
            <a:r>
              <a:rPr lang="ar-EG" sz="40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Lotus Linotype" pitchFamily="2" charset="-78"/>
                <a:cs typeface="Lotus Linotype" pitchFamily="2" charset="-78"/>
              </a:rPr>
              <a:t>باب أحكام الميم الساكنة</a:t>
            </a:r>
            <a:endParaRPr lang="ar-EG" sz="4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Lotus Linotype" pitchFamily="2" charset="-78"/>
              <a:cs typeface="Lotus Linotype" pitchFamily="2" charset="-78"/>
            </a:endParaRPr>
          </a:p>
        </p:txBody>
      </p:sp>
      <p:graphicFrame>
        <p:nvGraphicFramePr>
          <p:cNvPr id="4" name="عنصر نائب للمحتوى 3"/>
          <p:cNvGraphicFramePr>
            <a:graphicFrameLocks noGrp="1"/>
          </p:cNvGraphicFramePr>
          <p:nvPr>
            <p:ph idx="1"/>
            <p:extLst>
              <p:ext uri="{D42A27DB-BD31-4B8C-83A1-F6EECF244321}">
                <p14:modId xmlns="" xmlns:p14="http://schemas.microsoft.com/office/powerpoint/2010/main" val="3946487085"/>
              </p:ext>
            </p:extLst>
          </p:nvPr>
        </p:nvGraphicFramePr>
        <p:xfrm>
          <a:off x="10762" y="1124744"/>
          <a:ext cx="9143999" cy="3240359"/>
        </p:xfrm>
        <a:graphic>
          <a:graphicData uri="http://schemas.openxmlformats.org/drawingml/2006/table">
            <a:tbl>
              <a:tblPr rtl="1" firstRow="1" firstCol="1" lastRow="1" lastCol="1" bandRow="1" bandCol="1"/>
              <a:tblGrid>
                <a:gridCol w="4349128"/>
                <a:gridCol w="313478"/>
                <a:gridCol w="4481393"/>
              </a:tblGrid>
              <a:tr h="1004511">
                <a:tc>
                  <a:txBody>
                    <a:bodyPr/>
                    <a:lstStyle/>
                    <a:p>
                      <a:pPr algn="justLow" rtl="1">
                        <a:lnSpc>
                          <a:spcPct val="115000"/>
                        </a:lnSpc>
                        <a:spcAft>
                          <a:spcPts val="0"/>
                        </a:spcAft>
                      </a:pPr>
                      <a:r>
                        <a:rPr lang="ar-SA" sz="2800" b="1" dirty="0">
                          <a:effectLst/>
                          <a:latin typeface="Times New Roman"/>
                          <a:ea typeface="Times New Roman"/>
                          <a:cs typeface="Lotus Linotype"/>
                        </a:rPr>
                        <a:t>وَالْـمِيمُ </a:t>
                      </a:r>
                      <a:r>
                        <a:rPr lang="ar-SA" sz="2800" b="1" dirty="0">
                          <a:solidFill>
                            <a:srgbClr val="FFFF00"/>
                          </a:solidFill>
                          <a:effectLst/>
                          <a:latin typeface="Times New Roman"/>
                          <a:ea typeface="Times New Roman"/>
                          <a:cs typeface="Lotus Linotype"/>
                        </a:rPr>
                        <a:t>إِنْ تَسْكُنْ </a:t>
                      </a:r>
                      <a:r>
                        <a:rPr lang="ar-SA" sz="2800" b="1" dirty="0">
                          <a:effectLst/>
                          <a:latin typeface="Times New Roman"/>
                          <a:ea typeface="Times New Roman"/>
                          <a:cs typeface="Lotus Linotype"/>
                        </a:rPr>
                        <a:t>تَجِي قَبْلَ الْـهِجَا </a:t>
                      </a:r>
                      <a:r>
                        <a:rPr lang="ar-SA" sz="2800" b="1" dirty="0" smtClean="0">
                          <a:effectLst/>
                          <a:latin typeface="Times New Roman"/>
                          <a:ea typeface="Times New Roman"/>
                          <a:cs typeface="Lotus Linotype"/>
                        </a:rPr>
                        <a:t/>
                      </a:r>
                      <a:br>
                        <a:rPr lang="ar-SA" sz="2800" b="1" dirty="0" smtClean="0">
                          <a:effectLst/>
                          <a:latin typeface="Times New Roman"/>
                          <a:ea typeface="Times New Roman"/>
                          <a:cs typeface="Lotus Linotype"/>
                        </a:rPr>
                      </a:br>
                      <a:endParaRPr lang="en-US" sz="1800" dirty="0">
                        <a:effectLst/>
                        <a:latin typeface="Times New Roman"/>
                        <a:ea typeface="Times New Roman"/>
                      </a:endParaRPr>
                    </a:p>
                  </a:txBody>
                  <a:tcPr marL="68580" marR="68580" marT="0" marB="0">
                    <a:lnL>
                      <a:noFill/>
                    </a:lnL>
                    <a:lnR>
                      <a:noFill/>
                    </a:lnR>
                    <a:lnT>
                      <a:noFill/>
                    </a:lnT>
                    <a:lnB>
                      <a:noFill/>
                    </a:lnB>
                  </a:tcPr>
                </a:tc>
                <a:tc>
                  <a:txBody>
                    <a:bodyPr/>
                    <a:lstStyle/>
                    <a:p>
                      <a:pPr algn="justLow" rtl="1">
                        <a:lnSpc>
                          <a:spcPct val="115000"/>
                        </a:lnSpc>
                        <a:spcAft>
                          <a:spcPts val="0"/>
                        </a:spcAft>
                      </a:pPr>
                      <a:r>
                        <a:rPr lang="ar-SA" sz="2800" b="1" dirty="0">
                          <a:effectLst/>
                          <a:latin typeface="Times New Roman"/>
                          <a:ea typeface="Times New Roman"/>
                          <a:cs typeface="Lotus Linotype"/>
                        </a:rPr>
                        <a:t> </a:t>
                      </a:r>
                      <a:endParaRPr lang="en-US" sz="1800" dirty="0">
                        <a:effectLst/>
                        <a:latin typeface="Times New Roman"/>
                        <a:ea typeface="Times New Roman"/>
                      </a:endParaRPr>
                    </a:p>
                  </a:txBody>
                  <a:tcPr marL="68580" marR="68580" marT="0" marB="0">
                    <a:lnL>
                      <a:noFill/>
                    </a:lnL>
                    <a:lnR>
                      <a:noFill/>
                    </a:lnR>
                    <a:lnT>
                      <a:noFill/>
                    </a:lnT>
                    <a:lnB>
                      <a:noFill/>
                    </a:lnB>
                  </a:tcPr>
                </a:tc>
                <a:tc>
                  <a:txBody>
                    <a:bodyPr/>
                    <a:lstStyle/>
                    <a:p>
                      <a:pPr algn="justLow" rtl="1">
                        <a:lnSpc>
                          <a:spcPct val="115000"/>
                        </a:lnSpc>
                        <a:spcAft>
                          <a:spcPts val="0"/>
                        </a:spcAft>
                      </a:pPr>
                      <a:r>
                        <a:rPr lang="ar-SA" sz="2800" b="1" dirty="0">
                          <a:effectLst/>
                          <a:latin typeface="Times New Roman"/>
                          <a:ea typeface="Times New Roman"/>
                          <a:cs typeface="Lotus Linotype"/>
                        </a:rPr>
                        <a:t>لَا أَلِفٍ</a:t>
                      </a:r>
                      <a:r>
                        <a:rPr lang="ar-SA" sz="2800" b="1" baseline="30000" dirty="0">
                          <a:effectLst/>
                          <a:latin typeface="Times New Roman"/>
                          <a:ea typeface="Times New Roman"/>
                          <a:cs typeface="Lotus Linotype"/>
                        </a:rPr>
                        <a:t> </a:t>
                      </a:r>
                      <a:r>
                        <a:rPr lang="ar-SA" sz="2800" b="1" dirty="0">
                          <a:effectLst/>
                          <a:latin typeface="Times New Roman"/>
                          <a:ea typeface="Times New Roman"/>
                          <a:cs typeface="Lotus Linotype"/>
                        </a:rPr>
                        <a:t>لَـيِّـنَـةٍ </a:t>
                      </a:r>
                      <a:r>
                        <a:rPr lang="ar-SA" sz="2800" b="1" kern="1200" dirty="0">
                          <a:solidFill>
                            <a:srgbClr val="FFFF00"/>
                          </a:solidFill>
                          <a:latin typeface="Times New Roman"/>
                          <a:ea typeface="Times New Roman"/>
                          <a:cs typeface="Lotus Linotype"/>
                        </a:rPr>
                        <a:t>لِذِي الْـحِجَا</a:t>
                      </a:r>
                      <a:r>
                        <a:rPr lang="ar-SA" sz="2800" b="1" dirty="0">
                          <a:effectLst/>
                          <a:latin typeface="Times New Roman"/>
                          <a:ea typeface="Times New Roman"/>
                          <a:cs typeface="Lotus Linotype"/>
                        </a:rPr>
                        <a:t/>
                      </a:r>
                      <a:br>
                        <a:rPr lang="ar-SA" sz="2800" b="1" dirty="0">
                          <a:effectLst/>
                          <a:latin typeface="Times New Roman"/>
                          <a:ea typeface="Times New Roman"/>
                          <a:cs typeface="Lotus Linotype"/>
                        </a:rPr>
                      </a:br>
                      <a:endParaRPr lang="en-US" sz="1800" dirty="0">
                        <a:effectLst/>
                        <a:latin typeface="Times New Roman"/>
                        <a:ea typeface="Times New Roman"/>
                      </a:endParaRPr>
                    </a:p>
                  </a:txBody>
                  <a:tcPr marL="68580" marR="68580" marT="0" marB="0">
                    <a:lnL>
                      <a:noFill/>
                    </a:lnL>
                    <a:lnR>
                      <a:noFill/>
                    </a:lnR>
                    <a:lnT>
                      <a:noFill/>
                    </a:lnT>
                    <a:lnB>
                      <a:noFill/>
                    </a:lnB>
                  </a:tcPr>
                </a:tc>
              </a:tr>
              <a:tr h="1231337">
                <a:tc>
                  <a:txBody>
                    <a:bodyPr/>
                    <a:lstStyle/>
                    <a:p>
                      <a:pPr algn="justLow" rtl="1">
                        <a:lnSpc>
                          <a:spcPct val="115000"/>
                        </a:lnSpc>
                        <a:spcAft>
                          <a:spcPts val="0"/>
                        </a:spcAft>
                      </a:pPr>
                      <a:r>
                        <a:rPr lang="ar-SA" sz="2800" b="1" dirty="0">
                          <a:effectLst/>
                          <a:latin typeface="Times New Roman"/>
                          <a:ea typeface="Times New Roman"/>
                          <a:cs typeface="Lotus Linotype"/>
                        </a:rPr>
                        <a:t>أَحْكَامُهَا ثَلَاثَةٌ لِـمَنْ </a:t>
                      </a:r>
                      <a:r>
                        <a:rPr lang="ar-SA" sz="2800" b="1" dirty="0" smtClean="0">
                          <a:effectLst/>
                          <a:latin typeface="Times New Roman"/>
                          <a:ea typeface="Times New Roman"/>
                          <a:cs typeface="Lotus Linotype"/>
                        </a:rPr>
                        <a:t>ضَبَطْ</a:t>
                      </a:r>
                      <a:br>
                        <a:rPr lang="ar-SA" sz="2800" b="1" dirty="0" smtClean="0">
                          <a:effectLst/>
                          <a:latin typeface="Times New Roman"/>
                          <a:ea typeface="Times New Roman"/>
                          <a:cs typeface="Lotus Linotype"/>
                        </a:rPr>
                      </a:br>
                      <a:endParaRPr lang="en-US" sz="1800" dirty="0">
                        <a:effectLst/>
                        <a:latin typeface="Times New Roman"/>
                        <a:ea typeface="Times New Roman"/>
                      </a:endParaRPr>
                    </a:p>
                  </a:txBody>
                  <a:tcPr marL="68580" marR="68580" marT="0" marB="0">
                    <a:lnL>
                      <a:noFill/>
                    </a:lnL>
                    <a:lnR>
                      <a:noFill/>
                    </a:lnR>
                    <a:lnT>
                      <a:noFill/>
                    </a:lnT>
                    <a:lnB>
                      <a:noFill/>
                    </a:lnB>
                  </a:tcPr>
                </a:tc>
                <a:tc>
                  <a:txBody>
                    <a:bodyPr/>
                    <a:lstStyle/>
                    <a:p>
                      <a:pPr algn="justLow" rtl="1">
                        <a:lnSpc>
                          <a:spcPct val="115000"/>
                        </a:lnSpc>
                        <a:spcAft>
                          <a:spcPts val="0"/>
                        </a:spcAft>
                      </a:pPr>
                      <a:r>
                        <a:rPr lang="ar-SA" sz="2800" b="1" dirty="0">
                          <a:effectLst/>
                          <a:latin typeface="Times New Roman"/>
                          <a:ea typeface="Times New Roman"/>
                          <a:cs typeface="Lotus Linotype"/>
                        </a:rPr>
                        <a:t> </a:t>
                      </a:r>
                      <a:endParaRPr lang="en-US" sz="1800" dirty="0">
                        <a:effectLst/>
                        <a:latin typeface="Times New Roman"/>
                        <a:ea typeface="Times New Roman"/>
                      </a:endParaRPr>
                    </a:p>
                  </a:txBody>
                  <a:tcPr marL="68580" marR="68580" marT="0" marB="0">
                    <a:lnL>
                      <a:noFill/>
                    </a:lnL>
                    <a:lnR>
                      <a:noFill/>
                    </a:lnR>
                    <a:lnT>
                      <a:noFill/>
                    </a:lnT>
                    <a:lnB>
                      <a:noFill/>
                    </a:lnB>
                  </a:tcPr>
                </a:tc>
                <a:tc>
                  <a:txBody>
                    <a:bodyPr/>
                    <a:lstStyle/>
                    <a:p>
                      <a:pPr algn="justLow" rtl="1">
                        <a:lnSpc>
                          <a:spcPct val="115000"/>
                        </a:lnSpc>
                        <a:spcAft>
                          <a:spcPts val="0"/>
                        </a:spcAft>
                      </a:pPr>
                      <a:r>
                        <a:rPr lang="ar-SA" sz="2800" b="1" dirty="0">
                          <a:solidFill>
                            <a:srgbClr val="FFFF00"/>
                          </a:solidFill>
                          <a:effectLst/>
                          <a:latin typeface="Times New Roman"/>
                          <a:ea typeface="Times New Roman"/>
                          <a:cs typeface="Lotus Linotype"/>
                        </a:rPr>
                        <a:t>إِخْفَاءٌ ادْغَامٌ </a:t>
                      </a:r>
                      <a:r>
                        <a:rPr lang="ar-SA" sz="2800" b="1" dirty="0">
                          <a:effectLst/>
                          <a:latin typeface="Times New Roman"/>
                          <a:ea typeface="Times New Roman"/>
                          <a:cs typeface="Lotus Linotype"/>
                        </a:rPr>
                        <a:t>وَإِظْهَارٌ فَقَطْ</a:t>
                      </a:r>
                      <a:br>
                        <a:rPr lang="ar-SA" sz="2800" b="1" dirty="0">
                          <a:effectLst/>
                          <a:latin typeface="Times New Roman"/>
                          <a:ea typeface="Times New Roman"/>
                          <a:cs typeface="Lotus Linotype"/>
                        </a:rPr>
                      </a:br>
                      <a:r>
                        <a:rPr lang="ar-SA" sz="2800" b="1" dirty="0">
                          <a:effectLst/>
                          <a:latin typeface="Times New Roman"/>
                          <a:ea typeface="Times New Roman"/>
                          <a:cs typeface="Lotus Linotype"/>
                        </a:rPr>
                        <a:t> </a:t>
                      </a:r>
                      <a:endParaRPr lang="en-US" sz="1800" dirty="0">
                        <a:effectLst/>
                        <a:latin typeface="Times New Roman"/>
                        <a:ea typeface="Times New Roman"/>
                      </a:endParaRPr>
                    </a:p>
                  </a:txBody>
                  <a:tcPr marL="68580" marR="68580" marT="0" marB="0">
                    <a:lnL>
                      <a:noFill/>
                    </a:lnL>
                    <a:lnR>
                      <a:noFill/>
                    </a:lnR>
                    <a:lnT>
                      <a:noFill/>
                    </a:lnT>
                    <a:lnB>
                      <a:noFill/>
                    </a:lnB>
                  </a:tcPr>
                </a:tc>
              </a:tr>
              <a:tr h="1004511">
                <a:tc>
                  <a:txBody>
                    <a:bodyPr/>
                    <a:lstStyle/>
                    <a:p>
                      <a:pPr algn="justLow" rtl="1">
                        <a:lnSpc>
                          <a:spcPct val="115000"/>
                        </a:lnSpc>
                        <a:spcAft>
                          <a:spcPts val="0"/>
                        </a:spcAft>
                      </a:pPr>
                      <a:r>
                        <a:rPr lang="ar-SA" sz="2800" b="1" dirty="0">
                          <a:effectLst/>
                          <a:latin typeface="Times New Roman"/>
                          <a:ea typeface="Times New Roman"/>
                          <a:cs typeface="Lotus Linotype"/>
                        </a:rPr>
                        <a:t>فَالْأَوَّلُ الْإِخْفَاءُ عِنْدَ الْبَاءِ</a:t>
                      </a:r>
                      <a:br>
                        <a:rPr lang="ar-SA" sz="2800" b="1" dirty="0">
                          <a:effectLst/>
                          <a:latin typeface="Times New Roman"/>
                          <a:ea typeface="Times New Roman"/>
                          <a:cs typeface="Lotus Linotype"/>
                        </a:rPr>
                      </a:br>
                      <a:endParaRPr lang="en-US" sz="1800" dirty="0">
                        <a:effectLst/>
                        <a:latin typeface="Times New Roman"/>
                        <a:ea typeface="Times New Roman"/>
                      </a:endParaRPr>
                    </a:p>
                  </a:txBody>
                  <a:tcPr marL="68580" marR="68580" marT="0" marB="0">
                    <a:lnL>
                      <a:noFill/>
                    </a:lnL>
                    <a:lnR>
                      <a:noFill/>
                    </a:lnR>
                    <a:lnT>
                      <a:noFill/>
                    </a:lnT>
                    <a:lnB>
                      <a:noFill/>
                    </a:lnB>
                  </a:tcPr>
                </a:tc>
                <a:tc>
                  <a:txBody>
                    <a:bodyPr/>
                    <a:lstStyle/>
                    <a:p>
                      <a:pPr algn="justLow" rtl="1">
                        <a:lnSpc>
                          <a:spcPct val="115000"/>
                        </a:lnSpc>
                        <a:spcAft>
                          <a:spcPts val="0"/>
                        </a:spcAft>
                      </a:pPr>
                      <a:r>
                        <a:rPr lang="ar-SA" sz="2800" b="1" dirty="0">
                          <a:effectLst/>
                          <a:latin typeface="Times New Roman"/>
                          <a:ea typeface="Times New Roman"/>
                          <a:cs typeface="Lotus Linotype"/>
                        </a:rPr>
                        <a:t> </a:t>
                      </a:r>
                      <a:endParaRPr lang="en-US" sz="1800" dirty="0">
                        <a:effectLst/>
                        <a:latin typeface="Times New Roman"/>
                        <a:ea typeface="Times New Roman"/>
                      </a:endParaRPr>
                    </a:p>
                  </a:txBody>
                  <a:tcPr marL="68580" marR="68580" marT="0" marB="0">
                    <a:lnL>
                      <a:noFill/>
                    </a:lnL>
                    <a:lnR>
                      <a:noFill/>
                    </a:lnR>
                    <a:lnT>
                      <a:noFill/>
                    </a:lnT>
                    <a:lnB>
                      <a:noFill/>
                    </a:lnB>
                  </a:tcPr>
                </a:tc>
                <a:tc>
                  <a:txBody>
                    <a:bodyPr/>
                    <a:lstStyle/>
                    <a:p>
                      <a:pPr algn="justLow" rtl="1">
                        <a:lnSpc>
                          <a:spcPct val="115000"/>
                        </a:lnSpc>
                        <a:spcAft>
                          <a:spcPts val="0"/>
                        </a:spcAft>
                      </a:pPr>
                      <a:r>
                        <a:rPr lang="ar-SA" sz="2800" b="1" dirty="0">
                          <a:effectLst/>
                          <a:latin typeface="Times New Roman"/>
                          <a:ea typeface="Times New Roman"/>
                          <a:cs typeface="Lotus Linotype"/>
                        </a:rPr>
                        <a:t>وَسَمِّهِ </a:t>
                      </a:r>
                      <a:r>
                        <a:rPr lang="ar-SA" sz="2800" b="1" kern="1200" dirty="0">
                          <a:solidFill>
                            <a:srgbClr val="FFFF00"/>
                          </a:solidFill>
                          <a:effectLst/>
                          <a:latin typeface="Times New Roman"/>
                          <a:ea typeface="Times New Roman"/>
                          <a:cs typeface="Lotus Linotype"/>
                        </a:rPr>
                        <a:t>الشَّفْوِيَّ</a:t>
                      </a:r>
                      <a:r>
                        <a:rPr lang="ar-SA" sz="2800" b="1" dirty="0">
                          <a:effectLst/>
                          <a:latin typeface="Times New Roman"/>
                          <a:ea typeface="Times New Roman"/>
                          <a:cs typeface="Lotus Linotype"/>
                        </a:rPr>
                        <a:t> لِلْقُرَّاءِ</a:t>
                      </a:r>
                      <a:br>
                        <a:rPr lang="ar-SA" sz="2800" b="1" dirty="0">
                          <a:effectLst/>
                          <a:latin typeface="Times New Roman"/>
                          <a:ea typeface="Times New Roman"/>
                          <a:cs typeface="Lotus Linotype"/>
                        </a:rPr>
                      </a:br>
                      <a:endParaRPr lang="en-US" sz="1800" dirty="0">
                        <a:effectLst/>
                        <a:latin typeface="Times New Roman"/>
                        <a:ea typeface="Times New Roman"/>
                      </a:endParaRPr>
                    </a:p>
                  </a:txBody>
                  <a:tcPr marL="68580" marR="68580" marT="0" marB="0">
                    <a:lnL>
                      <a:noFill/>
                    </a:lnL>
                    <a:lnR>
                      <a:noFill/>
                    </a:lnR>
                    <a:lnT>
                      <a:noFill/>
                    </a:lnT>
                    <a:lnB>
                      <a:noFill/>
                    </a:lnB>
                  </a:tcPr>
                </a:tc>
              </a:tr>
            </a:tbl>
          </a:graphicData>
        </a:graphic>
      </p:graphicFrame>
      <p:sp>
        <p:nvSpPr>
          <p:cNvPr id="3" name="مربع نص 2"/>
          <p:cNvSpPr txBox="1"/>
          <p:nvPr/>
        </p:nvSpPr>
        <p:spPr>
          <a:xfrm>
            <a:off x="-13666" y="3934123"/>
            <a:ext cx="9144001" cy="2923877"/>
          </a:xfrm>
          <a:prstGeom prst="rect">
            <a:avLst/>
          </a:prstGeom>
          <a:noFill/>
        </p:spPr>
        <p:txBody>
          <a:bodyPr wrap="square" rtlCol="1">
            <a:spAutoFit/>
          </a:bodyPr>
          <a:lstStyle/>
          <a:p>
            <a:r>
              <a:rPr lang="ar-KW" sz="2800" b="1" dirty="0">
                <a:solidFill>
                  <a:srgbClr val="FFFF00"/>
                </a:solidFill>
                <a:latin typeface="Times New Roman"/>
                <a:ea typeface="Times New Roman"/>
                <a:cs typeface="Lotus Linotype"/>
              </a:rPr>
              <a:t>إن تسكن</a:t>
            </a:r>
            <a:r>
              <a:rPr lang="ar-KW" sz="3600" dirty="0" smtClean="0"/>
              <a:t>: </a:t>
            </a:r>
            <a:r>
              <a:rPr lang="ar-KW" sz="2800" b="1" dirty="0">
                <a:latin typeface="Times New Roman"/>
                <a:ea typeface="Times New Roman"/>
                <a:cs typeface="Lotus Linotype"/>
              </a:rPr>
              <a:t>وهو شرط أحكام الميم ، ولا تأتي قبل الألف اللينة لأن الألف اللينة لا يكون ما قبلها إلا </a:t>
            </a:r>
            <a:r>
              <a:rPr lang="ar-KW" sz="2800" b="1" dirty="0" smtClean="0">
                <a:latin typeface="Times New Roman"/>
                <a:ea typeface="Times New Roman"/>
                <a:cs typeface="Lotus Linotype"/>
              </a:rPr>
              <a:t>مفتوحا ولعدم التقاء ساكنين.</a:t>
            </a:r>
          </a:p>
          <a:p>
            <a:r>
              <a:rPr lang="ar-KW" sz="2800" b="1" dirty="0">
                <a:solidFill>
                  <a:srgbClr val="FFFF00"/>
                </a:solidFill>
                <a:latin typeface="Times New Roman"/>
                <a:ea typeface="Times New Roman"/>
                <a:cs typeface="Lotus Linotype"/>
              </a:rPr>
              <a:t>لذي الحجا</a:t>
            </a:r>
            <a:r>
              <a:rPr lang="ar-KW" sz="2800" dirty="0"/>
              <a:t>: لذي العقول  </a:t>
            </a:r>
            <a:r>
              <a:rPr lang="ar-SA" sz="2800" dirty="0"/>
              <a:t>و </a:t>
            </a:r>
            <a:r>
              <a:rPr lang="ar-SA" sz="2800" b="1" dirty="0"/>
              <a:t>الحِجا </a:t>
            </a:r>
            <a:r>
              <a:rPr lang="ar-SA" sz="2800" dirty="0"/>
              <a:t>العقل</a:t>
            </a:r>
            <a:r>
              <a:rPr lang="ar-KW" sz="2800" dirty="0"/>
              <a:t> </a:t>
            </a:r>
            <a:r>
              <a:rPr lang="ar-SA" sz="2800" dirty="0"/>
              <a:t>لأَنه يمنع الإِنسان من الفساد ويحفظه من التعرض للهلاك  . والجمع : أحجاء </a:t>
            </a:r>
            <a:r>
              <a:rPr lang="ar-SA" sz="2800" dirty="0" smtClean="0"/>
              <a:t>.</a:t>
            </a:r>
            <a:endParaRPr lang="ar-KW" sz="2800" b="1" dirty="0">
              <a:latin typeface="Times New Roman"/>
              <a:ea typeface="Times New Roman"/>
              <a:cs typeface="Lotus Linotype"/>
            </a:endParaRPr>
          </a:p>
          <a:p>
            <a:r>
              <a:rPr lang="ar-KW" sz="2800" b="1" dirty="0">
                <a:solidFill>
                  <a:srgbClr val="FFFF00"/>
                </a:solidFill>
                <a:latin typeface="Times New Roman"/>
                <a:ea typeface="Times New Roman"/>
                <a:cs typeface="Lotus Linotype"/>
              </a:rPr>
              <a:t>إخفاء ادغام</a:t>
            </a:r>
            <a:r>
              <a:rPr lang="ar-KW" sz="3600" dirty="0" smtClean="0"/>
              <a:t>: </a:t>
            </a:r>
            <a:r>
              <a:rPr lang="ar-KW" sz="2800" b="1" dirty="0" smtClean="0">
                <a:latin typeface="Times New Roman"/>
                <a:ea typeface="Times New Roman"/>
                <a:cs typeface="Lotus Linotype"/>
              </a:rPr>
              <a:t>بالنقل                   </a:t>
            </a:r>
            <a:r>
              <a:rPr lang="ar-KW" sz="2800" dirty="0" smtClean="0"/>
              <a:t>وهنا </a:t>
            </a:r>
            <a:r>
              <a:rPr lang="ar-KW" sz="2800" dirty="0"/>
              <a:t>لف ونشر مرتب</a:t>
            </a:r>
            <a:r>
              <a:rPr lang="ar-KW" sz="2800" dirty="0" smtClean="0"/>
              <a:t>.</a:t>
            </a:r>
            <a:endParaRPr lang="ar-KW" sz="2800" b="1" dirty="0">
              <a:latin typeface="Times New Roman"/>
              <a:ea typeface="Times New Roman"/>
              <a:cs typeface="Lotus Linotype"/>
            </a:endParaRPr>
          </a:p>
          <a:p>
            <a:r>
              <a:rPr lang="ar-KW" sz="2800" b="1" dirty="0">
                <a:solidFill>
                  <a:srgbClr val="FFFF00"/>
                </a:solidFill>
                <a:latin typeface="Times New Roman"/>
                <a:ea typeface="Times New Roman"/>
                <a:cs typeface="Lotus Linotype"/>
              </a:rPr>
              <a:t>الشفوي</a:t>
            </a:r>
            <a:r>
              <a:rPr lang="ar-KW" sz="2800" b="1" dirty="0">
                <a:latin typeface="Times New Roman"/>
                <a:ea typeface="Times New Roman"/>
                <a:cs typeface="Lotus Linotype"/>
              </a:rPr>
              <a:t>: بإسكان الفاء للوزن وهي لغة</a:t>
            </a:r>
            <a:endParaRPr lang="ar-SA" sz="2800" b="1" dirty="0">
              <a:latin typeface="Times New Roman"/>
              <a:ea typeface="Times New Roman"/>
              <a:cs typeface="Lotus Linotype"/>
            </a:endParaRPr>
          </a:p>
        </p:txBody>
      </p:sp>
    </p:spTree>
    <p:extLst>
      <p:ext uri="{BB962C8B-B14F-4D97-AF65-F5344CB8AC3E}">
        <p14:creationId xmlns="" xmlns:p14="http://schemas.microsoft.com/office/powerpoint/2010/main" val="2076132383"/>
      </p:ext>
    </p:extLst>
  </p:cSld>
  <p:clrMapOvr>
    <a:masterClrMapping/>
  </p:clrMapOvr>
  <mc:AlternateContent xmlns:mc="http://schemas.openxmlformats.org/markup-compatibility/2006">
    <mc:Choice xmlns=""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1000" fill="hold"/>
                                        <p:tgtEl>
                                          <p:spTgt spid="3"/>
                                        </p:tgtEl>
                                        <p:attrNameLst>
                                          <p:attrName>ppt_w</p:attrName>
                                        </p:attrNameLst>
                                      </p:cBhvr>
                                      <p:tavLst>
                                        <p:tav tm="0">
                                          <p:val>
                                            <p:fltVal val="0"/>
                                          </p:val>
                                        </p:tav>
                                        <p:tav tm="100000">
                                          <p:val>
                                            <p:strVal val="#ppt_w"/>
                                          </p:val>
                                        </p:tav>
                                      </p:tavLst>
                                    </p:anim>
                                    <p:anim calcmode="lin" valueType="num">
                                      <p:cBhvr>
                                        <p:cTn id="24" dur="1000" fill="hold"/>
                                        <p:tgtEl>
                                          <p:spTgt spid="3"/>
                                        </p:tgtEl>
                                        <p:attrNameLst>
                                          <p:attrName>ppt_h</p:attrName>
                                        </p:attrNameLst>
                                      </p:cBhvr>
                                      <p:tavLst>
                                        <p:tav tm="0">
                                          <p:val>
                                            <p:fltVal val="0"/>
                                          </p:val>
                                        </p:tav>
                                        <p:tav tm="100000">
                                          <p:val>
                                            <p:strVal val="#ppt_h"/>
                                          </p:val>
                                        </p:tav>
                                      </p:tavLst>
                                    </p:anim>
                                    <p:anim calcmode="lin" valueType="num">
                                      <p:cBhvr>
                                        <p:cTn id="25" dur="1000" fill="hold"/>
                                        <p:tgtEl>
                                          <p:spTgt spid="3"/>
                                        </p:tgtEl>
                                        <p:attrNameLst>
                                          <p:attrName>style.rotation</p:attrName>
                                        </p:attrNameLst>
                                      </p:cBhvr>
                                      <p:tavLst>
                                        <p:tav tm="0">
                                          <p:val>
                                            <p:fltVal val="90"/>
                                          </p:val>
                                        </p:tav>
                                        <p:tav tm="100000">
                                          <p:val>
                                            <p:fltVal val="0"/>
                                          </p:val>
                                        </p:tav>
                                      </p:tavLst>
                                    </p:anim>
                                    <p:animEffect transition="in" filter="fade">
                                      <p:cBhvr>
                                        <p:cTn id="2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0" y="0"/>
            <a:ext cx="9143999" cy="6858000"/>
          </a:xfrm>
        </p:spPr>
      </p:pic>
    </p:spTree>
    <p:extLst>
      <p:ext uri="{BB962C8B-B14F-4D97-AF65-F5344CB8AC3E}">
        <p14:creationId xmlns="" xmlns:p14="http://schemas.microsoft.com/office/powerpoint/2010/main" val="2194967759"/>
      </p:ext>
    </p:extLst>
  </p:cSld>
  <p:clrMapOvr>
    <a:masterClrMapping/>
  </p:clrMapOvr>
  <mc:AlternateContent xmlns:mc="http://schemas.openxmlformats.org/markup-compatibility/2006">
    <mc:Choice xmlns="" xmlns:p14="http://schemas.microsoft.com/office/powerpoint/2010/main" Requires="p14">
      <p:transition spd="slow" p14:dur="1600">
        <p14:gallery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كائن 3"/>
          <p:cNvGraphicFramePr>
            <a:graphicFrameLocks noChangeAspect="1"/>
          </p:cNvGraphicFramePr>
          <p:nvPr/>
        </p:nvGraphicFramePr>
        <p:xfrm>
          <a:off x="0" y="0"/>
          <a:ext cx="9144000" cy="6858000"/>
        </p:xfrm>
        <a:graphic>
          <a:graphicData uri="http://schemas.openxmlformats.org/presentationml/2006/ole">
            <p:oleObj spid="_x0000_s15415" name="Image" r:id="rId3" imgW="13003175" imgH="9752381" progId="">
              <p:embed/>
            </p:oleObj>
          </a:graphicData>
        </a:graphic>
      </p:graphicFrame>
    </p:spTree>
    <p:extLst>
      <p:ext uri="{BB962C8B-B14F-4D97-AF65-F5344CB8AC3E}">
        <p14:creationId xmlns="" xmlns:p14="http://schemas.microsoft.com/office/powerpoint/2010/main" val="2978402539"/>
      </p:ext>
    </p:extLst>
  </p:cSld>
  <p:clrMapOvr>
    <a:masterClrMapping/>
  </p:clrMapOvr>
  <mc:AlternateContent xmlns:mc="http://schemas.openxmlformats.org/markup-compatibility/2006">
    <mc:Choice xmlns="" xmlns:p14="http://schemas.microsoft.com/office/powerpoint/2010/main" Requires="p14">
      <p:transition spd="slow" p14:dur="1600">
        <p14:prism dir="r"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1196751"/>
          </a:xfrm>
          <a:solidFill>
            <a:schemeClr val="accent2"/>
          </a:solidFill>
        </p:spPr>
        <p:txBody>
          <a:bodyPr/>
          <a:lstStyle/>
          <a:p>
            <a:pPr algn="ctr"/>
            <a:r>
              <a:rPr lang="ar-KW" dirty="0" smtClean="0">
                <a:latin typeface="Lotus Linotype" pitchFamily="2" charset="-78"/>
                <a:ea typeface="+mn-ea"/>
                <a:cs typeface="Lotus Linotype" pitchFamily="2" charset="-78"/>
              </a:rPr>
              <a:t>تتمة في ميم </a:t>
            </a:r>
            <a:r>
              <a:rPr lang="ar-KW" dirty="0">
                <a:latin typeface="Lotus Linotype" pitchFamily="2" charset="-78"/>
                <a:ea typeface="+mn-ea"/>
                <a:cs typeface="Lotus Linotype" pitchFamily="2" charset="-78"/>
              </a:rPr>
              <a:t>الجمع</a:t>
            </a:r>
            <a:endParaRPr lang="ar-SA" dirty="0">
              <a:latin typeface="Lotus Linotype" pitchFamily="2" charset="-78"/>
              <a:ea typeface="+mn-ea"/>
              <a:cs typeface="Lotus Linotype" pitchFamily="2" charset="-78"/>
            </a:endParaRPr>
          </a:p>
        </p:txBody>
      </p:sp>
      <p:sp>
        <p:nvSpPr>
          <p:cNvPr id="3" name="عنصر نائب للمحتوى 2"/>
          <p:cNvSpPr>
            <a:spLocks noGrp="1"/>
          </p:cNvSpPr>
          <p:nvPr>
            <p:ph idx="1"/>
          </p:nvPr>
        </p:nvSpPr>
        <p:spPr>
          <a:xfrm>
            <a:off x="0" y="1196752"/>
            <a:ext cx="9143999" cy="5661248"/>
          </a:xfrm>
          <a:solidFill>
            <a:schemeClr val="bg1">
              <a:lumMod val="75000"/>
              <a:lumOff val="25000"/>
            </a:schemeClr>
          </a:solidFill>
        </p:spPr>
        <p:txBody>
          <a:bodyPr>
            <a:normAutofit/>
          </a:bodyPr>
          <a:lstStyle/>
          <a:p>
            <a:endParaRPr lang="ar-KW" sz="3200" dirty="0" smtClean="0">
              <a:solidFill>
                <a:schemeClr val="accent2"/>
              </a:solidFill>
              <a:latin typeface="Lotus Linotype" pitchFamily="2" charset="-78"/>
              <a:cs typeface="Lotus Linotype" pitchFamily="2" charset="-78"/>
            </a:endParaRPr>
          </a:p>
          <a:p>
            <a:r>
              <a:rPr lang="ar-KW" sz="3200" dirty="0" smtClean="0">
                <a:solidFill>
                  <a:schemeClr val="accent2"/>
                </a:solidFill>
                <a:latin typeface="Lotus Linotype" pitchFamily="2" charset="-78"/>
                <a:cs typeface="Lotus Linotype" pitchFamily="2" charset="-78"/>
              </a:rPr>
              <a:t>ميم الجمع من الميمات السواكن التي لها بعض الخصائص</a:t>
            </a:r>
          </a:p>
          <a:p>
            <a:r>
              <a:rPr lang="ar-KW" sz="3200" dirty="0" smtClean="0">
                <a:latin typeface="Lotus Linotype" pitchFamily="2" charset="-78"/>
                <a:cs typeface="Lotus Linotype" pitchFamily="2" charset="-78"/>
              </a:rPr>
              <a:t>توصل بواو وجوبا إذا اتصل بها ضمير بعدها نحو ( رأيتموه ، وجدتموهم ، أنلزمكموها ) والضمير لا يتصل إلا بالميم المتصلة بالفعل أما ميم (هم ) فهي ضمير أصلا</a:t>
            </a:r>
          </a:p>
          <a:p>
            <a:r>
              <a:rPr lang="ar-KW" sz="3200" dirty="0" smtClean="0">
                <a:latin typeface="Lotus Linotype" pitchFamily="2" charset="-78"/>
                <a:cs typeface="Lotus Linotype" pitchFamily="2" charset="-78"/>
              </a:rPr>
              <a:t>ميم الجمع تقع دائما بعد الهاء أو التاء أو الكاف ، أما (هاؤم ) فأصلها (هاكم) أي خذوا.</a:t>
            </a:r>
          </a:p>
          <a:p>
            <a:r>
              <a:rPr lang="ar-KW" sz="3200" dirty="0" smtClean="0">
                <a:latin typeface="Lotus Linotype" pitchFamily="2" charset="-78"/>
                <a:cs typeface="Lotus Linotype" pitchFamily="2" charset="-78"/>
              </a:rPr>
              <a:t>ميم الجمع تستثنى من الروم والإشمام إذا حركت لالتقاء الساكنين ( عليهم القتال) </a:t>
            </a:r>
          </a:p>
          <a:p>
            <a:endParaRPr lang="ar-KW" sz="3200" dirty="0" smtClean="0">
              <a:latin typeface="Lotus Linotype" pitchFamily="2" charset="-78"/>
              <a:cs typeface="Lotus Linotype" pitchFamily="2" charset="-78"/>
            </a:endParaRPr>
          </a:p>
          <a:p>
            <a:endParaRPr lang="ar-SA" sz="3200" dirty="0">
              <a:latin typeface="Lotus Linotype" pitchFamily="2" charset="-78"/>
              <a:cs typeface="Lotus Linotype" pitchFamily="2" charset="-78"/>
            </a:endParaRPr>
          </a:p>
        </p:txBody>
      </p:sp>
    </p:spTree>
    <p:extLst>
      <p:ext uri="{BB962C8B-B14F-4D97-AF65-F5344CB8AC3E}">
        <p14:creationId xmlns="" xmlns:p14="http://schemas.microsoft.com/office/powerpoint/2010/main" val="465771386"/>
      </p:ext>
    </p:extLst>
  </p:cSld>
  <p:clrMapOvr>
    <a:masterClrMapping/>
  </p:clrMapOvr>
  <mc:AlternateContent xmlns:mc="http://schemas.openxmlformats.org/markup-compatibility/2006">
    <mc:Choice xmlns=""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additive="base">
                                        <p:cTn id="14"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5"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additive="base">
                                        <p:cTn id="3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additive="base">
                                        <p:cTn id="3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115616" y="620688"/>
            <a:ext cx="7125113" cy="924475"/>
          </a:xfrm>
          <a:solidFill>
            <a:schemeClr val="accent6"/>
          </a:solidFill>
        </p:spPr>
        <p:txBody>
          <a:bodyPr/>
          <a:lstStyle/>
          <a:p>
            <a:pPr algn="ctr"/>
            <a:r>
              <a:rPr lang="ar-KW" sz="6000" dirty="0" smtClean="0">
                <a:latin typeface="Lotus Linotype" pitchFamily="2" charset="-78"/>
                <a:cs typeface="Lotus Linotype" pitchFamily="2" charset="-78"/>
              </a:rPr>
              <a:t>اليوم الثاني</a:t>
            </a:r>
            <a:endParaRPr lang="ar-SA" sz="6000" dirty="0">
              <a:latin typeface="Lotus Linotype" pitchFamily="2" charset="-78"/>
              <a:cs typeface="Lotus Linotype" pitchFamily="2" charset="-78"/>
            </a:endParaRPr>
          </a:p>
        </p:txBody>
      </p:sp>
      <p:sp>
        <p:nvSpPr>
          <p:cNvPr id="5" name="عنصر نائب للمحتوى 4"/>
          <p:cNvSpPr>
            <a:spLocks noGrp="1"/>
          </p:cNvSpPr>
          <p:nvPr>
            <p:ph idx="1"/>
          </p:nvPr>
        </p:nvSpPr>
        <p:spPr>
          <a:xfrm>
            <a:off x="395536" y="1268760"/>
            <a:ext cx="8568952" cy="4824536"/>
          </a:xfrm>
        </p:spPr>
        <p:txBody>
          <a:bodyPr>
            <a:normAutofit/>
          </a:bodyPr>
          <a:lstStyle/>
          <a:p>
            <a:pPr>
              <a:tabLst>
                <a:tab pos="8229600" algn="l"/>
              </a:tabLst>
            </a:pPr>
            <a:r>
              <a:rPr lang="ar-EG" sz="6000" dirty="0" smtClean="0">
                <a:solidFill>
                  <a:srgbClr val="FFFF00"/>
                </a:solidFill>
                <a:latin typeface="Lotus Linotype" pitchFamily="2" charset="-78"/>
                <a:cs typeface="Lotus Linotype" pitchFamily="2" charset="-78"/>
              </a:rPr>
              <a:t>تقريب</a:t>
            </a:r>
            <a:r>
              <a:rPr lang="ar-KW" sz="6000" dirty="0" smtClean="0">
                <a:solidFill>
                  <a:srgbClr val="FFFF00"/>
                </a:solidFill>
                <a:latin typeface="Lotus Linotype" pitchFamily="2" charset="-78"/>
                <a:cs typeface="Lotus Linotype" pitchFamily="2" charset="-78"/>
              </a:rPr>
              <a:t> عبارة التحفة من أول الميم الساكنة </a:t>
            </a:r>
            <a:r>
              <a:rPr lang="ar-KW" sz="6000" dirty="0">
                <a:solidFill>
                  <a:srgbClr val="FFFF00"/>
                </a:solidFill>
                <a:latin typeface="Lotus Linotype" pitchFamily="2" charset="-78"/>
                <a:cs typeface="Lotus Linotype" pitchFamily="2" charset="-78"/>
              </a:rPr>
              <a:t>حتى</a:t>
            </a:r>
            <a:r>
              <a:rPr lang="ar-KW" sz="6000" dirty="0" smtClean="0">
                <a:solidFill>
                  <a:srgbClr val="FFFF00"/>
                </a:solidFill>
                <a:latin typeface="Lotus Linotype" pitchFamily="2" charset="-78"/>
                <a:cs typeface="Lotus Linotype" pitchFamily="2" charset="-78"/>
              </a:rPr>
              <a:t> آخر باب أحكام المد مع الوقوف على بعض الأحكام</a:t>
            </a:r>
          </a:p>
          <a:p>
            <a:endParaRPr lang="ar-SA" sz="6000" dirty="0">
              <a:solidFill>
                <a:srgbClr val="FFFF00"/>
              </a:solidFill>
              <a:latin typeface="Lotus Linotype" pitchFamily="2" charset="-78"/>
              <a:cs typeface="Lotus Linotype" pitchFamily="2" charset="-78"/>
            </a:endParaRPr>
          </a:p>
        </p:txBody>
      </p:sp>
    </p:spTree>
    <p:extLst>
      <p:ext uri="{BB962C8B-B14F-4D97-AF65-F5344CB8AC3E}">
        <p14:creationId xmlns="" xmlns:p14="http://schemas.microsoft.com/office/powerpoint/2010/main" val="789017366"/>
      </p:ext>
    </p:extLst>
  </p:cSld>
  <p:clrMapOvr>
    <a:masterClrMapping/>
  </p:clrMapOvr>
  <mc:AlternateContent xmlns:mc="http://schemas.openxmlformats.org/markup-compatibility/2006">
    <mc:Choice xmlns=""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9596" y="116632"/>
            <a:ext cx="9144000" cy="924475"/>
          </a:xfrm>
          <a:solidFill>
            <a:schemeClr val="accent5">
              <a:lumMod val="40000"/>
              <a:lumOff val="60000"/>
            </a:schemeClr>
          </a:solidFill>
        </p:spPr>
        <p:txBody>
          <a:bodyPr/>
          <a:lstStyle/>
          <a:p>
            <a:pPr algn="ctr"/>
            <a:r>
              <a:rPr lang="ar-KW" sz="4000" dirty="0" smtClean="0">
                <a:solidFill>
                  <a:schemeClr val="accent1">
                    <a:lumMod val="60000"/>
                    <a:lumOff val="40000"/>
                  </a:schemeClr>
                </a:solidFill>
                <a:latin typeface="Lotus Linotype" pitchFamily="2" charset="-78"/>
                <a:cs typeface="Lotus Linotype" pitchFamily="2" charset="-78"/>
              </a:rPr>
              <a:t>* أولا الإخفاء الشفوي</a:t>
            </a:r>
            <a:endParaRPr lang="ar-SA" sz="4000" dirty="0">
              <a:solidFill>
                <a:schemeClr val="accent1">
                  <a:lumMod val="60000"/>
                  <a:lumOff val="40000"/>
                </a:schemeClr>
              </a:solidFill>
              <a:latin typeface="Lotus Linotype" pitchFamily="2" charset="-78"/>
              <a:cs typeface="Lotus Linotype" pitchFamily="2" charset="-78"/>
            </a:endParaRPr>
          </a:p>
        </p:txBody>
      </p:sp>
      <p:sp>
        <p:nvSpPr>
          <p:cNvPr id="3" name="عنصر نائب للمحتوى 2"/>
          <p:cNvSpPr>
            <a:spLocks noGrp="1"/>
          </p:cNvSpPr>
          <p:nvPr>
            <p:ph idx="1"/>
          </p:nvPr>
        </p:nvSpPr>
        <p:spPr>
          <a:xfrm>
            <a:off x="0" y="1052736"/>
            <a:ext cx="9144000" cy="5805264"/>
          </a:xfrm>
          <a:solidFill>
            <a:srgbClr val="00B050"/>
          </a:solidFill>
          <a:ln>
            <a:solidFill>
              <a:srgbClr val="FFFF00"/>
            </a:solidFill>
          </a:ln>
          <a:effectLst>
            <a:innerShdw blurRad="63500" dist="50800" dir="16200000">
              <a:prstClr val="black">
                <a:alpha val="50000"/>
              </a:prstClr>
            </a:innerShdw>
          </a:effectLst>
        </p:spPr>
        <p:txBody>
          <a:bodyPr>
            <a:noAutofit/>
          </a:bodyPr>
          <a:lstStyle/>
          <a:p>
            <a:endParaRPr lang="ar-KW" sz="3200" dirty="0" smtClean="0">
              <a:solidFill>
                <a:srgbClr val="FFFF00"/>
              </a:solidFill>
              <a:latin typeface="Lotus Linotype" pitchFamily="2" charset="-78"/>
              <a:ea typeface="+mj-ea"/>
              <a:cs typeface="Lotus Linotype" pitchFamily="2" charset="-78"/>
            </a:endParaRPr>
          </a:p>
          <a:p>
            <a:endParaRPr lang="ar-KW" sz="3200" dirty="0">
              <a:solidFill>
                <a:srgbClr val="FFFF00"/>
              </a:solidFill>
              <a:latin typeface="Lotus Linotype" pitchFamily="2" charset="-78"/>
              <a:ea typeface="+mj-ea"/>
              <a:cs typeface="Lotus Linotype" pitchFamily="2" charset="-78"/>
            </a:endParaRPr>
          </a:p>
          <a:p>
            <a:endParaRPr lang="ar-KW" sz="3200" dirty="0" smtClean="0">
              <a:solidFill>
                <a:srgbClr val="FFFF00"/>
              </a:solidFill>
              <a:latin typeface="Lotus Linotype" pitchFamily="2" charset="-78"/>
              <a:ea typeface="+mj-ea"/>
              <a:cs typeface="Lotus Linotype" pitchFamily="2" charset="-78"/>
            </a:endParaRPr>
          </a:p>
          <a:p>
            <a:r>
              <a:rPr lang="ar-KW" sz="3200" dirty="0" smtClean="0">
                <a:solidFill>
                  <a:srgbClr val="FFFF00"/>
                </a:solidFill>
                <a:latin typeface="Lotus Linotype" pitchFamily="2" charset="-78"/>
                <a:ea typeface="+mj-ea"/>
                <a:cs typeface="Lotus Linotype" pitchFamily="2" charset="-78"/>
              </a:rPr>
              <a:t>ما</a:t>
            </a:r>
            <a:r>
              <a:rPr lang="ar-KW" sz="3600" dirty="0" smtClean="0">
                <a:solidFill>
                  <a:srgbClr val="FFFF00"/>
                </a:solidFill>
                <a:latin typeface="Lotus Linotype" pitchFamily="2" charset="-78"/>
                <a:ea typeface="+mj-ea"/>
                <a:cs typeface="Lotus Linotype" pitchFamily="2" charset="-78"/>
              </a:rPr>
              <a:t>سبب تسميته شفويا وما سبب الإخفاء مع الباء خصوصا؟</a:t>
            </a:r>
          </a:p>
          <a:p>
            <a:r>
              <a:rPr lang="ar-KW" sz="3600" dirty="0" smtClean="0">
                <a:solidFill>
                  <a:srgbClr val="FFFF00"/>
                </a:solidFill>
                <a:latin typeface="Lotus Linotype" pitchFamily="2" charset="-78"/>
                <a:ea typeface="+mj-ea"/>
                <a:cs typeface="Lotus Linotype" pitchFamily="2" charset="-78"/>
              </a:rPr>
              <a:t> </a:t>
            </a:r>
            <a:r>
              <a:rPr lang="ar-KW" sz="4000" dirty="0">
                <a:solidFill>
                  <a:schemeClr val="bg1"/>
                </a:solidFill>
                <a:latin typeface="Lotus Linotype" pitchFamily="2" charset="-78"/>
                <a:ea typeface="+mj-ea"/>
                <a:cs typeface="Lotus Linotype" pitchFamily="2" charset="-78"/>
              </a:rPr>
              <a:t>سمي شفويا لخروج حرفيه من الشفة، والسبب قرب المخرج.</a:t>
            </a:r>
          </a:p>
          <a:p>
            <a:r>
              <a:rPr lang="ar-KW" sz="3600" dirty="0">
                <a:solidFill>
                  <a:schemeClr val="bg1"/>
                </a:solidFill>
                <a:latin typeface="Lotus Linotype" pitchFamily="2" charset="-78"/>
                <a:ea typeface="+mj-ea"/>
                <a:cs typeface="Lotus Linotype" pitchFamily="2" charset="-78"/>
              </a:rPr>
              <a:t> </a:t>
            </a:r>
            <a:r>
              <a:rPr lang="ar-KW" sz="4000" dirty="0" smtClean="0">
                <a:solidFill>
                  <a:schemeClr val="bg1"/>
                </a:solidFill>
                <a:latin typeface="Lotus Linotype" pitchFamily="2" charset="-78"/>
                <a:ea typeface="+mj-ea"/>
                <a:cs typeface="Lotus Linotype" pitchFamily="2" charset="-78"/>
              </a:rPr>
              <a:t>مثاله ( يعتصم بالله ، هم بارزون )  وعند بعض القراء          </a:t>
            </a:r>
            <a:r>
              <a:rPr lang="ar-KW" sz="3600" dirty="0" smtClean="0">
                <a:solidFill>
                  <a:schemeClr val="bg1"/>
                </a:solidFill>
                <a:latin typeface="Lotus Linotype" pitchFamily="2" charset="-78"/>
                <a:cs typeface="Lotus Linotype" pitchFamily="2" charset="-78"/>
              </a:rPr>
              <a:t>( </a:t>
            </a:r>
            <a:r>
              <a:rPr lang="ar-KW" sz="3600" dirty="0">
                <a:solidFill>
                  <a:schemeClr val="bg1"/>
                </a:solidFill>
                <a:latin typeface="Lotus Linotype" pitchFamily="2" charset="-78"/>
                <a:cs typeface="Lotus Linotype" pitchFamily="2" charset="-78"/>
              </a:rPr>
              <a:t>بأعلم بالشاكرين</a:t>
            </a:r>
            <a:r>
              <a:rPr lang="ar-KW" sz="3600" dirty="0" smtClean="0">
                <a:solidFill>
                  <a:schemeClr val="bg1"/>
                </a:solidFill>
                <a:latin typeface="Lotus Linotype" pitchFamily="2" charset="-78"/>
                <a:cs typeface="Lotus Linotype" pitchFamily="2" charset="-78"/>
              </a:rPr>
              <a:t>)</a:t>
            </a:r>
          </a:p>
          <a:p>
            <a:r>
              <a:rPr lang="ar-KW" sz="3600" dirty="0">
                <a:solidFill>
                  <a:schemeClr val="bg1"/>
                </a:solidFill>
                <a:latin typeface="Lotus Linotype" pitchFamily="2" charset="-78"/>
                <a:cs typeface="Lotus Linotype" pitchFamily="2" charset="-78"/>
              </a:rPr>
              <a:t> </a:t>
            </a:r>
            <a:r>
              <a:rPr lang="ar-KW" sz="3600" dirty="0" smtClean="0">
                <a:solidFill>
                  <a:schemeClr val="bg1"/>
                </a:solidFill>
                <a:latin typeface="Lotus Linotype" pitchFamily="2" charset="-78"/>
                <a:cs typeface="Lotus Linotype" pitchFamily="2" charset="-78"/>
              </a:rPr>
              <a:t>إخفاء </a:t>
            </a:r>
            <a:r>
              <a:rPr lang="ar-KW" sz="3600" dirty="0" smtClean="0">
                <a:solidFill>
                  <a:schemeClr val="bg2">
                    <a:lumMod val="60000"/>
                    <a:lumOff val="40000"/>
                  </a:schemeClr>
                </a:solidFill>
                <a:latin typeface="Lotus Linotype" pitchFamily="2" charset="-78"/>
                <a:cs typeface="Lotus Linotype" pitchFamily="2" charset="-78"/>
              </a:rPr>
              <a:t>الحركة</a:t>
            </a:r>
            <a:r>
              <a:rPr lang="ar-KW" sz="3600" dirty="0" smtClean="0">
                <a:solidFill>
                  <a:schemeClr val="bg1"/>
                </a:solidFill>
                <a:latin typeface="Lotus Linotype" pitchFamily="2" charset="-78"/>
                <a:cs typeface="Lotus Linotype" pitchFamily="2" charset="-78"/>
              </a:rPr>
              <a:t> كـ ( تأمننا) </a:t>
            </a:r>
            <a:r>
              <a:rPr lang="ar-KW" sz="4000" dirty="0" smtClean="0">
                <a:solidFill>
                  <a:schemeClr val="bg1"/>
                </a:solidFill>
                <a:latin typeface="Lotus Linotype" pitchFamily="2" charset="-78"/>
                <a:ea typeface="+mj-ea"/>
                <a:cs typeface="Lotus Linotype" pitchFamily="2" charset="-78"/>
              </a:rPr>
              <a:t>وإخفاء </a:t>
            </a:r>
            <a:r>
              <a:rPr lang="ar-KW" sz="3600" dirty="0" smtClean="0">
                <a:solidFill>
                  <a:schemeClr val="bg2">
                    <a:lumMod val="60000"/>
                    <a:lumOff val="40000"/>
                  </a:schemeClr>
                </a:solidFill>
                <a:latin typeface="Lotus Linotype" pitchFamily="2" charset="-78"/>
                <a:cs typeface="Lotus Linotype" pitchFamily="2" charset="-78"/>
              </a:rPr>
              <a:t>الحرف</a:t>
            </a:r>
            <a:r>
              <a:rPr lang="ar-KW" sz="3600" dirty="0" smtClean="0">
                <a:solidFill>
                  <a:schemeClr val="bg1"/>
                </a:solidFill>
                <a:latin typeface="Lotus Linotype" pitchFamily="2" charset="-78"/>
                <a:cs typeface="Lotus Linotype" pitchFamily="2" charset="-78"/>
              </a:rPr>
              <a:t> إما بستر الحرف كالإخفاء الشفوي وإما ينعدم وتبقى صفته كالإخفاء الحقيقي. </a:t>
            </a:r>
            <a:endParaRPr lang="ar-KW" sz="3600" dirty="0">
              <a:solidFill>
                <a:schemeClr val="bg1"/>
              </a:solidFill>
              <a:latin typeface="Lotus Linotype" pitchFamily="2" charset="-78"/>
              <a:cs typeface="Lotus Linotype" pitchFamily="2" charset="-78"/>
            </a:endParaRPr>
          </a:p>
          <a:p>
            <a:pPr marL="0" indent="0">
              <a:buNone/>
            </a:pPr>
            <a:endParaRPr lang="ar-KW" sz="3600" dirty="0" smtClean="0">
              <a:solidFill>
                <a:schemeClr val="bg1"/>
              </a:solidFill>
              <a:latin typeface="Lotus Linotype" pitchFamily="2" charset="-78"/>
              <a:ea typeface="+mj-ea"/>
              <a:cs typeface="Lotus Linotype" pitchFamily="2" charset="-78"/>
            </a:endParaRPr>
          </a:p>
          <a:p>
            <a:pPr marL="0" indent="0">
              <a:buNone/>
            </a:pPr>
            <a:endParaRPr lang="ar-KW" sz="3600" dirty="0">
              <a:solidFill>
                <a:schemeClr val="bg1"/>
              </a:solidFill>
              <a:latin typeface="Lotus Linotype" pitchFamily="2" charset="-78"/>
              <a:cs typeface="Lotus Linotype" pitchFamily="2" charset="-78"/>
            </a:endParaRPr>
          </a:p>
          <a:p>
            <a:pPr marL="0" indent="0">
              <a:buNone/>
            </a:pPr>
            <a:endParaRPr lang="ar-SA" sz="3600" dirty="0">
              <a:solidFill>
                <a:schemeClr val="bg1"/>
              </a:solidFill>
              <a:latin typeface="Lotus Linotype" pitchFamily="2" charset="-78"/>
              <a:ea typeface="+mj-ea"/>
              <a:cs typeface="Lotus Linotype" pitchFamily="2" charset="-78"/>
            </a:endParaRPr>
          </a:p>
        </p:txBody>
      </p:sp>
    </p:spTree>
    <p:extLst>
      <p:ext uri="{BB962C8B-B14F-4D97-AF65-F5344CB8AC3E}">
        <p14:creationId xmlns="" xmlns:p14="http://schemas.microsoft.com/office/powerpoint/2010/main" val="3097423221"/>
      </p:ext>
    </p:extLst>
  </p:cSld>
  <p:clrMapOvr>
    <a:masterClrMapping/>
  </p:clrMapOvr>
  <mc:AlternateContent xmlns:mc="http://schemas.openxmlformats.org/markup-compatibility/2006">
    <mc:Choice xmlns=""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anim calcmode="lin" valueType="num">
                                      <p:cBhvr additive="base">
                                        <p:cTn id="11"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2"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766490465"/>
      </p:ext>
    </p:extLst>
  </p:cSld>
  <p:clrMapOvr>
    <a:masterClrMapping/>
  </p:clrMapOvr>
  <mc:AlternateContent xmlns:mc="http://schemas.openxmlformats.org/markup-compatibility/2006">
    <mc:Choice xmlns="" xmlns:p14="http://schemas.microsoft.com/office/powerpoint/2010/main" Requires="p14">
      <p:transition spd="slow" p14:dur="1200">
        <p14:prism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0 0 C 0.069 0 0.125 0.056 0.125 0.125 C 0.125 0.194 0.069 0.25 0 0.25 C -0.069 0.25 -0.125 0.194 -0.125 0.125 C -0.125 0.056 -0.069 0 0 0 Z" pathEditMode="relative" ptsTypes="">
                                      <p:cBhvr>
                                        <p:cTn id="6" dur="2000" fill="hold"/>
                                        <p:tgtEl>
                                          <p:spTgt spid="409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115616" y="27484"/>
            <a:ext cx="7125113" cy="924475"/>
          </a:xfrm>
          <a:solidFill>
            <a:schemeClr val="bg2">
              <a:lumMod val="40000"/>
              <a:lumOff val="60000"/>
            </a:schemeClr>
          </a:solidFill>
        </p:spPr>
        <p:txBody>
          <a:bodyPr/>
          <a:lstStyle/>
          <a:p>
            <a:r>
              <a:rPr lang="ar-KW" dirty="0" smtClean="0">
                <a:cs typeface="+mn-cs"/>
              </a:rPr>
              <a:t>ما الفرق بين الإقلاب والإخفاء الشفوي؟؟</a:t>
            </a:r>
            <a:endParaRPr lang="ar-SA" dirty="0">
              <a:cs typeface="+mn-cs"/>
            </a:endParaRPr>
          </a:p>
        </p:txBody>
      </p:sp>
      <p:graphicFrame>
        <p:nvGraphicFramePr>
          <p:cNvPr id="6" name="عنصر نائب للمحتوى 5"/>
          <p:cNvGraphicFramePr>
            <a:graphicFrameLocks noGrp="1"/>
          </p:cNvGraphicFramePr>
          <p:nvPr>
            <p:ph idx="1"/>
            <p:extLst>
              <p:ext uri="{D42A27DB-BD31-4B8C-83A1-F6EECF244321}">
                <p14:modId xmlns="" xmlns:p14="http://schemas.microsoft.com/office/powerpoint/2010/main" val="1098450291"/>
              </p:ext>
            </p:extLst>
          </p:nvPr>
        </p:nvGraphicFramePr>
        <p:xfrm>
          <a:off x="2" y="1196752"/>
          <a:ext cx="9143999" cy="5823792"/>
        </p:xfrm>
        <a:graphic>
          <a:graphicData uri="http://schemas.openxmlformats.org/drawingml/2006/table">
            <a:tbl>
              <a:tblPr rtl="1" firstRow="1" bandRow="1">
                <a:tableStyleId>{5C22544A-7EE6-4342-B048-85BDC9FD1C3A}</a:tableStyleId>
              </a:tblPr>
              <a:tblGrid>
                <a:gridCol w="2006425"/>
                <a:gridCol w="3572894"/>
                <a:gridCol w="3564680"/>
              </a:tblGrid>
              <a:tr h="1148097">
                <a:tc>
                  <a:txBody>
                    <a:bodyPr/>
                    <a:lstStyle/>
                    <a:p>
                      <a:pPr rtl="1"/>
                      <a:r>
                        <a:rPr lang="ar-KW" sz="4000" dirty="0" smtClean="0">
                          <a:cs typeface="+mj-cs"/>
                        </a:rPr>
                        <a:t>وجه</a:t>
                      </a:r>
                      <a:r>
                        <a:rPr lang="ar-KW" sz="4000" baseline="0" dirty="0" smtClean="0">
                          <a:cs typeface="+mj-cs"/>
                        </a:rPr>
                        <a:t> الخلاف</a:t>
                      </a:r>
                      <a:endParaRPr lang="ar-SA" sz="4000" dirty="0">
                        <a:cs typeface="+mj-cs"/>
                      </a:endParaRPr>
                    </a:p>
                  </a:txBody>
                  <a:tcPr>
                    <a:solidFill>
                      <a:schemeClr val="bg2">
                        <a:lumMod val="60000"/>
                        <a:lumOff val="40000"/>
                      </a:schemeClr>
                    </a:solidFill>
                  </a:tcPr>
                </a:tc>
                <a:tc>
                  <a:txBody>
                    <a:bodyPr/>
                    <a:lstStyle/>
                    <a:p>
                      <a:pPr rtl="1"/>
                      <a:r>
                        <a:rPr lang="ar-KW" sz="4000" dirty="0" smtClean="0">
                          <a:cs typeface="+mj-cs"/>
                        </a:rPr>
                        <a:t>الإقلاب</a:t>
                      </a:r>
                      <a:endParaRPr lang="ar-SA" sz="4000" dirty="0">
                        <a:cs typeface="+mj-cs"/>
                      </a:endParaRPr>
                    </a:p>
                  </a:txBody>
                  <a:tcPr>
                    <a:solidFill>
                      <a:schemeClr val="tx2">
                        <a:lumMod val="50000"/>
                      </a:schemeClr>
                    </a:solidFill>
                  </a:tcPr>
                </a:tc>
                <a:tc>
                  <a:txBody>
                    <a:bodyPr/>
                    <a:lstStyle/>
                    <a:p>
                      <a:pPr rtl="1"/>
                      <a:r>
                        <a:rPr lang="ar-KW" sz="4000" dirty="0" smtClean="0">
                          <a:cs typeface="+mj-cs"/>
                        </a:rPr>
                        <a:t>الإخفاء الشفوي</a:t>
                      </a:r>
                      <a:endParaRPr lang="ar-SA" sz="4000" dirty="0">
                        <a:cs typeface="+mj-cs"/>
                      </a:endParaRPr>
                    </a:p>
                  </a:txBody>
                  <a:tcPr>
                    <a:solidFill>
                      <a:schemeClr val="accent2">
                        <a:lumMod val="40000"/>
                        <a:lumOff val="60000"/>
                      </a:schemeClr>
                    </a:solidFill>
                  </a:tcPr>
                </a:tc>
              </a:tr>
              <a:tr h="1504384">
                <a:tc>
                  <a:txBody>
                    <a:bodyPr/>
                    <a:lstStyle/>
                    <a:p>
                      <a:pPr rtl="1"/>
                      <a:r>
                        <a:rPr lang="ar-KW" sz="4000" dirty="0" smtClean="0">
                          <a:cs typeface="+mj-cs"/>
                        </a:rPr>
                        <a:t>يأتي</a:t>
                      </a:r>
                      <a:r>
                        <a:rPr lang="ar-KW" sz="4000" baseline="0" dirty="0" smtClean="0">
                          <a:cs typeface="+mj-cs"/>
                        </a:rPr>
                        <a:t> في</a:t>
                      </a:r>
                      <a:endParaRPr lang="ar-SA" sz="4000" dirty="0">
                        <a:cs typeface="+mj-cs"/>
                      </a:endParaRPr>
                    </a:p>
                  </a:txBody>
                  <a:tcPr>
                    <a:solidFill>
                      <a:schemeClr val="bg2">
                        <a:lumMod val="60000"/>
                        <a:lumOff val="40000"/>
                      </a:schemeClr>
                    </a:solidFill>
                  </a:tcPr>
                </a:tc>
                <a:tc>
                  <a:txBody>
                    <a:bodyPr/>
                    <a:lstStyle/>
                    <a:p>
                      <a:pPr rtl="1"/>
                      <a:r>
                        <a:rPr lang="ar-KW" sz="4000" dirty="0" smtClean="0">
                          <a:cs typeface="+mj-cs"/>
                        </a:rPr>
                        <a:t>في كلمة وفي كلمتين</a:t>
                      </a:r>
                      <a:endParaRPr lang="ar-SA" sz="4000" dirty="0">
                        <a:cs typeface="+mj-cs"/>
                      </a:endParaRPr>
                    </a:p>
                  </a:txBody>
                  <a:tcPr>
                    <a:solidFill>
                      <a:schemeClr val="tx2">
                        <a:lumMod val="50000"/>
                      </a:schemeClr>
                    </a:solidFill>
                  </a:tcPr>
                </a:tc>
                <a:tc>
                  <a:txBody>
                    <a:bodyPr/>
                    <a:lstStyle/>
                    <a:p>
                      <a:pPr rtl="1"/>
                      <a:r>
                        <a:rPr lang="ar-KW" sz="4000" dirty="0" smtClean="0">
                          <a:cs typeface="+mj-cs"/>
                        </a:rPr>
                        <a:t>في كلمتين فقط</a:t>
                      </a:r>
                      <a:endParaRPr lang="ar-SA" sz="4000" dirty="0">
                        <a:cs typeface="+mj-cs"/>
                      </a:endParaRPr>
                    </a:p>
                  </a:txBody>
                  <a:tcPr>
                    <a:solidFill>
                      <a:schemeClr val="accent2">
                        <a:lumMod val="40000"/>
                        <a:lumOff val="60000"/>
                      </a:schemeClr>
                    </a:solidFill>
                  </a:tcPr>
                </a:tc>
              </a:tr>
              <a:tr h="1504384">
                <a:tc>
                  <a:txBody>
                    <a:bodyPr/>
                    <a:lstStyle/>
                    <a:p>
                      <a:pPr rtl="1"/>
                      <a:r>
                        <a:rPr lang="ar-KW" sz="4000" dirty="0" smtClean="0">
                          <a:cs typeface="+mj-cs"/>
                        </a:rPr>
                        <a:t>أصل</a:t>
                      </a:r>
                      <a:r>
                        <a:rPr lang="ar-KW" sz="4000" baseline="0" dirty="0" smtClean="0">
                          <a:cs typeface="+mj-cs"/>
                        </a:rPr>
                        <a:t> الميم</a:t>
                      </a:r>
                      <a:endParaRPr lang="ar-SA" sz="4000" dirty="0">
                        <a:cs typeface="+mj-cs"/>
                      </a:endParaRPr>
                    </a:p>
                  </a:txBody>
                  <a:tcPr>
                    <a:solidFill>
                      <a:schemeClr val="bg2">
                        <a:lumMod val="60000"/>
                        <a:lumOff val="40000"/>
                      </a:schemeClr>
                    </a:solidFill>
                  </a:tcPr>
                </a:tc>
                <a:tc>
                  <a:txBody>
                    <a:bodyPr/>
                    <a:lstStyle/>
                    <a:p>
                      <a:pPr rtl="1"/>
                      <a:r>
                        <a:rPr lang="ar-KW" sz="4000" dirty="0" smtClean="0">
                          <a:cs typeface="+mj-cs"/>
                        </a:rPr>
                        <a:t>منقلبة عن نون </a:t>
                      </a:r>
                      <a:endParaRPr lang="ar-SA" sz="4000" dirty="0">
                        <a:cs typeface="+mj-cs"/>
                      </a:endParaRPr>
                    </a:p>
                  </a:txBody>
                  <a:tcPr>
                    <a:solidFill>
                      <a:schemeClr val="tx2">
                        <a:lumMod val="50000"/>
                      </a:schemeClr>
                    </a:solidFill>
                  </a:tcPr>
                </a:tc>
                <a:tc>
                  <a:txBody>
                    <a:bodyPr/>
                    <a:lstStyle/>
                    <a:p>
                      <a:pPr rtl="1"/>
                      <a:r>
                        <a:rPr lang="ar-KW" sz="4000" dirty="0" smtClean="0">
                          <a:cs typeface="+mj-cs"/>
                        </a:rPr>
                        <a:t>أصلية</a:t>
                      </a:r>
                      <a:endParaRPr lang="ar-SA" sz="4000" dirty="0">
                        <a:cs typeface="+mj-cs"/>
                      </a:endParaRPr>
                    </a:p>
                  </a:txBody>
                  <a:tcPr>
                    <a:solidFill>
                      <a:schemeClr val="accent2">
                        <a:lumMod val="40000"/>
                        <a:lumOff val="60000"/>
                      </a:schemeClr>
                    </a:solidFill>
                  </a:tcPr>
                </a:tc>
              </a:tr>
              <a:tr h="1504384">
                <a:tc>
                  <a:txBody>
                    <a:bodyPr/>
                    <a:lstStyle/>
                    <a:p>
                      <a:pPr rtl="1"/>
                      <a:r>
                        <a:rPr lang="ar-KW" sz="4000" dirty="0" smtClean="0">
                          <a:cs typeface="+mj-cs"/>
                        </a:rPr>
                        <a:t>ثبوت الميم</a:t>
                      </a:r>
                      <a:endParaRPr lang="ar-SA" sz="4000" dirty="0">
                        <a:cs typeface="+mj-cs"/>
                      </a:endParaRPr>
                    </a:p>
                  </a:txBody>
                  <a:tcPr>
                    <a:solidFill>
                      <a:schemeClr val="bg2">
                        <a:lumMod val="60000"/>
                        <a:lumOff val="40000"/>
                      </a:schemeClr>
                    </a:solidFill>
                  </a:tcPr>
                </a:tc>
                <a:tc>
                  <a:txBody>
                    <a:bodyPr/>
                    <a:lstStyle/>
                    <a:p>
                      <a:pPr rtl="1"/>
                      <a:r>
                        <a:rPr lang="ar-KW" sz="4000" dirty="0" smtClean="0">
                          <a:cs typeface="+mj-cs"/>
                        </a:rPr>
                        <a:t>ثابتة لفظا فقط</a:t>
                      </a:r>
                      <a:endParaRPr lang="ar-SA" sz="4000" dirty="0">
                        <a:cs typeface="+mj-cs"/>
                      </a:endParaRPr>
                    </a:p>
                  </a:txBody>
                  <a:tcPr>
                    <a:solidFill>
                      <a:schemeClr val="tx2">
                        <a:lumMod val="50000"/>
                      </a:schemeClr>
                    </a:solidFill>
                  </a:tcPr>
                </a:tc>
                <a:tc>
                  <a:txBody>
                    <a:bodyPr/>
                    <a:lstStyle/>
                    <a:p>
                      <a:pPr rtl="1"/>
                      <a:r>
                        <a:rPr lang="ar-KW" sz="4000" dirty="0" smtClean="0">
                          <a:cs typeface="+mj-cs"/>
                        </a:rPr>
                        <a:t>ثابتة خطًا ولفظا</a:t>
                      </a:r>
                      <a:endParaRPr lang="ar-SA" sz="4000" dirty="0">
                        <a:cs typeface="+mj-cs"/>
                      </a:endParaRPr>
                    </a:p>
                  </a:txBody>
                  <a:tcPr>
                    <a:solidFill>
                      <a:schemeClr val="accent2">
                        <a:lumMod val="40000"/>
                        <a:lumOff val="60000"/>
                      </a:schemeClr>
                    </a:solidFill>
                  </a:tcPr>
                </a:tc>
              </a:tr>
            </a:tbl>
          </a:graphicData>
        </a:graphic>
      </p:graphicFrame>
    </p:spTree>
    <p:extLst>
      <p:ext uri="{BB962C8B-B14F-4D97-AF65-F5344CB8AC3E}">
        <p14:creationId xmlns="" xmlns:p14="http://schemas.microsoft.com/office/powerpoint/2010/main" val="197178266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عنوان فرعي 8"/>
          <p:cNvSpPr>
            <a:spLocks noGrp="1"/>
          </p:cNvSpPr>
          <p:nvPr>
            <p:ph type="subTitle" idx="1"/>
          </p:nvPr>
        </p:nvSpPr>
        <p:spPr>
          <a:xfrm>
            <a:off x="0" y="4149080"/>
            <a:ext cx="9144000" cy="2708920"/>
          </a:xfrm>
          <a:solidFill>
            <a:schemeClr val="accent1"/>
          </a:solidFill>
        </p:spPr>
        <p:txBody>
          <a:bodyPr>
            <a:normAutofit/>
          </a:bodyPr>
          <a:lstStyle/>
          <a:p>
            <a:pPr marL="342900" indent="-342900">
              <a:buFont typeface="Arial" pitchFamily="34" charset="0"/>
              <a:buChar char="•"/>
            </a:pPr>
            <a:r>
              <a:rPr lang="ar-KW" sz="3600" dirty="0" smtClean="0">
                <a:solidFill>
                  <a:schemeClr val="accent5">
                    <a:lumMod val="20000"/>
                    <a:lumOff val="80000"/>
                  </a:schemeClr>
                </a:solidFill>
                <a:cs typeface="Kufi20 Normal" pitchFamily="2" charset="-78"/>
              </a:rPr>
              <a:t>الإدغام مع الميم نحو ( ولكم ما كسبتم ) للتماثل</a:t>
            </a:r>
          </a:p>
          <a:p>
            <a:pPr marL="342900" indent="-342900">
              <a:buFont typeface="Arial" pitchFamily="34" charset="0"/>
              <a:buChar char="•"/>
            </a:pPr>
            <a:r>
              <a:rPr lang="ar-KW" sz="3600" dirty="0" smtClean="0">
                <a:solidFill>
                  <a:schemeClr val="accent5">
                    <a:lumMod val="20000"/>
                    <a:lumOff val="80000"/>
                  </a:schemeClr>
                </a:solidFill>
                <a:cs typeface="Kufi20 Normal" pitchFamily="2" charset="-78"/>
              </a:rPr>
              <a:t>الإظهار مع بقية الحروف نحو ( لعلهم يتقون )</a:t>
            </a:r>
          </a:p>
          <a:p>
            <a:pPr marL="342900" indent="-342900">
              <a:buFont typeface="Arial" pitchFamily="34" charset="0"/>
              <a:buChar char="•"/>
            </a:pPr>
            <a:r>
              <a:rPr lang="ar-KW" sz="3600" dirty="0" smtClean="0">
                <a:solidFill>
                  <a:schemeClr val="accent5">
                    <a:lumMod val="20000"/>
                    <a:lumOff val="80000"/>
                  </a:schemeClr>
                </a:solidFill>
                <a:cs typeface="Kufi20 Normal" pitchFamily="2" charset="-78"/>
              </a:rPr>
              <a:t>حذر الناظم من إخفاء الميم عند الواو للتقارب وعند الفاء للتجانس نحو ( لكم وتودون، بل هم في شك )</a:t>
            </a:r>
            <a:endParaRPr lang="ar-SA" sz="3600" dirty="0">
              <a:solidFill>
                <a:schemeClr val="accent5">
                  <a:lumMod val="20000"/>
                  <a:lumOff val="80000"/>
                </a:schemeClr>
              </a:solidFill>
              <a:cs typeface="Kufi20 Normal" pitchFamily="2" charset="-78"/>
            </a:endParaRPr>
          </a:p>
        </p:txBody>
      </p:sp>
      <p:graphicFrame>
        <p:nvGraphicFramePr>
          <p:cNvPr id="10" name="جدول 9"/>
          <p:cNvGraphicFramePr>
            <a:graphicFrameLocks noGrp="1"/>
          </p:cNvGraphicFramePr>
          <p:nvPr>
            <p:extLst>
              <p:ext uri="{D42A27DB-BD31-4B8C-83A1-F6EECF244321}">
                <p14:modId xmlns="" xmlns:p14="http://schemas.microsoft.com/office/powerpoint/2010/main" val="744488655"/>
              </p:ext>
            </p:extLst>
          </p:nvPr>
        </p:nvGraphicFramePr>
        <p:xfrm>
          <a:off x="1" y="1052736"/>
          <a:ext cx="9144000" cy="2383536"/>
        </p:xfrm>
        <a:graphic>
          <a:graphicData uri="http://schemas.openxmlformats.org/drawingml/2006/table">
            <a:tbl>
              <a:tblPr rtl="1" firstRow="1" firstCol="1" lastRow="1" lastCol="1" bandRow="1" bandCol="1"/>
              <a:tblGrid>
                <a:gridCol w="4349128"/>
                <a:gridCol w="313479"/>
                <a:gridCol w="4481393"/>
              </a:tblGrid>
              <a:tr h="515862">
                <a:tc>
                  <a:txBody>
                    <a:bodyPr/>
                    <a:lstStyle/>
                    <a:p>
                      <a:pPr algn="justLow" rtl="1">
                        <a:lnSpc>
                          <a:spcPct val="115000"/>
                        </a:lnSpc>
                        <a:spcAft>
                          <a:spcPts val="0"/>
                        </a:spcAft>
                      </a:pPr>
                      <a:r>
                        <a:rPr lang="ar-SA" sz="3200" b="1" dirty="0">
                          <a:effectLst/>
                          <a:latin typeface="Times New Roman"/>
                          <a:ea typeface="Times New Roman"/>
                          <a:cs typeface="Lotus Linotype"/>
                        </a:rPr>
                        <a:t>وَالثَّانِ</a:t>
                      </a:r>
                      <a:r>
                        <a:rPr lang="ar-SA" sz="2800" b="1" dirty="0" smtClean="0">
                          <a:effectLst/>
                          <a:latin typeface="Times New Roman"/>
                          <a:ea typeface="Times New Roman"/>
                          <a:cs typeface="Lotus Linotype"/>
                        </a:rPr>
                        <a:t> </a:t>
                      </a:r>
                      <a:r>
                        <a:rPr lang="ar-SA" sz="2800" b="1" dirty="0">
                          <a:effectLst/>
                          <a:latin typeface="Times New Roman"/>
                          <a:ea typeface="Times New Roman"/>
                          <a:cs typeface="Lotus Linotype"/>
                        </a:rPr>
                        <a:t>إِدْغَامٌ بِمِثْلِـهَا أَتَى </a:t>
                      </a:r>
                      <a:br>
                        <a:rPr lang="ar-SA" sz="2800" b="1" dirty="0">
                          <a:effectLst/>
                          <a:latin typeface="Times New Roman"/>
                          <a:ea typeface="Times New Roman"/>
                          <a:cs typeface="Lotus Linotype"/>
                        </a:rPr>
                      </a:br>
                      <a:endParaRPr lang="en-US" sz="1600" dirty="0">
                        <a:effectLst/>
                        <a:latin typeface="Times New Roman"/>
                        <a:ea typeface="Times New Roman"/>
                      </a:endParaRPr>
                    </a:p>
                  </a:txBody>
                  <a:tcPr marL="65116" marR="65116" marT="0" marB="0">
                    <a:lnL>
                      <a:noFill/>
                    </a:lnL>
                    <a:lnR>
                      <a:noFill/>
                    </a:lnR>
                    <a:lnT>
                      <a:noFill/>
                    </a:lnT>
                    <a:lnB>
                      <a:noFill/>
                    </a:lnB>
                  </a:tcPr>
                </a:tc>
                <a:tc>
                  <a:txBody>
                    <a:bodyPr/>
                    <a:lstStyle/>
                    <a:p>
                      <a:pPr algn="justLow" rtl="1">
                        <a:lnSpc>
                          <a:spcPct val="115000"/>
                        </a:lnSpc>
                        <a:spcAft>
                          <a:spcPts val="0"/>
                        </a:spcAft>
                      </a:pPr>
                      <a:r>
                        <a:rPr lang="ar-SA" sz="2800" b="1" dirty="0">
                          <a:effectLst/>
                          <a:latin typeface="Times New Roman"/>
                          <a:ea typeface="Times New Roman"/>
                          <a:cs typeface="Lotus Linotype"/>
                        </a:rPr>
                        <a:t> </a:t>
                      </a:r>
                      <a:endParaRPr lang="en-US" sz="1600" dirty="0">
                        <a:effectLst/>
                        <a:latin typeface="Times New Roman"/>
                        <a:ea typeface="Times New Roman"/>
                      </a:endParaRPr>
                    </a:p>
                  </a:txBody>
                  <a:tcPr marL="65116" marR="65116" marT="0" marB="0">
                    <a:lnL>
                      <a:noFill/>
                    </a:lnL>
                    <a:lnR>
                      <a:noFill/>
                    </a:lnR>
                    <a:lnT>
                      <a:noFill/>
                    </a:lnT>
                    <a:lnB>
                      <a:noFill/>
                    </a:lnB>
                  </a:tcPr>
                </a:tc>
                <a:tc>
                  <a:txBody>
                    <a:bodyPr/>
                    <a:lstStyle/>
                    <a:p>
                      <a:pPr algn="justLow" rtl="1">
                        <a:lnSpc>
                          <a:spcPct val="115000"/>
                        </a:lnSpc>
                        <a:spcAft>
                          <a:spcPts val="0"/>
                        </a:spcAft>
                      </a:pPr>
                      <a:r>
                        <a:rPr lang="ar-SA" sz="2800" b="1" dirty="0">
                          <a:effectLst/>
                          <a:latin typeface="Times New Roman"/>
                          <a:ea typeface="Times New Roman"/>
                          <a:cs typeface="Lotus Linotype"/>
                        </a:rPr>
                        <a:t>وَسَمِّ إِدْغَـامًا صَغِيرًا يَا فَـتَـى</a:t>
                      </a:r>
                      <a:br>
                        <a:rPr lang="ar-SA" sz="2800" b="1" dirty="0">
                          <a:effectLst/>
                          <a:latin typeface="Times New Roman"/>
                          <a:ea typeface="Times New Roman"/>
                          <a:cs typeface="Lotus Linotype"/>
                        </a:rPr>
                      </a:br>
                      <a:endParaRPr lang="en-US" sz="1600" dirty="0">
                        <a:effectLst/>
                        <a:latin typeface="Times New Roman"/>
                        <a:ea typeface="Times New Roman"/>
                      </a:endParaRPr>
                    </a:p>
                  </a:txBody>
                  <a:tcPr marL="65116" marR="65116" marT="0" marB="0">
                    <a:lnL>
                      <a:noFill/>
                    </a:lnL>
                    <a:lnR>
                      <a:noFill/>
                    </a:lnR>
                    <a:lnT>
                      <a:noFill/>
                    </a:lnT>
                    <a:lnB>
                      <a:noFill/>
                    </a:lnB>
                  </a:tcPr>
                </a:tc>
              </a:tr>
              <a:tr h="515862">
                <a:tc>
                  <a:txBody>
                    <a:bodyPr/>
                    <a:lstStyle/>
                    <a:p>
                      <a:pPr algn="justLow" rtl="1">
                        <a:lnSpc>
                          <a:spcPct val="115000"/>
                        </a:lnSpc>
                        <a:spcAft>
                          <a:spcPts val="0"/>
                        </a:spcAft>
                      </a:pPr>
                      <a:r>
                        <a:rPr lang="ar-SA" sz="2800" b="1" dirty="0">
                          <a:effectLst/>
                          <a:latin typeface="Times New Roman"/>
                          <a:ea typeface="Times New Roman"/>
                          <a:cs typeface="Lotus Linotype"/>
                        </a:rPr>
                        <a:t>وَالثَّالِثُ الْإِظْهَارُ فِي الْبَـقِـيَّـهْ</a:t>
                      </a:r>
                      <a:br>
                        <a:rPr lang="ar-SA" sz="2800" b="1" dirty="0">
                          <a:effectLst/>
                          <a:latin typeface="Times New Roman"/>
                          <a:ea typeface="Times New Roman"/>
                          <a:cs typeface="Lotus Linotype"/>
                        </a:rPr>
                      </a:br>
                      <a:endParaRPr lang="en-US" sz="1600" dirty="0">
                        <a:effectLst/>
                        <a:latin typeface="Times New Roman"/>
                        <a:ea typeface="Times New Roman"/>
                      </a:endParaRPr>
                    </a:p>
                  </a:txBody>
                  <a:tcPr marL="65116" marR="65116" marT="0" marB="0">
                    <a:lnL>
                      <a:noFill/>
                    </a:lnL>
                    <a:lnR>
                      <a:noFill/>
                    </a:lnR>
                    <a:lnT>
                      <a:noFill/>
                    </a:lnT>
                    <a:lnB>
                      <a:noFill/>
                    </a:lnB>
                  </a:tcPr>
                </a:tc>
                <a:tc>
                  <a:txBody>
                    <a:bodyPr/>
                    <a:lstStyle/>
                    <a:p>
                      <a:pPr algn="justLow" rtl="1">
                        <a:lnSpc>
                          <a:spcPct val="115000"/>
                        </a:lnSpc>
                        <a:spcAft>
                          <a:spcPts val="0"/>
                        </a:spcAft>
                      </a:pPr>
                      <a:r>
                        <a:rPr lang="ar-SA" sz="2800" b="1" dirty="0">
                          <a:effectLst/>
                          <a:latin typeface="Times New Roman"/>
                          <a:ea typeface="Times New Roman"/>
                          <a:cs typeface="Lotus Linotype"/>
                        </a:rPr>
                        <a:t> </a:t>
                      </a:r>
                      <a:endParaRPr lang="en-US" sz="1600" dirty="0">
                        <a:effectLst/>
                        <a:latin typeface="Times New Roman"/>
                        <a:ea typeface="Times New Roman"/>
                      </a:endParaRPr>
                    </a:p>
                  </a:txBody>
                  <a:tcPr marL="65116" marR="65116" marT="0" marB="0">
                    <a:lnL>
                      <a:noFill/>
                    </a:lnL>
                    <a:lnR>
                      <a:noFill/>
                    </a:lnR>
                    <a:lnT>
                      <a:noFill/>
                    </a:lnT>
                    <a:lnB>
                      <a:noFill/>
                    </a:lnB>
                  </a:tcPr>
                </a:tc>
                <a:tc>
                  <a:txBody>
                    <a:bodyPr/>
                    <a:lstStyle/>
                    <a:p>
                      <a:pPr algn="justLow" rtl="1">
                        <a:lnSpc>
                          <a:spcPct val="115000"/>
                        </a:lnSpc>
                        <a:spcAft>
                          <a:spcPts val="0"/>
                        </a:spcAft>
                      </a:pPr>
                      <a:r>
                        <a:rPr lang="ar-SA" sz="2800" b="1" dirty="0">
                          <a:effectLst/>
                          <a:latin typeface="Times New Roman"/>
                          <a:ea typeface="Times New Roman"/>
                          <a:cs typeface="Lotus Linotype"/>
                        </a:rPr>
                        <a:t>مِنْ أَحْرُفٍ وَسَمِّهَا شَفْوِيَّـهْ</a:t>
                      </a:r>
                      <a:br>
                        <a:rPr lang="ar-SA" sz="2800" b="1" dirty="0">
                          <a:effectLst/>
                          <a:latin typeface="Times New Roman"/>
                          <a:ea typeface="Times New Roman"/>
                          <a:cs typeface="Lotus Linotype"/>
                        </a:rPr>
                      </a:br>
                      <a:endParaRPr lang="en-US" sz="1600" dirty="0">
                        <a:effectLst/>
                        <a:latin typeface="Times New Roman"/>
                        <a:ea typeface="Times New Roman"/>
                      </a:endParaRPr>
                    </a:p>
                  </a:txBody>
                  <a:tcPr marL="65116" marR="65116" marT="0" marB="0">
                    <a:lnL>
                      <a:noFill/>
                    </a:lnL>
                    <a:lnR>
                      <a:noFill/>
                    </a:lnR>
                    <a:lnT>
                      <a:noFill/>
                    </a:lnT>
                    <a:lnB>
                      <a:noFill/>
                    </a:lnB>
                  </a:tcPr>
                </a:tc>
              </a:tr>
              <a:tr h="515862">
                <a:tc>
                  <a:txBody>
                    <a:bodyPr/>
                    <a:lstStyle/>
                    <a:p>
                      <a:pPr algn="justLow" rtl="1">
                        <a:lnSpc>
                          <a:spcPct val="115000"/>
                        </a:lnSpc>
                        <a:spcAft>
                          <a:spcPts val="0"/>
                        </a:spcAft>
                      </a:pPr>
                      <a:r>
                        <a:rPr lang="ar-SA" sz="2800" b="1" dirty="0">
                          <a:effectLst/>
                          <a:latin typeface="Times New Roman"/>
                          <a:ea typeface="Times New Roman"/>
                          <a:cs typeface="Lotus Linotype"/>
                        </a:rPr>
                        <a:t>وَاحْذَرْ لَـدَى وَاوٍ وَفَا أَنْ تَـخْـتَـفِـي</a:t>
                      </a:r>
                      <a:br>
                        <a:rPr lang="ar-SA" sz="2800" b="1" dirty="0">
                          <a:effectLst/>
                          <a:latin typeface="Times New Roman"/>
                          <a:ea typeface="Times New Roman"/>
                          <a:cs typeface="Lotus Linotype"/>
                        </a:rPr>
                      </a:br>
                      <a:endParaRPr lang="en-US" sz="1600" dirty="0">
                        <a:effectLst/>
                        <a:latin typeface="Times New Roman"/>
                        <a:ea typeface="Times New Roman"/>
                      </a:endParaRPr>
                    </a:p>
                  </a:txBody>
                  <a:tcPr marL="65116" marR="65116" marT="0" marB="0">
                    <a:lnL>
                      <a:noFill/>
                    </a:lnL>
                    <a:lnR>
                      <a:noFill/>
                    </a:lnR>
                    <a:lnT>
                      <a:noFill/>
                    </a:lnT>
                    <a:lnB>
                      <a:noFill/>
                    </a:lnB>
                  </a:tcPr>
                </a:tc>
                <a:tc>
                  <a:txBody>
                    <a:bodyPr/>
                    <a:lstStyle/>
                    <a:p>
                      <a:pPr algn="justLow" rtl="1">
                        <a:lnSpc>
                          <a:spcPct val="115000"/>
                        </a:lnSpc>
                        <a:spcAft>
                          <a:spcPts val="0"/>
                        </a:spcAft>
                      </a:pPr>
                      <a:r>
                        <a:rPr lang="ar-SA" sz="2800" b="1" dirty="0">
                          <a:effectLst/>
                          <a:latin typeface="Times New Roman"/>
                          <a:ea typeface="Times New Roman"/>
                          <a:cs typeface="Lotus Linotype"/>
                        </a:rPr>
                        <a:t> </a:t>
                      </a:r>
                      <a:endParaRPr lang="en-US" sz="1600" dirty="0">
                        <a:effectLst/>
                        <a:latin typeface="Times New Roman"/>
                        <a:ea typeface="Times New Roman"/>
                      </a:endParaRPr>
                    </a:p>
                  </a:txBody>
                  <a:tcPr marL="65116" marR="65116" marT="0" marB="0">
                    <a:lnL>
                      <a:noFill/>
                    </a:lnL>
                    <a:lnR>
                      <a:noFill/>
                    </a:lnR>
                    <a:lnT>
                      <a:noFill/>
                    </a:lnT>
                    <a:lnB>
                      <a:noFill/>
                    </a:lnB>
                  </a:tcPr>
                </a:tc>
                <a:tc>
                  <a:txBody>
                    <a:bodyPr/>
                    <a:lstStyle/>
                    <a:p>
                      <a:pPr algn="justLow" rtl="1">
                        <a:lnSpc>
                          <a:spcPct val="115000"/>
                        </a:lnSpc>
                        <a:spcAft>
                          <a:spcPts val="0"/>
                        </a:spcAft>
                      </a:pPr>
                      <a:r>
                        <a:rPr lang="ar-SA" sz="2800" b="1" dirty="0">
                          <a:effectLst/>
                          <a:latin typeface="Times New Roman"/>
                          <a:ea typeface="Times New Roman"/>
                          <a:cs typeface="Lotus Linotype"/>
                        </a:rPr>
                        <a:t>لِقُرْبِهَا وَالِاتِّـحَـادِ فَاعْرِفِ</a:t>
                      </a:r>
                      <a:br>
                        <a:rPr lang="ar-SA" sz="2800" b="1" dirty="0">
                          <a:effectLst/>
                          <a:latin typeface="Times New Roman"/>
                          <a:ea typeface="Times New Roman"/>
                          <a:cs typeface="Lotus Linotype"/>
                        </a:rPr>
                      </a:br>
                      <a:endParaRPr lang="en-US" sz="1600" dirty="0">
                        <a:effectLst/>
                        <a:latin typeface="Times New Roman"/>
                        <a:ea typeface="Times New Roman"/>
                      </a:endParaRPr>
                    </a:p>
                  </a:txBody>
                  <a:tcPr marL="65116" marR="65116" marT="0" marB="0">
                    <a:lnL>
                      <a:noFill/>
                    </a:lnL>
                    <a:lnR>
                      <a:noFill/>
                    </a:lnR>
                    <a:lnT>
                      <a:noFill/>
                    </a:lnT>
                    <a:lnB>
                      <a:noFill/>
                    </a:lnB>
                  </a:tcPr>
                </a:tc>
              </a:tr>
            </a:tbl>
          </a:graphicData>
        </a:graphic>
      </p:graphicFrame>
    </p:spTree>
    <p:extLst>
      <p:ext uri="{BB962C8B-B14F-4D97-AF65-F5344CB8AC3E}">
        <p14:creationId xmlns="" xmlns:p14="http://schemas.microsoft.com/office/powerpoint/2010/main" val="1625599641"/>
      </p:ext>
    </p:extLst>
  </p:cSld>
  <p:clrMapOvr>
    <a:masterClrMapping/>
  </p:clrMapOvr>
  <mc:AlternateContent xmlns:mc="http://schemas.openxmlformats.org/markup-compatibility/2006">
    <mc:Choice xmlns="" xmlns:p14="http://schemas.microsoft.com/office/powerpoint/2010/main" Requires="p14">
      <p:transition spd="slow" p14:dur="2000">
        <p14:ferris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9">
                                            <p:bg/>
                                          </p:spTgt>
                                        </p:tgtEl>
                                        <p:attrNameLst>
                                          <p:attrName>style.visibility</p:attrName>
                                        </p:attrNameLst>
                                      </p:cBhvr>
                                      <p:to>
                                        <p:strVal val="visible"/>
                                      </p:to>
                                    </p:set>
                                    <p:anim calcmode="lin" valueType="num">
                                      <p:cBhvr>
                                        <p:cTn id="15" dur="1000" fill="hold"/>
                                        <p:tgtEl>
                                          <p:spTgt spid="9">
                                            <p:bg/>
                                          </p:spTgt>
                                        </p:tgtEl>
                                        <p:attrNameLst>
                                          <p:attrName>ppt_w</p:attrName>
                                        </p:attrNameLst>
                                      </p:cBhvr>
                                      <p:tavLst>
                                        <p:tav tm="0">
                                          <p:val>
                                            <p:fltVal val="0"/>
                                          </p:val>
                                        </p:tav>
                                        <p:tav tm="100000">
                                          <p:val>
                                            <p:strVal val="#ppt_w"/>
                                          </p:val>
                                        </p:tav>
                                      </p:tavLst>
                                    </p:anim>
                                    <p:anim calcmode="lin" valueType="num">
                                      <p:cBhvr>
                                        <p:cTn id="16" dur="1000" fill="hold"/>
                                        <p:tgtEl>
                                          <p:spTgt spid="9">
                                            <p:bg/>
                                          </p:spTgt>
                                        </p:tgtEl>
                                        <p:attrNameLst>
                                          <p:attrName>ppt_h</p:attrName>
                                        </p:attrNameLst>
                                      </p:cBhvr>
                                      <p:tavLst>
                                        <p:tav tm="0">
                                          <p:val>
                                            <p:fltVal val="0"/>
                                          </p:val>
                                        </p:tav>
                                        <p:tav tm="100000">
                                          <p:val>
                                            <p:strVal val="#ppt_h"/>
                                          </p:val>
                                        </p:tav>
                                      </p:tavLst>
                                    </p:anim>
                                    <p:anim calcmode="lin" valueType="num">
                                      <p:cBhvr>
                                        <p:cTn id="17" dur="1000" fill="hold"/>
                                        <p:tgtEl>
                                          <p:spTgt spid="9">
                                            <p:bg/>
                                          </p:spTgt>
                                        </p:tgtEl>
                                        <p:attrNameLst>
                                          <p:attrName>style.rotation</p:attrName>
                                        </p:attrNameLst>
                                      </p:cBhvr>
                                      <p:tavLst>
                                        <p:tav tm="0">
                                          <p:val>
                                            <p:fltVal val="90"/>
                                          </p:val>
                                        </p:tav>
                                        <p:tav tm="100000">
                                          <p:val>
                                            <p:fltVal val="0"/>
                                          </p:val>
                                        </p:tav>
                                      </p:tavLst>
                                    </p:anim>
                                    <p:animEffect transition="in" filter="fade">
                                      <p:cBhvr>
                                        <p:cTn id="18" dur="1000"/>
                                        <p:tgtEl>
                                          <p:spTgt spid="9">
                                            <p:bg/>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 calcmode="lin" valueType="num">
                                      <p:cBhvr>
                                        <p:cTn id="23" dur="1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24" dur="1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25" dur="1000" fill="hold"/>
                                        <p:tgtEl>
                                          <p:spTgt spid="9">
                                            <p:txEl>
                                              <p:pRg st="0" end="0"/>
                                            </p:txEl>
                                          </p:spTgt>
                                        </p:tgtEl>
                                        <p:attrNameLst>
                                          <p:attrName>style.rotation</p:attrName>
                                        </p:attrNameLst>
                                      </p:cBhvr>
                                      <p:tavLst>
                                        <p:tav tm="0">
                                          <p:val>
                                            <p:fltVal val="90"/>
                                          </p:val>
                                        </p:tav>
                                        <p:tav tm="100000">
                                          <p:val>
                                            <p:fltVal val="0"/>
                                          </p:val>
                                        </p:tav>
                                      </p:tavLst>
                                    </p:anim>
                                    <p:animEffect transition="in" filter="fade">
                                      <p:cBhvr>
                                        <p:cTn id="26" dur="1000"/>
                                        <p:tgtEl>
                                          <p:spTgt spid="9">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9">
                                            <p:txEl>
                                              <p:pRg st="1" end="1"/>
                                            </p:txEl>
                                          </p:spTgt>
                                        </p:tgtEl>
                                        <p:attrNameLst>
                                          <p:attrName>style.visibility</p:attrName>
                                        </p:attrNameLst>
                                      </p:cBhvr>
                                      <p:to>
                                        <p:strVal val="visible"/>
                                      </p:to>
                                    </p:set>
                                    <p:anim calcmode="lin" valueType="num">
                                      <p:cBhvr>
                                        <p:cTn id="31" dur="1000" fill="hold"/>
                                        <p:tgtEl>
                                          <p:spTgt spid="9">
                                            <p:txEl>
                                              <p:pRg st="1" end="1"/>
                                            </p:txEl>
                                          </p:spTgt>
                                        </p:tgtEl>
                                        <p:attrNameLst>
                                          <p:attrName>ppt_w</p:attrName>
                                        </p:attrNameLst>
                                      </p:cBhvr>
                                      <p:tavLst>
                                        <p:tav tm="0">
                                          <p:val>
                                            <p:fltVal val="0"/>
                                          </p:val>
                                        </p:tav>
                                        <p:tav tm="100000">
                                          <p:val>
                                            <p:strVal val="#ppt_w"/>
                                          </p:val>
                                        </p:tav>
                                      </p:tavLst>
                                    </p:anim>
                                    <p:anim calcmode="lin" valueType="num">
                                      <p:cBhvr>
                                        <p:cTn id="32" dur="1000" fill="hold"/>
                                        <p:tgtEl>
                                          <p:spTgt spid="9">
                                            <p:txEl>
                                              <p:pRg st="1" end="1"/>
                                            </p:txEl>
                                          </p:spTgt>
                                        </p:tgtEl>
                                        <p:attrNameLst>
                                          <p:attrName>ppt_h</p:attrName>
                                        </p:attrNameLst>
                                      </p:cBhvr>
                                      <p:tavLst>
                                        <p:tav tm="0">
                                          <p:val>
                                            <p:fltVal val="0"/>
                                          </p:val>
                                        </p:tav>
                                        <p:tav tm="100000">
                                          <p:val>
                                            <p:strVal val="#ppt_h"/>
                                          </p:val>
                                        </p:tav>
                                      </p:tavLst>
                                    </p:anim>
                                    <p:anim calcmode="lin" valueType="num">
                                      <p:cBhvr>
                                        <p:cTn id="33" dur="1000" fill="hold"/>
                                        <p:tgtEl>
                                          <p:spTgt spid="9">
                                            <p:txEl>
                                              <p:pRg st="1" end="1"/>
                                            </p:txEl>
                                          </p:spTgt>
                                        </p:tgtEl>
                                        <p:attrNameLst>
                                          <p:attrName>style.rotation</p:attrName>
                                        </p:attrNameLst>
                                      </p:cBhvr>
                                      <p:tavLst>
                                        <p:tav tm="0">
                                          <p:val>
                                            <p:fltVal val="90"/>
                                          </p:val>
                                        </p:tav>
                                        <p:tav tm="100000">
                                          <p:val>
                                            <p:fltVal val="0"/>
                                          </p:val>
                                        </p:tav>
                                      </p:tavLst>
                                    </p:anim>
                                    <p:animEffect transition="in" filter="fade">
                                      <p:cBhvr>
                                        <p:cTn id="34" dur="1000"/>
                                        <p:tgtEl>
                                          <p:spTgt spid="9">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9">
                                            <p:txEl>
                                              <p:pRg st="2" end="2"/>
                                            </p:txEl>
                                          </p:spTgt>
                                        </p:tgtEl>
                                        <p:attrNameLst>
                                          <p:attrName>style.visibility</p:attrName>
                                        </p:attrNameLst>
                                      </p:cBhvr>
                                      <p:to>
                                        <p:strVal val="visible"/>
                                      </p:to>
                                    </p:set>
                                    <p:anim calcmode="lin" valueType="num">
                                      <p:cBhvr>
                                        <p:cTn id="39" dur="1000" fill="hold"/>
                                        <p:tgtEl>
                                          <p:spTgt spid="9">
                                            <p:txEl>
                                              <p:pRg st="2" end="2"/>
                                            </p:txEl>
                                          </p:spTgt>
                                        </p:tgtEl>
                                        <p:attrNameLst>
                                          <p:attrName>ppt_w</p:attrName>
                                        </p:attrNameLst>
                                      </p:cBhvr>
                                      <p:tavLst>
                                        <p:tav tm="0">
                                          <p:val>
                                            <p:fltVal val="0"/>
                                          </p:val>
                                        </p:tav>
                                        <p:tav tm="100000">
                                          <p:val>
                                            <p:strVal val="#ppt_w"/>
                                          </p:val>
                                        </p:tav>
                                      </p:tavLst>
                                    </p:anim>
                                    <p:anim calcmode="lin" valueType="num">
                                      <p:cBhvr>
                                        <p:cTn id="40" dur="1000" fill="hold"/>
                                        <p:tgtEl>
                                          <p:spTgt spid="9">
                                            <p:txEl>
                                              <p:pRg st="2" end="2"/>
                                            </p:txEl>
                                          </p:spTgt>
                                        </p:tgtEl>
                                        <p:attrNameLst>
                                          <p:attrName>ppt_h</p:attrName>
                                        </p:attrNameLst>
                                      </p:cBhvr>
                                      <p:tavLst>
                                        <p:tav tm="0">
                                          <p:val>
                                            <p:fltVal val="0"/>
                                          </p:val>
                                        </p:tav>
                                        <p:tav tm="100000">
                                          <p:val>
                                            <p:strVal val="#ppt_h"/>
                                          </p:val>
                                        </p:tav>
                                      </p:tavLst>
                                    </p:anim>
                                    <p:anim calcmode="lin" valueType="num">
                                      <p:cBhvr>
                                        <p:cTn id="41" dur="1000" fill="hold"/>
                                        <p:tgtEl>
                                          <p:spTgt spid="9">
                                            <p:txEl>
                                              <p:pRg st="2" end="2"/>
                                            </p:txEl>
                                          </p:spTgt>
                                        </p:tgtEl>
                                        <p:attrNameLst>
                                          <p:attrName>style.rotation</p:attrName>
                                        </p:attrNameLst>
                                      </p:cBhvr>
                                      <p:tavLst>
                                        <p:tav tm="0">
                                          <p:val>
                                            <p:fltVal val="90"/>
                                          </p:val>
                                        </p:tav>
                                        <p:tav tm="100000">
                                          <p:val>
                                            <p:fltVal val="0"/>
                                          </p:val>
                                        </p:tav>
                                      </p:tavLst>
                                    </p:anim>
                                    <p:animEffect transition="in" filter="fade">
                                      <p:cBhvr>
                                        <p:cTn id="42" dur="10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رسم تخطيطي 6"/>
          <p:cNvGraphicFramePr/>
          <p:nvPr>
            <p:extLst>
              <p:ext uri="{D42A27DB-BD31-4B8C-83A1-F6EECF244321}">
                <p14:modId xmlns="" xmlns:p14="http://schemas.microsoft.com/office/powerpoint/2010/main" val="3072352495"/>
              </p:ext>
            </p:extLst>
          </p:nvPr>
        </p:nvGraphicFramePr>
        <p:xfrm>
          <a:off x="0" y="1568"/>
          <a:ext cx="9144000" cy="15590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6" name="عنصر نائب للمحتوى 15"/>
          <p:cNvGraphicFramePr>
            <a:graphicFrameLocks noGrp="1"/>
          </p:cNvGraphicFramePr>
          <p:nvPr>
            <p:ph idx="1"/>
            <p:extLst>
              <p:ext uri="{D42A27DB-BD31-4B8C-83A1-F6EECF244321}">
                <p14:modId xmlns="" xmlns:p14="http://schemas.microsoft.com/office/powerpoint/2010/main" val="208244944"/>
              </p:ext>
            </p:extLst>
          </p:nvPr>
        </p:nvGraphicFramePr>
        <p:xfrm>
          <a:off x="0" y="1196752"/>
          <a:ext cx="9144000" cy="5191930"/>
        </p:xfrm>
        <a:graphic>
          <a:graphicData uri="http://schemas.openxmlformats.org/drawingml/2006/table">
            <a:tbl>
              <a:tblPr rtl="1" firstRow="1" firstCol="1" lastRow="1" lastCol="1" bandRow="1" bandCol="1"/>
              <a:tblGrid>
                <a:gridCol w="4349129"/>
                <a:gridCol w="313478"/>
                <a:gridCol w="4481393"/>
              </a:tblGrid>
              <a:tr h="1080120">
                <a:tc>
                  <a:txBody>
                    <a:bodyPr/>
                    <a:lstStyle/>
                    <a:p>
                      <a:pPr algn="justLow" rtl="1">
                        <a:lnSpc>
                          <a:spcPct val="115000"/>
                        </a:lnSpc>
                        <a:spcAft>
                          <a:spcPts val="0"/>
                        </a:spcAft>
                      </a:pPr>
                      <a:r>
                        <a:rPr lang="ar-SA" sz="2400" b="1" dirty="0">
                          <a:effectLst/>
                          <a:latin typeface="Times New Roman"/>
                          <a:ea typeface="Times New Roman"/>
                          <a:cs typeface="Lotus Linotype"/>
                        </a:rPr>
                        <a:t>لِلَامِ أَلْ حَالَانِ قَبْلَ الْأَحْرُفِ</a:t>
                      </a:r>
                      <a:br>
                        <a:rPr lang="ar-SA" sz="2400" b="1" dirty="0">
                          <a:effectLst/>
                          <a:latin typeface="Times New Roman"/>
                          <a:ea typeface="Times New Roman"/>
                          <a:cs typeface="Lotus Linotype"/>
                        </a:rPr>
                      </a:br>
                      <a:r>
                        <a:rPr lang="ar-SA" sz="2400" b="1" dirty="0">
                          <a:effectLst/>
                          <a:latin typeface="Times New Roman"/>
                          <a:ea typeface="Times New Roman"/>
                          <a:cs typeface="Lotus Linotype"/>
                        </a:rPr>
                        <a:t/>
                      </a:r>
                      <a:br>
                        <a:rPr lang="ar-SA" sz="2400" b="1" dirty="0">
                          <a:effectLst/>
                          <a:latin typeface="Times New Roman"/>
                          <a:ea typeface="Times New Roman"/>
                          <a:cs typeface="Lotus Linotype"/>
                        </a:rPr>
                      </a:br>
                      <a:endParaRPr lang="en-US" sz="1600" dirty="0">
                        <a:effectLst/>
                        <a:latin typeface="Times New Roman"/>
                        <a:ea typeface="Times New Roman"/>
                      </a:endParaRPr>
                    </a:p>
                  </a:txBody>
                  <a:tcPr marL="68580" marR="68580" marT="0" marB="0">
                    <a:lnL>
                      <a:noFill/>
                    </a:lnL>
                    <a:lnR>
                      <a:noFill/>
                    </a:lnR>
                    <a:lnT>
                      <a:noFill/>
                    </a:lnT>
                    <a:lnB>
                      <a:noFill/>
                    </a:lnB>
                  </a:tcPr>
                </a:tc>
                <a:tc>
                  <a:txBody>
                    <a:bodyPr/>
                    <a:lstStyle/>
                    <a:p>
                      <a:pPr algn="justLow" rtl="1">
                        <a:lnSpc>
                          <a:spcPct val="115000"/>
                        </a:lnSpc>
                        <a:spcAft>
                          <a:spcPts val="0"/>
                        </a:spcAft>
                      </a:pPr>
                      <a:r>
                        <a:rPr lang="ar-SA" sz="2400" b="1" dirty="0">
                          <a:effectLst/>
                          <a:latin typeface="Times New Roman"/>
                          <a:ea typeface="Times New Roman"/>
                          <a:cs typeface="Lotus Linotype"/>
                        </a:rPr>
                        <a:t> </a:t>
                      </a:r>
                      <a:endParaRPr lang="en-US" sz="1600" dirty="0">
                        <a:effectLst/>
                        <a:latin typeface="Times New Roman"/>
                        <a:ea typeface="Times New Roman"/>
                      </a:endParaRPr>
                    </a:p>
                  </a:txBody>
                  <a:tcPr marL="68580" marR="68580" marT="0" marB="0">
                    <a:lnL>
                      <a:noFill/>
                    </a:lnL>
                    <a:lnR>
                      <a:noFill/>
                    </a:lnR>
                    <a:lnT>
                      <a:noFill/>
                    </a:lnT>
                    <a:lnB>
                      <a:noFill/>
                    </a:lnB>
                  </a:tcPr>
                </a:tc>
                <a:tc>
                  <a:txBody>
                    <a:bodyPr/>
                    <a:lstStyle/>
                    <a:p>
                      <a:pPr algn="justLow" rtl="1">
                        <a:lnSpc>
                          <a:spcPct val="115000"/>
                        </a:lnSpc>
                        <a:spcAft>
                          <a:spcPts val="0"/>
                        </a:spcAft>
                      </a:pPr>
                      <a:r>
                        <a:rPr lang="ar-SA" sz="2400" b="1" dirty="0">
                          <a:effectLst/>
                          <a:latin typeface="Times New Roman"/>
                          <a:ea typeface="Times New Roman"/>
                          <a:cs typeface="Lotus Linotype"/>
                        </a:rPr>
                        <a:t>أُولَاهُمَا إِظْهَارُهَا </a:t>
                      </a:r>
                      <a:r>
                        <a:rPr lang="ar-SA" sz="2400" b="1" dirty="0">
                          <a:solidFill>
                            <a:srgbClr val="FFFF00"/>
                          </a:solidFill>
                          <a:effectLst/>
                          <a:latin typeface="Times New Roman"/>
                          <a:ea typeface="Times New Roman"/>
                          <a:cs typeface="Lotus Linotype"/>
                        </a:rPr>
                        <a:t>فَلْتَعْرِفِ</a:t>
                      </a:r>
                      <a:r>
                        <a:rPr lang="ar-SA" sz="2400" b="1" dirty="0">
                          <a:effectLst/>
                          <a:latin typeface="Times New Roman"/>
                          <a:ea typeface="Times New Roman"/>
                          <a:cs typeface="Lotus Linotype"/>
                        </a:rPr>
                        <a:t/>
                      </a:r>
                      <a:br>
                        <a:rPr lang="ar-SA" sz="2400" b="1" dirty="0">
                          <a:effectLst/>
                          <a:latin typeface="Times New Roman"/>
                          <a:ea typeface="Times New Roman"/>
                          <a:cs typeface="Lotus Linotype"/>
                        </a:rPr>
                      </a:br>
                      <a:r>
                        <a:rPr lang="ar-SA" sz="2400" b="1" dirty="0">
                          <a:effectLst/>
                          <a:latin typeface="Times New Roman"/>
                          <a:ea typeface="Times New Roman"/>
                          <a:cs typeface="Lotus Linotype"/>
                        </a:rPr>
                        <a:t/>
                      </a:r>
                      <a:br>
                        <a:rPr lang="ar-SA" sz="2400" b="1" dirty="0">
                          <a:effectLst/>
                          <a:latin typeface="Times New Roman"/>
                          <a:ea typeface="Times New Roman"/>
                          <a:cs typeface="Lotus Linotype"/>
                        </a:rPr>
                      </a:br>
                      <a:endParaRPr lang="en-US" sz="1600" dirty="0">
                        <a:effectLst/>
                        <a:latin typeface="Times New Roman"/>
                        <a:ea typeface="Times New Roman"/>
                      </a:endParaRPr>
                    </a:p>
                  </a:txBody>
                  <a:tcPr marL="68580" marR="68580" marT="0" marB="0">
                    <a:lnL>
                      <a:noFill/>
                    </a:lnL>
                    <a:lnR>
                      <a:noFill/>
                    </a:lnR>
                    <a:lnT>
                      <a:noFill/>
                    </a:lnT>
                    <a:lnB>
                      <a:noFill/>
                    </a:lnB>
                  </a:tcPr>
                </a:tc>
              </a:tr>
              <a:tr h="963046">
                <a:tc>
                  <a:txBody>
                    <a:bodyPr/>
                    <a:lstStyle/>
                    <a:p>
                      <a:pPr algn="justLow" rtl="1">
                        <a:lnSpc>
                          <a:spcPct val="115000"/>
                        </a:lnSpc>
                        <a:spcAft>
                          <a:spcPts val="0"/>
                        </a:spcAft>
                      </a:pPr>
                      <a:r>
                        <a:rPr lang="ar-SA" sz="2400" b="1" dirty="0">
                          <a:effectLst/>
                          <a:latin typeface="Times New Roman"/>
                          <a:ea typeface="Times New Roman"/>
                          <a:cs typeface="Lotus Linotype"/>
                        </a:rPr>
                        <a:t>قَبْلَ ارْبَعٍ </a:t>
                      </a:r>
                      <a:r>
                        <a:rPr lang="ar-SA" sz="2400" b="1" kern="1200" dirty="0">
                          <a:solidFill>
                            <a:srgbClr val="FFFF00"/>
                          </a:solidFill>
                          <a:effectLst/>
                          <a:latin typeface="Times New Roman"/>
                          <a:ea typeface="Times New Roman"/>
                          <a:cs typeface="Lotus Linotype"/>
                        </a:rPr>
                        <a:t>مَعْ</a:t>
                      </a:r>
                      <a:r>
                        <a:rPr lang="ar-SA" sz="2400" b="1" dirty="0">
                          <a:effectLst/>
                          <a:latin typeface="Times New Roman"/>
                          <a:ea typeface="Times New Roman"/>
                          <a:cs typeface="Lotus Linotype"/>
                        </a:rPr>
                        <a:t> عَشْـرَةٍ خُذْ عِلْـمَهُ</a:t>
                      </a:r>
                      <a:br>
                        <a:rPr lang="ar-SA" sz="2400" b="1" dirty="0">
                          <a:effectLst/>
                          <a:latin typeface="Times New Roman"/>
                          <a:ea typeface="Times New Roman"/>
                          <a:cs typeface="Lotus Linotype"/>
                        </a:rPr>
                      </a:br>
                      <a:endParaRPr lang="en-US" sz="1600" dirty="0">
                        <a:effectLst/>
                        <a:latin typeface="Times New Roman"/>
                        <a:ea typeface="Times New Roman"/>
                      </a:endParaRPr>
                    </a:p>
                  </a:txBody>
                  <a:tcPr marL="68580" marR="68580" marT="0" marB="0">
                    <a:lnL>
                      <a:noFill/>
                    </a:lnL>
                    <a:lnR>
                      <a:noFill/>
                    </a:lnR>
                    <a:lnT>
                      <a:noFill/>
                    </a:lnT>
                    <a:lnB>
                      <a:noFill/>
                    </a:lnB>
                  </a:tcPr>
                </a:tc>
                <a:tc>
                  <a:txBody>
                    <a:bodyPr/>
                    <a:lstStyle/>
                    <a:p>
                      <a:pPr algn="justLow" rtl="1">
                        <a:lnSpc>
                          <a:spcPct val="115000"/>
                        </a:lnSpc>
                        <a:spcAft>
                          <a:spcPts val="0"/>
                        </a:spcAft>
                      </a:pPr>
                      <a:r>
                        <a:rPr lang="ar-SA" sz="2400" b="1" dirty="0">
                          <a:effectLst/>
                          <a:latin typeface="Times New Roman"/>
                          <a:ea typeface="Times New Roman"/>
                          <a:cs typeface="Lotus Linotype"/>
                        </a:rPr>
                        <a:t> </a:t>
                      </a:r>
                      <a:endParaRPr lang="en-US" sz="1600" dirty="0">
                        <a:effectLst/>
                        <a:latin typeface="Times New Roman"/>
                        <a:ea typeface="Times New Roman"/>
                      </a:endParaRPr>
                    </a:p>
                  </a:txBody>
                  <a:tcPr marL="68580" marR="68580" marT="0" marB="0">
                    <a:lnL>
                      <a:noFill/>
                    </a:lnL>
                    <a:lnR>
                      <a:noFill/>
                    </a:lnR>
                    <a:lnT>
                      <a:noFill/>
                    </a:lnT>
                    <a:lnB>
                      <a:noFill/>
                    </a:lnB>
                  </a:tcPr>
                </a:tc>
                <a:tc>
                  <a:txBody>
                    <a:bodyPr/>
                    <a:lstStyle/>
                    <a:p>
                      <a:pPr algn="justLow" rtl="1">
                        <a:lnSpc>
                          <a:spcPct val="115000"/>
                        </a:lnSpc>
                        <a:spcAft>
                          <a:spcPts val="0"/>
                        </a:spcAft>
                      </a:pPr>
                      <a:r>
                        <a:rPr lang="ar-SA" sz="2400" b="1" dirty="0">
                          <a:effectLst/>
                          <a:latin typeface="Times New Roman"/>
                          <a:ea typeface="Times New Roman"/>
                          <a:cs typeface="Lotus Linotype"/>
                        </a:rPr>
                        <a:t>مِنْ «</a:t>
                      </a:r>
                      <a:r>
                        <a:rPr lang="ar-SA" sz="2400" b="1" kern="1200" dirty="0">
                          <a:solidFill>
                            <a:srgbClr val="FFFF00"/>
                          </a:solidFill>
                          <a:effectLst/>
                          <a:latin typeface="Times New Roman"/>
                          <a:ea typeface="Times New Roman"/>
                          <a:cs typeface="Lotus Linotype"/>
                        </a:rPr>
                        <a:t>إِبْغِ</a:t>
                      </a:r>
                      <a:r>
                        <a:rPr lang="ar-SA" sz="2400" b="1" dirty="0">
                          <a:effectLst/>
                          <a:latin typeface="Times New Roman"/>
                          <a:ea typeface="Times New Roman"/>
                          <a:cs typeface="Lotus Linotype"/>
                        </a:rPr>
                        <a:t> حَجَّكَ وَخَفْ عَقِيمَهُ»</a:t>
                      </a:r>
                      <a:br>
                        <a:rPr lang="ar-SA" sz="2400" b="1" dirty="0">
                          <a:effectLst/>
                          <a:latin typeface="Times New Roman"/>
                          <a:ea typeface="Times New Roman"/>
                          <a:cs typeface="Lotus Linotype"/>
                        </a:rPr>
                      </a:br>
                      <a:endParaRPr lang="en-US" sz="1600" dirty="0">
                        <a:effectLst/>
                        <a:latin typeface="Times New Roman"/>
                        <a:ea typeface="Times New Roman"/>
                      </a:endParaRPr>
                    </a:p>
                  </a:txBody>
                  <a:tcPr marL="68580" marR="68580" marT="0" marB="0">
                    <a:lnL>
                      <a:noFill/>
                    </a:lnL>
                    <a:lnR>
                      <a:noFill/>
                    </a:lnR>
                    <a:lnT>
                      <a:noFill/>
                    </a:lnT>
                    <a:lnB>
                      <a:noFill/>
                    </a:lnB>
                  </a:tcPr>
                </a:tc>
              </a:tr>
              <a:tr h="776805">
                <a:tc>
                  <a:txBody>
                    <a:bodyPr/>
                    <a:lstStyle/>
                    <a:p>
                      <a:pPr algn="justLow" rtl="1">
                        <a:lnSpc>
                          <a:spcPct val="115000"/>
                        </a:lnSpc>
                        <a:spcAft>
                          <a:spcPts val="0"/>
                        </a:spcAft>
                      </a:pPr>
                      <a:r>
                        <a:rPr lang="ar-SA" sz="2400" b="1" dirty="0">
                          <a:effectLst/>
                          <a:latin typeface="Times New Roman"/>
                          <a:ea typeface="Times New Roman"/>
                          <a:cs typeface="Lotus Linotype"/>
                        </a:rPr>
                        <a:t>ثَانِيهِمَا إِدْغَامُهَا فِي </a:t>
                      </a:r>
                      <a:r>
                        <a:rPr lang="ar-SA" sz="2400" b="1" kern="1200" dirty="0">
                          <a:solidFill>
                            <a:srgbClr val="FFFF00"/>
                          </a:solidFill>
                          <a:effectLst/>
                          <a:latin typeface="Times New Roman"/>
                          <a:ea typeface="Times New Roman"/>
                          <a:cs typeface="Lotus Linotype"/>
                        </a:rPr>
                        <a:t>أَرْبَعِ</a:t>
                      </a:r>
                      <a:r>
                        <a:rPr lang="ar-SA" sz="2400" b="1" dirty="0">
                          <a:effectLst/>
                          <a:latin typeface="Times New Roman"/>
                          <a:ea typeface="Times New Roman"/>
                          <a:cs typeface="Lotus Linotype"/>
                        </a:rPr>
                        <a:t> </a:t>
                      </a:r>
                      <a:br>
                        <a:rPr lang="ar-SA" sz="2400" b="1" dirty="0">
                          <a:effectLst/>
                          <a:latin typeface="Times New Roman"/>
                          <a:ea typeface="Times New Roman"/>
                          <a:cs typeface="Lotus Linotype"/>
                        </a:rPr>
                      </a:br>
                      <a:endParaRPr lang="en-US" sz="1600" dirty="0">
                        <a:effectLst/>
                        <a:latin typeface="Times New Roman"/>
                        <a:ea typeface="Times New Roman"/>
                      </a:endParaRPr>
                    </a:p>
                  </a:txBody>
                  <a:tcPr marL="68580" marR="68580" marT="0" marB="0">
                    <a:lnL>
                      <a:noFill/>
                    </a:lnL>
                    <a:lnR>
                      <a:noFill/>
                    </a:lnR>
                    <a:lnT>
                      <a:noFill/>
                    </a:lnT>
                    <a:lnB>
                      <a:noFill/>
                    </a:lnB>
                  </a:tcPr>
                </a:tc>
                <a:tc>
                  <a:txBody>
                    <a:bodyPr/>
                    <a:lstStyle/>
                    <a:p>
                      <a:pPr algn="justLow" rtl="1">
                        <a:lnSpc>
                          <a:spcPct val="115000"/>
                        </a:lnSpc>
                        <a:spcAft>
                          <a:spcPts val="0"/>
                        </a:spcAft>
                      </a:pPr>
                      <a:r>
                        <a:rPr lang="ar-SA" sz="2400" b="1" dirty="0">
                          <a:effectLst/>
                          <a:latin typeface="Times New Roman"/>
                          <a:ea typeface="Times New Roman"/>
                          <a:cs typeface="Lotus Linotype"/>
                        </a:rPr>
                        <a:t> </a:t>
                      </a:r>
                      <a:endParaRPr lang="en-US" sz="1600" dirty="0">
                        <a:effectLst/>
                        <a:latin typeface="Times New Roman"/>
                        <a:ea typeface="Times New Roman"/>
                      </a:endParaRPr>
                    </a:p>
                  </a:txBody>
                  <a:tcPr marL="68580" marR="68580" marT="0" marB="0">
                    <a:lnL>
                      <a:noFill/>
                    </a:lnL>
                    <a:lnR>
                      <a:noFill/>
                    </a:lnR>
                    <a:lnT>
                      <a:noFill/>
                    </a:lnT>
                    <a:lnB>
                      <a:noFill/>
                    </a:lnB>
                  </a:tcPr>
                </a:tc>
                <a:tc>
                  <a:txBody>
                    <a:bodyPr/>
                    <a:lstStyle/>
                    <a:p>
                      <a:pPr algn="justLow" rtl="1">
                        <a:lnSpc>
                          <a:spcPct val="115000"/>
                        </a:lnSpc>
                        <a:spcAft>
                          <a:spcPts val="0"/>
                        </a:spcAft>
                      </a:pPr>
                      <a:r>
                        <a:rPr lang="ar-SA" sz="2400" b="1" kern="1200" dirty="0" smtClean="0">
                          <a:solidFill>
                            <a:srgbClr val="FFFF00"/>
                          </a:solidFill>
                          <a:effectLst/>
                          <a:latin typeface="Times New Roman"/>
                          <a:ea typeface="Times New Roman"/>
                          <a:cs typeface="Lotus Linotype"/>
                        </a:rPr>
                        <a:t>وَعَشْـرَةٍ</a:t>
                      </a:r>
                      <a:r>
                        <a:rPr lang="ar-SA" sz="2400" b="1" dirty="0" smtClean="0">
                          <a:effectLst/>
                          <a:latin typeface="Times New Roman"/>
                          <a:ea typeface="Times New Roman"/>
                          <a:cs typeface="Lotus Linotype"/>
                        </a:rPr>
                        <a:t> </a:t>
                      </a:r>
                      <a:r>
                        <a:rPr lang="ar-SA" sz="2400" b="1" dirty="0">
                          <a:effectLst/>
                          <a:latin typeface="Times New Roman"/>
                          <a:ea typeface="Times New Roman"/>
                          <a:cs typeface="Lotus Linotype"/>
                        </a:rPr>
                        <a:t>أَيْضًا وَرَمْـزَهَا </a:t>
                      </a:r>
                      <a:r>
                        <a:rPr lang="ar-SA" sz="2400" b="1" kern="1200" dirty="0">
                          <a:solidFill>
                            <a:srgbClr val="FFFF00"/>
                          </a:solidFill>
                          <a:effectLst/>
                          <a:latin typeface="Times New Roman"/>
                          <a:ea typeface="Times New Roman"/>
                          <a:cs typeface="Lotus Linotype"/>
                        </a:rPr>
                        <a:t>فَعِ</a:t>
                      </a:r>
                      <a:r>
                        <a:rPr lang="ar-SA" sz="2400" b="1" dirty="0">
                          <a:effectLst/>
                          <a:latin typeface="Times New Roman"/>
                          <a:ea typeface="Times New Roman"/>
                          <a:cs typeface="Lotus Linotype"/>
                        </a:rPr>
                        <a:t/>
                      </a:r>
                      <a:br>
                        <a:rPr lang="ar-SA" sz="2400" b="1" dirty="0">
                          <a:effectLst/>
                          <a:latin typeface="Times New Roman"/>
                          <a:ea typeface="Times New Roman"/>
                          <a:cs typeface="Lotus Linotype"/>
                        </a:rPr>
                      </a:br>
                      <a:endParaRPr lang="en-US" sz="1600" dirty="0">
                        <a:effectLst/>
                        <a:latin typeface="Times New Roman"/>
                        <a:ea typeface="Times New Roman"/>
                      </a:endParaRPr>
                    </a:p>
                  </a:txBody>
                  <a:tcPr marL="68580" marR="68580" marT="0" marB="0">
                    <a:lnL>
                      <a:noFill/>
                    </a:lnL>
                    <a:lnR>
                      <a:noFill/>
                    </a:lnR>
                    <a:lnT>
                      <a:noFill/>
                    </a:lnT>
                    <a:lnB>
                      <a:noFill/>
                    </a:lnB>
                  </a:tcPr>
                </a:tc>
              </a:tr>
              <a:tr h="776805">
                <a:tc>
                  <a:txBody>
                    <a:bodyPr/>
                    <a:lstStyle/>
                    <a:p>
                      <a:pPr algn="justLow" rtl="1">
                        <a:lnSpc>
                          <a:spcPct val="115000"/>
                        </a:lnSpc>
                        <a:spcAft>
                          <a:spcPts val="0"/>
                        </a:spcAft>
                      </a:pPr>
                      <a:r>
                        <a:rPr lang="ar-SA" sz="2400" b="1" dirty="0">
                          <a:effectLst/>
                          <a:latin typeface="Times New Roman"/>
                          <a:ea typeface="Times New Roman"/>
                          <a:cs typeface="Lotus Linotype"/>
                        </a:rPr>
                        <a:t>طِبْ ثُمَّ صِلْ رُح</a:t>
                      </a:r>
                      <a:r>
                        <a:rPr lang="ar-EG" sz="2400" b="1" dirty="0">
                          <a:effectLst/>
                          <a:latin typeface="Times New Roman"/>
                          <a:ea typeface="Times New Roman"/>
                          <a:cs typeface="Lotus Linotype"/>
                        </a:rPr>
                        <a:t>ْ</a:t>
                      </a:r>
                      <a:r>
                        <a:rPr lang="ar-SA" sz="2400" b="1" dirty="0">
                          <a:effectLst/>
                          <a:latin typeface="Times New Roman"/>
                          <a:ea typeface="Times New Roman"/>
                          <a:cs typeface="Lotus Linotype"/>
                        </a:rPr>
                        <a:t>مًا تَفُزْ ضِفْ ذَا نِعَمْ</a:t>
                      </a:r>
                      <a:br>
                        <a:rPr lang="ar-SA" sz="2400" b="1" dirty="0">
                          <a:effectLst/>
                          <a:latin typeface="Times New Roman"/>
                          <a:ea typeface="Times New Roman"/>
                          <a:cs typeface="Lotus Linotype"/>
                        </a:rPr>
                      </a:br>
                      <a:endParaRPr lang="en-US" sz="1600" dirty="0">
                        <a:effectLst/>
                        <a:latin typeface="Times New Roman"/>
                        <a:ea typeface="Times New Roman"/>
                      </a:endParaRPr>
                    </a:p>
                  </a:txBody>
                  <a:tcPr marL="68580" marR="68580" marT="0" marB="0">
                    <a:lnL>
                      <a:noFill/>
                    </a:lnL>
                    <a:lnR>
                      <a:noFill/>
                    </a:lnR>
                    <a:lnT>
                      <a:noFill/>
                    </a:lnT>
                    <a:lnB>
                      <a:noFill/>
                    </a:lnB>
                  </a:tcPr>
                </a:tc>
                <a:tc>
                  <a:txBody>
                    <a:bodyPr/>
                    <a:lstStyle/>
                    <a:p>
                      <a:pPr algn="justLow" rtl="1">
                        <a:lnSpc>
                          <a:spcPct val="115000"/>
                        </a:lnSpc>
                        <a:spcAft>
                          <a:spcPts val="0"/>
                        </a:spcAft>
                      </a:pPr>
                      <a:r>
                        <a:rPr lang="ar-SA" sz="2400" b="1" dirty="0">
                          <a:effectLst/>
                          <a:latin typeface="Times New Roman"/>
                          <a:ea typeface="Times New Roman"/>
                          <a:cs typeface="Lotus Linotype"/>
                        </a:rPr>
                        <a:t> </a:t>
                      </a:r>
                      <a:endParaRPr lang="en-US" sz="1600" dirty="0">
                        <a:effectLst/>
                        <a:latin typeface="Times New Roman"/>
                        <a:ea typeface="Times New Roman"/>
                      </a:endParaRPr>
                    </a:p>
                  </a:txBody>
                  <a:tcPr marL="68580" marR="68580" marT="0" marB="0">
                    <a:lnL>
                      <a:noFill/>
                    </a:lnL>
                    <a:lnR>
                      <a:noFill/>
                    </a:lnR>
                    <a:lnT>
                      <a:noFill/>
                    </a:lnT>
                    <a:lnB>
                      <a:noFill/>
                    </a:lnB>
                  </a:tcPr>
                </a:tc>
                <a:tc>
                  <a:txBody>
                    <a:bodyPr/>
                    <a:lstStyle/>
                    <a:p>
                      <a:pPr algn="justLow" rtl="1">
                        <a:lnSpc>
                          <a:spcPct val="115000"/>
                        </a:lnSpc>
                        <a:spcAft>
                          <a:spcPts val="0"/>
                        </a:spcAft>
                      </a:pPr>
                      <a:r>
                        <a:rPr lang="ar-SA" sz="2400" b="1" dirty="0">
                          <a:effectLst/>
                          <a:latin typeface="Times New Roman"/>
                          <a:ea typeface="Times New Roman"/>
                          <a:cs typeface="Lotus Linotype"/>
                        </a:rPr>
                        <a:t>دَعْ سُوءَ ظَنٍّ زُرْ شَرِيفًا لِلْكَرَمْ</a:t>
                      </a:r>
                      <a:br>
                        <a:rPr lang="ar-SA" sz="2400" b="1" dirty="0">
                          <a:effectLst/>
                          <a:latin typeface="Times New Roman"/>
                          <a:ea typeface="Times New Roman"/>
                          <a:cs typeface="Lotus Linotype"/>
                        </a:rPr>
                      </a:br>
                      <a:endParaRPr lang="en-US" sz="1600" dirty="0">
                        <a:effectLst/>
                        <a:latin typeface="Times New Roman"/>
                        <a:ea typeface="Times New Roman"/>
                      </a:endParaRPr>
                    </a:p>
                  </a:txBody>
                  <a:tcPr marL="68580" marR="68580" marT="0" marB="0">
                    <a:lnL>
                      <a:noFill/>
                    </a:lnL>
                    <a:lnR>
                      <a:noFill/>
                    </a:lnR>
                    <a:lnT>
                      <a:noFill/>
                    </a:lnT>
                    <a:lnB>
                      <a:noFill/>
                    </a:lnB>
                  </a:tcPr>
                </a:tc>
              </a:tr>
              <a:tr h="776805">
                <a:tc>
                  <a:txBody>
                    <a:bodyPr/>
                    <a:lstStyle/>
                    <a:p>
                      <a:pPr algn="justLow" rtl="1">
                        <a:lnSpc>
                          <a:spcPct val="115000"/>
                        </a:lnSpc>
                        <a:spcAft>
                          <a:spcPts val="0"/>
                        </a:spcAft>
                      </a:pPr>
                      <a:r>
                        <a:rPr lang="ar-SA" sz="2400" b="1" dirty="0">
                          <a:effectLst/>
                          <a:latin typeface="Times New Roman"/>
                          <a:ea typeface="Times New Roman"/>
                          <a:cs typeface="Lotus Linotype"/>
                        </a:rPr>
                        <a:t>وَاللَّامَ الُاولَى سَمِّهَا قَمْرِيَّهْ </a:t>
                      </a:r>
                      <a:br>
                        <a:rPr lang="ar-SA" sz="2400" b="1" dirty="0">
                          <a:effectLst/>
                          <a:latin typeface="Times New Roman"/>
                          <a:ea typeface="Times New Roman"/>
                          <a:cs typeface="Lotus Linotype"/>
                        </a:rPr>
                      </a:br>
                      <a:endParaRPr lang="en-US" sz="1600" dirty="0">
                        <a:effectLst/>
                        <a:latin typeface="Times New Roman"/>
                        <a:ea typeface="Times New Roman"/>
                      </a:endParaRPr>
                    </a:p>
                  </a:txBody>
                  <a:tcPr marL="68580" marR="68580" marT="0" marB="0">
                    <a:lnL>
                      <a:noFill/>
                    </a:lnL>
                    <a:lnR>
                      <a:noFill/>
                    </a:lnR>
                    <a:lnT>
                      <a:noFill/>
                    </a:lnT>
                    <a:lnB>
                      <a:noFill/>
                    </a:lnB>
                  </a:tcPr>
                </a:tc>
                <a:tc>
                  <a:txBody>
                    <a:bodyPr/>
                    <a:lstStyle/>
                    <a:p>
                      <a:pPr algn="justLow" rtl="1">
                        <a:lnSpc>
                          <a:spcPct val="115000"/>
                        </a:lnSpc>
                        <a:spcAft>
                          <a:spcPts val="0"/>
                        </a:spcAft>
                      </a:pPr>
                      <a:r>
                        <a:rPr lang="ar-SA" sz="2400" b="1" dirty="0">
                          <a:effectLst/>
                          <a:latin typeface="Times New Roman"/>
                          <a:ea typeface="Times New Roman"/>
                          <a:cs typeface="Lotus Linotype"/>
                        </a:rPr>
                        <a:t> </a:t>
                      </a:r>
                      <a:endParaRPr lang="en-US" sz="1600" dirty="0">
                        <a:effectLst/>
                        <a:latin typeface="Times New Roman"/>
                        <a:ea typeface="Times New Roman"/>
                      </a:endParaRPr>
                    </a:p>
                  </a:txBody>
                  <a:tcPr marL="68580" marR="68580" marT="0" marB="0">
                    <a:lnL>
                      <a:noFill/>
                    </a:lnL>
                    <a:lnR>
                      <a:noFill/>
                    </a:lnR>
                    <a:lnT>
                      <a:noFill/>
                    </a:lnT>
                    <a:lnB>
                      <a:noFill/>
                    </a:lnB>
                  </a:tcPr>
                </a:tc>
                <a:tc>
                  <a:txBody>
                    <a:bodyPr/>
                    <a:lstStyle/>
                    <a:p>
                      <a:pPr algn="justLow" rtl="1">
                        <a:lnSpc>
                          <a:spcPct val="115000"/>
                        </a:lnSpc>
                        <a:spcAft>
                          <a:spcPts val="0"/>
                        </a:spcAft>
                      </a:pPr>
                      <a:r>
                        <a:rPr lang="ar-SA" sz="2400" b="1" dirty="0">
                          <a:effectLst/>
                          <a:latin typeface="Times New Roman"/>
                          <a:ea typeface="Times New Roman"/>
                          <a:cs typeface="Lotus Linotype"/>
                        </a:rPr>
                        <a:t>وَاللَّامَ الُاخْرَى سَمِّهَا شَمْسِيَّـهْ </a:t>
                      </a:r>
                      <a:br>
                        <a:rPr lang="ar-SA" sz="2400" b="1" dirty="0">
                          <a:effectLst/>
                          <a:latin typeface="Times New Roman"/>
                          <a:ea typeface="Times New Roman"/>
                          <a:cs typeface="Lotus Linotype"/>
                        </a:rPr>
                      </a:br>
                      <a:endParaRPr lang="en-US" sz="1600" dirty="0">
                        <a:effectLst/>
                        <a:latin typeface="Times New Roman"/>
                        <a:ea typeface="Times New Roman"/>
                      </a:endParaRPr>
                    </a:p>
                  </a:txBody>
                  <a:tcPr marL="68580" marR="68580" marT="0" marB="0">
                    <a:lnL>
                      <a:noFill/>
                    </a:lnL>
                    <a:lnR>
                      <a:noFill/>
                    </a:lnR>
                    <a:lnT>
                      <a:noFill/>
                    </a:lnT>
                    <a:lnB>
                      <a:noFill/>
                    </a:lnB>
                  </a:tcPr>
                </a:tc>
              </a:tr>
              <a:tr h="776805">
                <a:tc>
                  <a:txBody>
                    <a:bodyPr/>
                    <a:lstStyle/>
                    <a:p>
                      <a:pPr algn="justLow" rtl="1">
                        <a:lnSpc>
                          <a:spcPct val="115000"/>
                        </a:lnSpc>
                        <a:spcAft>
                          <a:spcPts val="0"/>
                        </a:spcAft>
                      </a:pPr>
                      <a:r>
                        <a:rPr lang="ar-SA" sz="2400" b="1" dirty="0">
                          <a:effectLst/>
                          <a:latin typeface="Times New Roman"/>
                          <a:ea typeface="Times New Roman"/>
                          <a:cs typeface="Lotus Linotype"/>
                        </a:rPr>
                        <a:t>وَأَظْهِرَنَّ لَامَ فِعْلٍ </a:t>
                      </a:r>
                      <a:r>
                        <a:rPr lang="ar-SA" sz="2400" b="1" kern="1200" dirty="0">
                          <a:solidFill>
                            <a:srgbClr val="FFFF00"/>
                          </a:solidFill>
                          <a:effectLst/>
                          <a:latin typeface="Times New Roman"/>
                          <a:ea typeface="Times New Roman"/>
                          <a:cs typeface="Lotus Linotype"/>
                        </a:rPr>
                        <a:t>مُطْلَقَا</a:t>
                      </a:r>
                      <a:r>
                        <a:rPr lang="ar-SA" sz="2400" b="1" dirty="0">
                          <a:effectLst/>
                          <a:latin typeface="Times New Roman"/>
                          <a:ea typeface="Times New Roman"/>
                          <a:cs typeface="Lotus Linotype"/>
                        </a:rPr>
                        <a:t/>
                      </a:r>
                      <a:br>
                        <a:rPr lang="ar-SA" sz="2400" b="1" dirty="0">
                          <a:effectLst/>
                          <a:latin typeface="Times New Roman"/>
                          <a:ea typeface="Times New Roman"/>
                          <a:cs typeface="Lotus Linotype"/>
                        </a:rPr>
                      </a:br>
                      <a:endParaRPr lang="en-US" sz="1600" dirty="0">
                        <a:effectLst/>
                        <a:latin typeface="Times New Roman"/>
                        <a:ea typeface="Times New Roman"/>
                      </a:endParaRPr>
                    </a:p>
                  </a:txBody>
                  <a:tcPr marL="68580" marR="68580" marT="0" marB="0">
                    <a:lnL>
                      <a:noFill/>
                    </a:lnL>
                    <a:lnR>
                      <a:noFill/>
                    </a:lnR>
                    <a:lnT>
                      <a:noFill/>
                    </a:lnT>
                    <a:lnB>
                      <a:noFill/>
                    </a:lnB>
                  </a:tcPr>
                </a:tc>
                <a:tc>
                  <a:txBody>
                    <a:bodyPr/>
                    <a:lstStyle/>
                    <a:p>
                      <a:pPr algn="justLow" rtl="1">
                        <a:lnSpc>
                          <a:spcPct val="115000"/>
                        </a:lnSpc>
                        <a:spcAft>
                          <a:spcPts val="0"/>
                        </a:spcAft>
                      </a:pPr>
                      <a:r>
                        <a:rPr lang="ar-SA" sz="2400" b="1" dirty="0">
                          <a:effectLst/>
                          <a:latin typeface="Times New Roman"/>
                          <a:ea typeface="Times New Roman"/>
                          <a:cs typeface="Lotus Linotype"/>
                        </a:rPr>
                        <a:t> </a:t>
                      </a:r>
                      <a:endParaRPr lang="en-US" sz="1600" dirty="0">
                        <a:effectLst/>
                        <a:latin typeface="Times New Roman"/>
                        <a:ea typeface="Times New Roman"/>
                      </a:endParaRPr>
                    </a:p>
                  </a:txBody>
                  <a:tcPr marL="68580" marR="68580" marT="0" marB="0">
                    <a:lnL>
                      <a:noFill/>
                    </a:lnL>
                    <a:lnR>
                      <a:noFill/>
                    </a:lnR>
                    <a:lnT>
                      <a:noFill/>
                    </a:lnT>
                    <a:lnB>
                      <a:noFill/>
                    </a:lnB>
                  </a:tcPr>
                </a:tc>
                <a:tc>
                  <a:txBody>
                    <a:bodyPr/>
                    <a:lstStyle/>
                    <a:p>
                      <a:pPr algn="justLow" rtl="1">
                        <a:lnSpc>
                          <a:spcPct val="115000"/>
                        </a:lnSpc>
                        <a:spcAft>
                          <a:spcPts val="0"/>
                        </a:spcAft>
                      </a:pPr>
                      <a:r>
                        <a:rPr lang="ar-SA" sz="2400" b="1" dirty="0">
                          <a:effectLst/>
                          <a:latin typeface="Times New Roman"/>
                          <a:ea typeface="Times New Roman"/>
                          <a:cs typeface="Lotus Linotype"/>
                        </a:rPr>
                        <a:t>فِي نَحْوِ قُلْ نَعَمْ وَقُلْنَا وَالْتَقَى</a:t>
                      </a:r>
                      <a:br>
                        <a:rPr lang="ar-SA" sz="2400" b="1" dirty="0">
                          <a:effectLst/>
                          <a:latin typeface="Times New Roman"/>
                          <a:ea typeface="Times New Roman"/>
                          <a:cs typeface="Lotus Linotype"/>
                        </a:rPr>
                      </a:br>
                      <a:endParaRPr lang="en-US" sz="1600" dirty="0">
                        <a:effectLst/>
                        <a:latin typeface="Times New Roman"/>
                        <a:ea typeface="Times New Roman"/>
                      </a:endParaRPr>
                    </a:p>
                  </a:txBody>
                  <a:tcPr marL="68580" marR="68580" marT="0" marB="0">
                    <a:lnL>
                      <a:noFill/>
                    </a:lnL>
                    <a:lnR>
                      <a:noFill/>
                    </a:lnR>
                    <a:lnT>
                      <a:noFill/>
                    </a:lnT>
                    <a:lnB>
                      <a:noFill/>
                    </a:lnB>
                  </a:tcPr>
                </a:tc>
              </a:tr>
            </a:tbl>
          </a:graphicData>
        </a:graphic>
      </p:graphicFrame>
    </p:spTree>
    <p:extLst>
      <p:ext uri="{BB962C8B-B14F-4D97-AF65-F5344CB8AC3E}">
        <p14:creationId xmlns="" xmlns:p14="http://schemas.microsoft.com/office/powerpoint/2010/main" val="3716657727"/>
      </p:ext>
    </p:extLst>
  </p:cSld>
  <p:clrMapOvr>
    <a:masterClrMapping/>
  </p:clrMapOvr>
  <mc:AlternateContent xmlns:mc="http://schemas.openxmlformats.org/markup-compatibility/2006">
    <mc:Choice xmlns=""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0" y="836712"/>
            <a:ext cx="9143999" cy="6021288"/>
          </a:xfrm>
        </p:spPr>
        <p:txBody>
          <a:bodyPr>
            <a:noAutofit/>
          </a:bodyPr>
          <a:lstStyle/>
          <a:p>
            <a:r>
              <a:rPr lang="ar-SA" sz="2800" b="1" dirty="0" smtClean="0">
                <a:solidFill>
                  <a:srgbClr val="FFFF00"/>
                </a:solidFill>
                <a:latin typeface="Times New Roman"/>
                <a:ea typeface="Times New Roman"/>
              </a:rPr>
              <a:t>فَلْتَعْرِفِ</a:t>
            </a:r>
            <a:r>
              <a:rPr lang="ar-KW" sz="2800" b="1" dirty="0" smtClean="0">
                <a:solidFill>
                  <a:srgbClr val="FFFF00"/>
                </a:solidFill>
                <a:latin typeface="Times New Roman"/>
                <a:ea typeface="Times New Roman"/>
              </a:rPr>
              <a:t>                        فلتُعرَفِ</a:t>
            </a:r>
          </a:p>
          <a:p>
            <a:r>
              <a:rPr lang="ar-KW" sz="2800" b="1" dirty="0" smtClean="0">
                <a:solidFill>
                  <a:srgbClr val="FFFF00"/>
                </a:solidFill>
                <a:latin typeface="Times New Roman"/>
                <a:ea typeface="Times New Roman"/>
              </a:rPr>
              <a:t>معْ   </a:t>
            </a:r>
            <a:r>
              <a:rPr lang="ar-KW" sz="2800" dirty="0" smtClean="0"/>
              <a:t>  بسكون العين للوزن وهي لغة عند العرب، ولو فتحت لخرج من الرجز للكامل</a:t>
            </a:r>
          </a:p>
          <a:p>
            <a:r>
              <a:rPr lang="ar-SA" sz="2800" b="1" dirty="0">
                <a:latin typeface="Times New Roman"/>
                <a:ea typeface="Times New Roman"/>
              </a:rPr>
              <a:t>مِنْ «</a:t>
            </a:r>
            <a:r>
              <a:rPr lang="ar-SA" sz="2800" b="1" dirty="0">
                <a:solidFill>
                  <a:srgbClr val="FFFF00"/>
                </a:solidFill>
                <a:latin typeface="Times New Roman"/>
                <a:ea typeface="Times New Roman"/>
              </a:rPr>
              <a:t>إِبْغِ</a:t>
            </a:r>
            <a:r>
              <a:rPr lang="ar-SA" sz="2800" b="1" dirty="0">
                <a:latin typeface="Times New Roman"/>
                <a:ea typeface="Times New Roman"/>
              </a:rPr>
              <a:t> حَجَّكَ </a:t>
            </a:r>
            <a:r>
              <a:rPr lang="ar-KW" sz="2800" b="1" dirty="0" smtClean="0">
                <a:latin typeface="Times New Roman"/>
                <a:ea typeface="Times New Roman"/>
              </a:rPr>
              <a:t>                بقطع الهمزة للوزن وإلا فهي همزة وصل تحذف في </a:t>
            </a:r>
            <a:r>
              <a:rPr lang="ar-KW" sz="2800" b="1" dirty="0" smtClean="0">
                <a:latin typeface="Times New Roman"/>
                <a:ea typeface="Times New Roman"/>
              </a:rPr>
              <a:t>الدرج</a:t>
            </a:r>
            <a:endParaRPr lang="ar-KW" sz="2800" b="1" dirty="0" smtClean="0">
              <a:latin typeface="Times New Roman"/>
              <a:ea typeface="Times New Roman"/>
            </a:endParaRPr>
          </a:p>
          <a:p>
            <a:r>
              <a:rPr lang="ar-SA" sz="2800" b="1" dirty="0">
                <a:latin typeface="Times New Roman"/>
                <a:ea typeface="Times New Roman"/>
              </a:rPr>
              <a:t>فِي </a:t>
            </a:r>
            <a:r>
              <a:rPr lang="ar-SA" sz="2800" b="1" dirty="0">
                <a:solidFill>
                  <a:srgbClr val="FFFF00"/>
                </a:solidFill>
                <a:latin typeface="Times New Roman"/>
                <a:ea typeface="Times New Roman"/>
              </a:rPr>
              <a:t>أَرْبَعِ</a:t>
            </a:r>
            <a:r>
              <a:rPr lang="ar-SA" sz="2800" b="1" dirty="0">
                <a:latin typeface="Times New Roman"/>
                <a:ea typeface="Times New Roman"/>
              </a:rPr>
              <a:t> </a:t>
            </a:r>
            <a:r>
              <a:rPr lang="ar-KW" sz="2800" b="1" dirty="0" smtClean="0">
                <a:latin typeface="Times New Roman"/>
                <a:ea typeface="Times New Roman"/>
              </a:rPr>
              <a:t>                          بترك التنوين للوزن وإلا فالأصل تنوينها لعدم إضافتها</a:t>
            </a:r>
          </a:p>
          <a:p>
            <a:r>
              <a:rPr lang="ar-SA" sz="2800" b="1" dirty="0">
                <a:solidFill>
                  <a:srgbClr val="FFFF00"/>
                </a:solidFill>
                <a:latin typeface="Times New Roman"/>
                <a:ea typeface="Times New Roman"/>
              </a:rPr>
              <a:t>وَعَشْـرَةٍ</a:t>
            </a:r>
            <a:r>
              <a:rPr lang="ar-SA" sz="2800" b="1" dirty="0">
                <a:latin typeface="Times New Roman"/>
                <a:ea typeface="Times New Roman"/>
              </a:rPr>
              <a:t> </a:t>
            </a:r>
            <a:r>
              <a:rPr lang="ar-KW" sz="2800" b="1" dirty="0" smtClean="0">
                <a:latin typeface="Times New Roman"/>
                <a:ea typeface="Times New Roman"/>
              </a:rPr>
              <a:t>                       بإسكان الشين مع المؤنث وفتحها مع المذكر مثل ( تلك عشرة كاملة ) للأيام ، ( اثنتا عشرة عينا ) للعين بنية التأنيث المجازي ولتأنيث اثنتا </a:t>
            </a:r>
          </a:p>
          <a:p>
            <a:r>
              <a:rPr lang="ar-SA" sz="2800" b="1" dirty="0" smtClean="0">
                <a:solidFill>
                  <a:srgbClr val="FFFF00"/>
                </a:solidFill>
                <a:latin typeface="Times New Roman"/>
                <a:ea typeface="Times New Roman"/>
              </a:rPr>
              <a:t>فَعِ</a:t>
            </a:r>
            <a:r>
              <a:rPr lang="ar-KW" sz="2800" b="1" dirty="0" smtClean="0">
                <a:solidFill>
                  <a:srgbClr val="FFFF00"/>
                </a:solidFill>
                <a:latin typeface="Times New Roman"/>
                <a:ea typeface="Times New Roman"/>
              </a:rPr>
              <a:t>    </a:t>
            </a:r>
            <a:r>
              <a:rPr lang="ar-KW" sz="2800" b="1" dirty="0">
                <a:latin typeface="Times New Roman"/>
                <a:ea typeface="Times New Roman"/>
              </a:rPr>
              <a:t>من الوعي وتضاف للعين هاء السكت إذا انفردت وقصد بها الأمر  ( عه</a:t>
            </a:r>
            <a:r>
              <a:rPr lang="ar-KW" sz="2800" b="1" dirty="0" smtClean="0">
                <a:latin typeface="Times New Roman"/>
                <a:ea typeface="Times New Roman"/>
              </a:rPr>
              <a:t>)</a:t>
            </a:r>
          </a:p>
          <a:p>
            <a:r>
              <a:rPr lang="ar-SA" sz="2800" b="1" dirty="0">
                <a:latin typeface="Times New Roman"/>
                <a:ea typeface="Times New Roman"/>
              </a:rPr>
              <a:t>وَأَظْهِرَنَّ لَامَ فِعْلٍ </a:t>
            </a:r>
            <a:r>
              <a:rPr lang="ar-SA" sz="2800" b="1" dirty="0" smtClean="0">
                <a:solidFill>
                  <a:srgbClr val="FFFF00"/>
                </a:solidFill>
                <a:latin typeface="Times New Roman"/>
                <a:ea typeface="Times New Roman"/>
              </a:rPr>
              <a:t>مُطْلَقَا</a:t>
            </a:r>
            <a:r>
              <a:rPr lang="ar-KW" sz="2800" b="1" dirty="0" smtClean="0">
                <a:solidFill>
                  <a:srgbClr val="FFFF00"/>
                </a:solidFill>
                <a:latin typeface="Times New Roman"/>
                <a:ea typeface="Times New Roman"/>
              </a:rPr>
              <a:t>   </a:t>
            </a:r>
            <a:r>
              <a:rPr lang="ar-KW" sz="2800" b="1" dirty="0">
                <a:latin typeface="Times New Roman"/>
                <a:ea typeface="Times New Roman"/>
              </a:rPr>
              <a:t>مقيدة بما ذكره الناظم بعدها من أمثلة  في نحو قل نعم وقلنا والتقى</a:t>
            </a:r>
          </a:p>
          <a:p>
            <a:endParaRPr lang="ar-KW" sz="2800" dirty="0" smtClean="0"/>
          </a:p>
          <a:p>
            <a:endParaRPr lang="ar-SA" sz="2800" dirty="0"/>
          </a:p>
        </p:txBody>
      </p:sp>
    </p:spTree>
    <p:extLst>
      <p:ext uri="{BB962C8B-B14F-4D97-AF65-F5344CB8AC3E}">
        <p14:creationId xmlns="" xmlns:p14="http://schemas.microsoft.com/office/powerpoint/2010/main" val="3987975596"/>
      </p:ext>
    </p:extLst>
  </p:cSld>
  <p:clrMapOvr>
    <a:masterClrMapping/>
  </p:clrMapOvr>
  <mc:AlternateContent xmlns:mc="http://schemas.openxmlformats.org/markup-compatibility/2006">
    <mc:Choice xmlns=""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p:cNvPicPr>
            <a:picLocks noGrp="1" noChangeAspect="1" noChangeArrowheads="1"/>
          </p:cNvPicPr>
          <p:nvPr>
            <p:ph/>
          </p:nvPr>
        </p:nvPicPr>
        <p:blipFill>
          <a:blip r:embed="rId2">
            <a:lum bright="12000" contrast="18000"/>
            <a:extLst>
              <a:ext uri="{28A0092B-C50C-407E-A947-70E740481C1C}">
                <a14:useLocalDpi xmlns="" xmlns:a14="http://schemas.microsoft.com/office/drawing/2010/main" val="0"/>
              </a:ext>
            </a:extLst>
          </a:blip>
          <a:srcRect/>
          <a:stretch>
            <a:fillRect/>
          </a:stretch>
        </p:blipFill>
        <p:spPr>
          <a:xfrm>
            <a:off x="0" y="0"/>
            <a:ext cx="9144000" cy="6858000"/>
          </a:xfrm>
          <a:noFill/>
          <a:ln/>
        </p:spPr>
      </p:pic>
    </p:spTree>
    <p:extLst>
      <p:ext uri="{BB962C8B-B14F-4D97-AF65-F5344CB8AC3E}">
        <p14:creationId xmlns="" xmlns:p14="http://schemas.microsoft.com/office/powerpoint/2010/main" val="866988874"/>
      </p:ext>
    </p:extLst>
  </p:cSld>
  <p:clrMapOvr>
    <a:masterClrMapping/>
  </p:clrMapOvr>
  <mc:AlternateContent xmlns:mc="http://schemas.openxmlformats.org/markup-compatibility/2006">
    <mc:Choice xmlns="" xmlns:p14="http://schemas.microsoft.com/office/powerpoint/2010/main" Requires="p14">
      <p:transition spd="slow" p14:dur="1600">
        <p14:prism dir="r"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descr="Untitled-1"/>
          <p:cNvSpPr>
            <a:spLocks noChangeArrowheads="1"/>
          </p:cNvSpPr>
          <p:nvPr/>
        </p:nvSpPr>
        <p:spPr bwMode="auto">
          <a:xfrm>
            <a:off x="0" y="0"/>
            <a:ext cx="9144000" cy="6858000"/>
          </a:xfrm>
          <a:prstGeom prst="rect">
            <a:avLst/>
          </a:prstGeom>
          <a:blipFill dpi="0" rotWithShape="1">
            <a:blip r:embed="rId2"/>
            <a:srcRect/>
            <a:stretch>
              <a:fillRect/>
            </a:stretch>
          </a:blip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ar-SA" dirty="0"/>
          </a:p>
        </p:txBody>
      </p:sp>
    </p:spTree>
    <p:extLst>
      <p:ext uri="{BB962C8B-B14F-4D97-AF65-F5344CB8AC3E}">
        <p14:creationId xmlns="" xmlns:p14="http://schemas.microsoft.com/office/powerpoint/2010/main" val="152043691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0" y="0"/>
            <a:ext cx="9143999" cy="6858000"/>
          </a:xfrm>
        </p:spPr>
        <p:txBody>
          <a:bodyPr>
            <a:noAutofit/>
          </a:bodyPr>
          <a:lstStyle/>
          <a:p>
            <a:r>
              <a:rPr lang="ar-SA" sz="2400" dirty="0">
                <a:latin typeface="Times New Roman"/>
                <a:ea typeface="Times New Roman"/>
              </a:rPr>
              <a:t>اللامات السواكن تنحصر في خمسة أنواع وهي:</a:t>
            </a:r>
            <a:br>
              <a:rPr lang="ar-SA" sz="2400" dirty="0">
                <a:latin typeface="Times New Roman"/>
                <a:ea typeface="Times New Roman"/>
              </a:rPr>
            </a:br>
            <a:r>
              <a:rPr lang="ar-SA" sz="2400" dirty="0">
                <a:latin typeface="Times New Roman"/>
                <a:ea typeface="Times New Roman"/>
              </a:rPr>
              <a:t>1</a:t>
            </a:r>
            <a:r>
              <a:rPr lang="ar-SA" sz="2400" dirty="0">
                <a:solidFill>
                  <a:srgbClr val="FFFF00"/>
                </a:solidFill>
                <a:latin typeface="Times New Roman"/>
                <a:ea typeface="Times New Roman"/>
              </a:rPr>
              <a:t>- لام التعريف أي: لام "أل".</a:t>
            </a:r>
            <a:br>
              <a:rPr lang="ar-SA" sz="2400" dirty="0">
                <a:solidFill>
                  <a:srgbClr val="FFFF00"/>
                </a:solidFill>
                <a:latin typeface="Times New Roman"/>
                <a:ea typeface="Times New Roman"/>
              </a:rPr>
            </a:br>
            <a:r>
              <a:rPr lang="ar-SA" sz="2400" dirty="0">
                <a:solidFill>
                  <a:srgbClr val="FFFF00"/>
                </a:solidFill>
                <a:latin typeface="Times New Roman"/>
                <a:ea typeface="Times New Roman"/>
              </a:rPr>
              <a:t>2- لام الفعل.</a:t>
            </a:r>
            <a:br>
              <a:rPr lang="ar-SA" sz="2400" dirty="0">
                <a:solidFill>
                  <a:srgbClr val="FFFF00"/>
                </a:solidFill>
                <a:latin typeface="Times New Roman"/>
                <a:ea typeface="Times New Roman"/>
              </a:rPr>
            </a:br>
            <a:r>
              <a:rPr lang="ar-SA" sz="2400" dirty="0">
                <a:solidFill>
                  <a:srgbClr val="FFFF00"/>
                </a:solidFill>
                <a:latin typeface="Times New Roman"/>
                <a:ea typeface="Times New Roman"/>
              </a:rPr>
              <a:t>3- لام الحرف.</a:t>
            </a:r>
            <a:br>
              <a:rPr lang="ar-SA" sz="2400" dirty="0">
                <a:solidFill>
                  <a:srgbClr val="FFFF00"/>
                </a:solidFill>
                <a:latin typeface="Times New Roman"/>
                <a:ea typeface="Times New Roman"/>
              </a:rPr>
            </a:br>
            <a:r>
              <a:rPr lang="ar-SA" sz="2400" dirty="0">
                <a:solidFill>
                  <a:srgbClr val="FFFF00"/>
                </a:solidFill>
                <a:latin typeface="Times New Roman"/>
                <a:ea typeface="Times New Roman"/>
              </a:rPr>
              <a:t>4- لام الاسم.</a:t>
            </a:r>
            <a:br>
              <a:rPr lang="ar-SA" sz="2400" dirty="0">
                <a:solidFill>
                  <a:srgbClr val="FFFF00"/>
                </a:solidFill>
                <a:latin typeface="Times New Roman"/>
                <a:ea typeface="Times New Roman"/>
              </a:rPr>
            </a:br>
            <a:r>
              <a:rPr lang="ar-SA" sz="2400" dirty="0">
                <a:solidFill>
                  <a:srgbClr val="FFFF00"/>
                </a:solidFill>
                <a:latin typeface="Times New Roman"/>
                <a:ea typeface="Times New Roman"/>
              </a:rPr>
              <a:t>5- لام الأمر.</a:t>
            </a:r>
            <a:br>
              <a:rPr lang="ar-SA" sz="2400" dirty="0">
                <a:solidFill>
                  <a:srgbClr val="FFFF00"/>
                </a:solidFill>
                <a:latin typeface="Times New Roman"/>
                <a:ea typeface="Times New Roman"/>
              </a:rPr>
            </a:br>
            <a:r>
              <a:rPr lang="ar-SA" sz="2400" dirty="0">
                <a:latin typeface="Times New Roman"/>
                <a:ea typeface="Times New Roman"/>
              </a:rPr>
              <a:t>وفيما يلي أحكام كل منها بالتفصيل:</a:t>
            </a:r>
            <a:endParaRPr lang="en-US" sz="2000" dirty="0">
              <a:latin typeface="Times New Roman"/>
              <a:ea typeface="Times New Roman"/>
            </a:endParaRPr>
          </a:p>
          <a:p>
            <a:r>
              <a:rPr lang="ar-SA" sz="2400" dirty="0">
                <a:solidFill>
                  <a:srgbClr val="FFFF00"/>
                </a:solidFill>
              </a:rPr>
              <a:t>أولا: حكم لام "أل":</a:t>
            </a:r>
            <a:r>
              <a:rPr lang="ar-SA" sz="2400" dirty="0"/>
              <a:t/>
            </a:r>
            <a:br>
              <a:rPr lang="ar-SA" sz="2400" dirty="0"/>
            </a:br>
            <a:r>
              <a:rPr lang="ar-SA" sz="2400" dirty="0"/>
              <a:t>وهي اللام المعروفة بلام التعريف الدَّاخلة على الأسماء، وتكون زائدة عن بنية الكلمة دائمًا سواء أمكن استقامة الكلمة بدونها مثل: {الْأَرْضِ} 1 أم لم يمكن مثل: {الَّذِينَ</a:t>
            </a:r>
            <a:r>
              <a:rPr lang="ar-SA" sz="2400" dirty="0" smtClean="0"/>
              <a:t>}</a:t>
            </a:r>
            <a:endParaRPr lang="ar-KW" sz="2400" dirty="0" smtClean="0"/>
          </a:p>
          <a:p>
            <a:r>
              <a:rPr lang="ar-SA" sz="2400" dirty="0"/>
              <a:t>أما "أل" التي يمكن استقامة الكلمة بدونها فلها قبل أحرف الهجاء حالتان:</a:t>
            </a:r>
            <a:br>
              <a:rPr lang="ar-SA" sz="2400" dirty="0"/>
            </a:br>
            <a:r>
              <a:rPr lang="ar-SA" sz="2400" dirty="0"/>
              <a:t>1- حالة الإظهار. 2- حالة الإدغام.</a:t>
            </a:r>
            <a:br>
              <a:rPr lang="ar-SA" sz="2400" dirty="0"/>
            </a:br>
            <a:r>
              <a:rPr lang="ar-SA" sz="2400" dirty="0">
                <a:solidFill>
                  <a:srgbClr val="FFFF00"/>
                </a:solidFill>
              </a:rPr>
              <a:t>أما حالة الإظهار:</a:t>
            </a:r>
            <a:r>
              <a:rPr lang="ar-SA" sz="2400" dirty="0"/>
              <a:t/>
            </a:r>
            <a:br>
              <a:rPr lang="ar-SA" sz="2400" dirty="0"/>
            </a:br>
            <a:r>
              <a:rPr lang="ar-SA" sz="2400" dirty="0" smtClean="0"/>
              <a:t>فتسمى </a:t>
            </a:r>
            <a:r>
              <a:rPr lang="ar-SA" sz="2400" dirty="0"/>
              <a:t>"أل" فيها باللام القمرية وتختص بأربعة عشر حرفًا مجموعة في قول الشيخ الجمزوري: "ابْغِ حَجَّكَ وّخَفْ </a:t>
            </a:r>
            <a:r>
              <a:rPr lang="ar-SA" sz="2400" dirty="0" smtClean="0"/>
              <a:t>عَقِيمَهُ«</a:t>
            </a:r>
            <a:r>
              <a:rPr lang="ar-KW" sz="2400" dirty="0" smtClean="0"/>
              <a:t>          </a:t>
            </a:r>
            <a:r>
              <a:rPr lang="ar-SA" sz="2400" dirty="0" smtClean="0"/>
              <a:t>ووجه </a:t>
            </a:r>
            <a:r>
              <a:rPr lang="ar-SA" sz="2400" dirty="0"/>
              <a:t>تسميته بالإظهار القمري: فعلى طريقة التشبيه؛ حيث شبهت اللام بالنَّجم والحروف الأربعة عشر بالقمر بجامع ظهوركل مع الآخر وعدم خفائه </a:t>
            </a:r>
            <a:r>
              <a:rPr lang="ar-SA" sz="2400" dirty="0" smtClean="0"/>
              <a:t>معه.</a:t>
            </a:r>
            <a:r>
              <a:rPr lang="ar-SA" sz="2400" dirty="0"/>
              <a:t/>
            </a:r>
            <a:br>
              <a:rPr lang="ar-SA" sz="2400" dirty="0"/>
            </a:br>
            <a:endParaRPr lang="ar-SA" sz="2400" dirty="0"/>
          </a:p>
        </p:txBody>
      </p:sp>
    </p:spTree>
    <p:extLst>
      <p:ext uri="{BB962C8B-B14F-4D97-AF65-F5344CB8AC3E}">
        <p14:creationId xmlns="" xmlns:p14="http://schemas.microsoft.com/office/powerpoint/2010/main" val="1304877015"/>
      </p:ext>
    </p:extLst>
  </p:cSld>
  <p:clrMapOvr>
    <a:masterClrMapping/>
  </p:clrMapOvr>
  <mc:AlternateContent xmlns:mc="http://schemas.openxmlformats.org/markup-compatibility/2006">
    <mc:Choice xmlns="" xmlns:p14="http://schemas.microsoft.com/office/powerpoint/2010/main" Requires="p14">
      <p:transition spd="slow" p14:dur="1600">
        <p14:prism dir="r"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0" y="0"/>
            <a:ext cx="9143999" cy="6741368"/>
          </a:xfrm>
        </p:spPr>
        <p:txBody>
          <a:bodyPr>
            <a:normAutofit/>
          </a:bodyPr>
          <a:lstStyle/>
          <a:p>
            <a:r>
              <a:rPr lang="ar-SA" sz="3600" dirty="0">
                <a:solidFill>
                  <a:srgbClr val="FFFF00"/>
                </a:solidFill>
              </a:rPr>
              <a:t>وأما حالة الإدغام:</a:t>
            </a:r>
            <a:r>
              <a:rPr lang="ar-SA" sz="3600" dirty="0"/>
              <a:t/>
            </a:r>
            <a:br>
              <a:rPr lang="ar-SA" sz="3600" dirty="0"/>
            </a:br>
            <a:r>
              <a:rPr lang="ar-SA" sz="3600" dirty="0"/>
              <a:t>فتسمى "أل" فيها باللام الشمسية، وهي تختص بالأربعة عشر حرفا الباقية من أحرف الهجاء - وقد جمعها صاحب التحفة في أوائل كلم هذا البيت:</a:t>
            </a:r>
            <a:br>
              <a:rPr lang="ar-SA" sz="3600" dirty="0"/>
            </a:br>
            <a:r>
              <a:rPr lang="ar-SA" sz="3600" dirty="0"/>
              <a:t>طِبْ ثم صِلْ رَحِماً تفُزْ ضِفْ ذَا نِعَمْ ... دعْ سوءَ ظّنٍ زُرْ شريفاً </a:t>
            </a:r>
            <a:r>
              <a:rPr lang="ar-SA" sz="3600" dirty="0" smtClean="0"/>
              <a:t>للكرمْ</a:t>
            </a:r>
            <a:r>
              <a:rPr lang="ar-KW" sz="3600" dirty="0" smtClean="0"/>
              <a:t>  </a:t>
            </a:r>
          </a:p>
          <a:p>
            <a:r>
              <a:rPr lang="ar-SA" sz="3600" dirty="0" smtClean="0"/>
              <a:t>ووجه </a:t>
            </a:r>
            <a:r>
              <a:rPr lang="ar-SA" sz="3600" dirty="0"/>
              <a:t>تسميته بالإدغام الشمسي: فعلى طريقة التشبيه حيث شبهت اللام بالنجم والحروف الأربعة عشر بالشمس بجامع خفاء كل عند الآخر وعدم ظهوره </a:t>
            </a:r>
            <a:r>
              <a:rPr lang="ar-SA" sz="3600" dirty="0" smtClean="0"/>
              <a:t>معه</a:t>
            </a:r>
            <a:r>
              <a:rPr lang="ar-KW" sz="3600" dirty="0" smtClean="0"/>
              <a:t>   </a:t>
            </a:r>
          </a:p>
          <a:p>
            <a:pPr marL="0" indent="0">
              <a:buNone/>
            </a:pPr>
            <a:r>
              <a:rPr lang="ar-SA" sz="3200" dirty="0"/>
              <a:t/>
            </a:r>
            <a:br>
              <a:rPr lang="ar-SA" sz="3200" dirty="0"/>
            </a:br>
            <a:endParaRPr lang="ar-SA" sz="3200" dirty="0"/>
          </a:p>
        </p:txBody>
      </p:sp>
    </p:spTree>
    <p:extLst>
      <p:ext uri="{BB962C8B-B14F-4D97-AF65-F5344CB8AC3E}">
        <p14:creationId xmlns="" xmlns:p14="http://schemas.microsoft.com/office/powerpoint/2010/main" val="3360398236"/>
      </p:ext>
    </p:extLst>
  </p:cSld>
  <p:clrMapOvr>
    <a:masterClrMapping/>
  </p:clrMapOvr>
  <mc:AlternateContent xmlns:mc="http://schemas.openxmlformats.org/markup-compatibility/2006">
    <mc:Choice xmlns="" xmlns:p14="http://schemas.microsoft.com/office/powerpoint/2010/main" Requires="p14">
      <p:transition spd="slow" p14:dur="1600">
        <p14:prism dir="r"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p:cNvSpPr>
            <a:spLocks noGrp="1"/>
          </p:cNvSpPr>
          <p:nvPr>
            <p:ph type="title"/>
          </p:nvPr>
        </p:nvSpPr>
        <p:spPr>
          <a:solidFill>
            <a:schemeClr val="accent1"/>
          </a:solidFill>
        </p:spPr>
        <p:txBody>
          <a:bodyPr/>
          <a:lstStyle/>
          <a:p>
            <a:pPr algn="ctr"/>
            <a:r>
              <a:rPr lang="ar-KW" sz="6000" dirty="0">
                <a:blipFill>
                  <a:blip r:embed="rId2"/>
                  <a:tile tx="0" ty="0" sx="100000" sy="100000" flip="none" algn="tl"/>
                </a:blipFill>
                <a:latin typeface="Lotus Linotype" pitchFamily="2" charset="-78"/>
                <a:cs typeface="Lotus Linotype" pitchFamily="2" charset="-78"/>
              </a:rPr>
              <a:t>اليوم الثالث</a:t>
            </a:r>
            <a:endParaRPr lang="ar-EG" sz="6000" dirty="0"/>
          </a:p>
        </p:txBody>
      </p:sp>
      <p:sp>
        <p:nvSpPr>
          <p:cNvPr id="3" name="عنصر نائب للمحتوى 2"/>
          <p:cNvSpPr>
            <a:spLocks noGrp="1"/>
          </p:cNvSpPr>
          <p:nvPr>
            <p:ph idx="1"/>
          </p:nvPr>
        </p:nvSpPr>
        <p:spPr>
          <a:xfrm>
            <a:off x="0" y="1769322"/>
            <a:ext cx="9144000" cy="5088678"/>
          </a:xfrm>
        </p:spPr>
        <p:txBody>
          <a:bodyPr>
            <a:noAutofit/>
          </a:bodyPr>
          <a:lstStyle/>
          <a:p>
            <a:pPr defTabSz="1260475"/>
            <a:r>
              <a:rPr lang="ar-KW" sz="5400" dirty="0" smtClean="0">
                <a:solidFill>
                  <a:srgbClr val="FFFF00"/>
                </a:solidFill>
                <a:latin typeface="Lotus Linotype" pitchFamily="2" charset="-78"/>
                <a:cs typeface="Lotus Linotype" pitchFamily="2" charset="-78"/>
              </a:rPr>
              <a:t>من أقسام المد اللازم حتى نهاية التحفة</a:t>
            </a:r>
          </a:p>
          <a:p>
            <a:r>
              <a:rPr lang="ar-EG" sz="5400" dirty="0" smtClean="0">
                <a:solidFill>
                  <a:srgbClr val="FFFF00"/>
                </a:solidFill>
                <a:latin typeface="Lotus Linotype" pitchFamily="2" charset="-78"/>
                <a:cs typeface="Lotus Linotype" pitchFamily="2" charset="-78"/>
              </a:rPr>
              <a:t>تنبيهات خاصة بحفص رضي الله عنه</a:t>
            </a:r>
            <a:endParaRPr lang="ar-KW" sz="3200" dirty="0" smtClean="0">
              <a:solidFill>
                <a:srgbClr val="FFFF00"/>
              </a:solidFill>
              <a:latin typeface="Lotus Linotype" pitchFamily="2" charset="-78"/>
              <a:cs typeface="Lotus Linotype" pitchFamily="2" charset="-78"/>
            </a:endParaRPr>
          </a:p>
          <a:p>
            <a:r>
              <a:rPr lang="ar-KW" sz="5400" dirty="0" smtClean="0">
                <a:solidFill>
                  <a:srgbClr val="FFFF00"/>
                </a:solidFill>
                <a:latin typeface="Lotus Linotype" pitchFamily="2" charset="-78"/>
                <a:cs typeface="Lotus Linotype" pitchFamily="2" charset="-78"/>
              </a:rPr>
              <a:t>توصيات</a:t>
            </a:r>
            <a:r>
              <a:rPr lang="ar-EG" sz="5400" dirty="0" smtClean="0">
                <a:solidFill>
                  <a:srgbClr val="FFFF00"/>
                </a:solidFill>
                <a:latin typeface="Lotus Linotype" pitchFamily="2" charset="-78"/>
                <a:cs typeface="Lotus Linotype" pitchFamily="2" charset="-78"/>
              </a:rPr>
              <a:t> </a:t>
            </a:r>
            <a:endParaRPr lang="ar-SA" sz="5400" dirty="0">
              <a:solidFill>
                <a:srgbClr val="FFFF00"/>
              </a:solidFill>
              <a:latin typeface="Lotus Linotype" pitchFamily="2" charset="-78"/>
              <a:cs typeface="Lotus Linotype" pitchFamily="2" charset="-78"/>
            </a:endParaRPr>
          </a:p>
        </p:txBody>
      </p:sp>
    </p:spTree>
    <p:extLst>
      <p:ext uri="{BB962C8B-B14F-4D97-AF65-F5344CB8AC3E}">
        <p14:creationId xmlns="" xmlns:p14="http://schemas.microsoft.com/office/powerpoint/2010/main" val="2779944840"/>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2"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3" dur="10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9"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0"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1"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lstStyle/>
          <a:p>
            <a:endParaRPr lang="ar-SA"/>
          </a:p>
        </p:txBody>
      </p:sp>
      <p:pic>
        <p:nvPicPr>
          <p:cNvPr id="26626" name="Picture 2" descr="C:\Users\aburaya\Downloads\13475_811648862215743_2769968662809392817_n.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143999" cy="724542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79373830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كائن 3"/>
          <p:cNvGraphicFramePr>
            <a:graphicFrameLocks noChangeAspect="1"/>
          </p:cNvGraphicFramePr>
          <p:nvPr/>
        </p:nvGraphicFramePr>
        <p:xfrm>
          <a:off x="0" y="0"/>
          <a:ext cx="9144000" cy="6858000"/>
        </p:xfrm>
        <a:graphic>
          <a:graphicData uri="http://schemas.openxmlformats.org/presentationml/2006/ole">
            <p:oleObj spid="_x0000_s16436" name="Image" r:id="rId3" imgW="13003175" imgH="9752381" progId="">
              <p:embed/>
            </p:oleObj>
          </a:graphicData>
        </a:graphic>
      </p:graphicFrame>
    </p:spTree>
    <p:extLst>
      <p:ext uri="{BB962C8B-B14F-4D97-AF65-F5344CB8AC3E}">
        <p14:creationId xmlns="" xmlns:p14="http://schemas.microsoft.com/office/powerpoint/2010/main" val="3330656568"/>
      </p:ext>
    </p:extLst>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0" y="0"/>
            <a:ext cx="9144000" cy="6858000"/>
          </a:xfrm>
        </p:spPr>
        <p:txBody>
          <a:bodyPr>
            <a:normAutofit/>
          </a:bodyPr>
          <a:lstStyle/>
          <a:p>
            <a:pPr algn="ctr"/>
            <a:r>
              <a:rPr lang="ar-SA" sz="4400" dirty="0">
                <a:solidFill>
                  <a:srgbClr val="FFFF00"/>
                </a:solidFill>
              </a:rPr>
              <a:t>فَائدةٌ :</a:t>
            </a:r>
            <a:r>
              <a:rPr lang="ar-SA" sz="4400" dirty="0"/>
              <a:t/>
            </a:r>
            <a:br>
              <a:rPr lang="ar-SA" sz="4400" dirty="0"/>
            </a:br>
            <a:r>
              <a:rPr lang="ar-SA" sz="4400" dirty="0"/>
              <a:t>لقد جاء ضمن الأمثلة السابقة لفظ الجلالة: "الله"، وتصريفه كالآتي:</a:t>
            </a:r>
            <a:br>
              <a:rPr lang="ar-SA" sz="4400" dirty="0"/>
            </a:br>
            <a:r>
              <a:rPr lang="ar-SA" sz="4400" dirty="0"/>
              <a:t>الأصل فيه "إله" دخلت عليه أل فصار: الإله، ثم حذفت الهمزة الثانية للتخفيف فصار "ال- له" ثم أدغمت لام "أل" في اللام الثانية للتماثل فصار: الله، ثم فخِّمت اللام للتعظيم بعد الفتح والضم دون الكسر لمناسبته للترقيق فصار: "الله"</a:t>
            </a:r>
          </a:p>
        </p:txBody>
      </p:sp>
    </p:spTree>
    <p:extLst>
      <p:ext uri="{BB962C8B-B14F-4D97-AF65-F5344CB8AC3E}">
        <p14:creationId xmlns="" xmlns:p14="http://schemas.microsoft.com/office/powerpoint/2010/main" val="2763245902"/>
      </p:ext>
    </p:extLst>
  </p:cSld>
  <p:clrMapOvr>
    <a:masterClrMapping/>
  </p:clrMapOvr>
  <mc:AlternateContent xmlns:mc="http://schemas.openxmlformats.org/markup-compatibility/2006">
    <mc:Choice xmlns="" xmlns:p14="http://schemas.microsoft.com/office/powerpoint/2010/main" Requires="p14">
      <p:transition spd="slow" p14:dur="1600">
        <p14:gallery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3">
                                            <p:txEl>
                                              <p:pRg st="0" end="0"/>
                                            </p:txEl>
                                          </p:spTgt>
                                        </p:tgtEl>
                                        <p:attrNameLst>
                                          <p:attrName>style.color</p:attrName>
                                        </p:attrNameLst>
                                      </p:cBhvr>
                                      <p:to>
                                        <a:schemeClr val="bg1"/>
                                      </p:to>
                                    </p:animClr>
                                    <p:animClr clrSpc="rgb" dir="cw">
                                      <p:cBhvr>
                                        <p:cTn id="7" dur="250" autoRev="1" fill="remove"/>
                                        <p:tgtEl>
                                          <p:spTgt spid="3">
                                            <p:txEl>
                                              <p:pRg st="0" end="0"/>
                                            </p:txEl>
                                          </p:spTgt>
                                        </p:tgtEl>
                                        <p:attrNameLst>
                                          <p:attrName>fillcolor</p:attrName>
                                        </p:attrNameLst>
                                      </p:cBhvr>
                                      <p:to>
                                        <a:schemeClr val="bg1"/>
                                      </p:to>
                                    </p:animClr>
                                    <p:set>
                                      <p:cBhvr>
                                        <p:cTn id="8" dur="250" autoRev="1" fill="remove"/>
                                        <p:tgtEl>
                                          <p:spTgt spid="3">
                                            <p:txEl>
                                              <p:pRg st="0" end="0"/>
                                            </p:txEl>
                                          </p:spTgt>
                                        </p:tgtEl>
                                        <p:attrNameLst>
                                          <p:attrName>fill.type</p:attrName>
                                        </p:attrNameLst>
                                      </p:cBhvr>
                                      <p:to>
                                        <p:strVal val="solid"/>
                                      </p:to>
                                    </p:set>
                                    <p:set>
                                      <p:cBhvr>
                                        <p:cTn id="9" dur="250" autoRev="1" fill="remove"/>
                                        <p:tgtEl>
                                          <p:spTgt spid="3">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descr="005"/>
          <p:cNvSpPr>
            <a:spLocks noChangeArrowheads="1"/>
          </p:cNvSpPr>
          <p:nvPr/>
        </p:nvSpPr>
        <p:spPr bwMode="auto">
          <a:xfrm>
            <a:off x="0" y="0"/>
            <a:ext cx="9144000" cy="6858000"/>
          </a:xfrm>
          <a:prstGeom prst="rect">
            <a:avLst/>
          </a:prstGeom>
          <a:blipFill dpi="0" rotWithShape="1">
            <a:blip r:embed="rId2" cstate="print"/>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ar-SA" altLang="ar-SA" dirty="0"/>
          </a:p>
        </p:txBody>
      </p:sp>
    </p:spTree>
    <p:extLst>
      <p:ext uri="{BB962C8B-B14F-4D97-AF65-F5344CB8AC3E}">
        <p14:creationId xmlns="" xmlns:p14="http://schemas.microsoft.com/office/powerpoint/2010/main" val="181088229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0" y="0"/>
            <a:ext cx="9143999" cy="6858000"/>
          </a:xfrm>
        </p:spPr>
        <p:txBody>
          <a:bodyPr>
            <a:normAutofit/>
          </a:bodyPr>
          <a:lstStyle/>
          <a:p>
            <a:r>
              <a:rPr lang="ar-SA" sz="4400" dirty="0">
                <a:solidFill>
                  <a:srgbClr val="FFFF00"/>
                </a:solidFill>
              </a:rPr>
              <a:t>ثانيًا: حكم لام الفعل</a:t>
            </a:r>
            <a:r>
              <a:rPr lang="ar-SA" sz="4400" dirty="0"/>
              <a:t/>
            </a:r>
            <a:br>
              <a:rPr lang="ar-SA" sz="4400" dirty="0"/>
            </a:br>
            <a:r>
              <a:rPr lang="ar-SA" sz="4400" dirty="0"/>
              <a:t>وهي اللام الساكنة الواقعة في فعل سواء كان ماضيًا أو مضارعًا أو أمرًا، وفي كل إما متوسطة أو متطرفة، فالماضي مثل: {الْتَقَى</a:t>
            </a:r>
            <a:r>
              <a:rPr lang="ar-SA" sz="4400" dirty="0" smtClean="0"/>
              <a:t>}، </a:t>
            </a:r>
            <a:r>
              <a:rPr lang="ar-SA" sz="4400" dirty="0"/>
              <a:t>{أَنْزَلْنَاهُ</a:t>
            </a:r>
            <a:r>
              <a:rPr lang="ar-SA" sz="4400" dirty="0" smtClean="0"/>
              <a:t>}، </a:t>
            </a:r>
            <a:r>
              <a:rPr lang="ar-SA" sz="4400" dirty="0"/>
              <a:t>والمضارع مثل: {</a:t>
            </a:r>
            <a:r>
              <a:rPr lang="ar-SA" sz="4400" dirty="0" smtClean="0"/>
              <a:t>يَلْتَقِطْهُ}، </a:t>
            </a:r>
            <a:r>
              <a:rPr lang="ar-SA" sz="4400" dirty="0"/>
              <a:t>{أَلَمْ أَقُلْ لَكَ</a:t>
            </a:r>
            <a:r>
              <a:rPr lang="ar-SA" sz="4400" dirty="0" smtClean="0"/>
              <a:t>}، </a:t>
            </a:r>
            <a:r>
              <a:rPr lang="ar-SA" sz="4400" dirty="0"/>
              <a:t>والأمر مثل: {وَأَلْقِ</a:t>
            </a:r>
            <a:r>
              <a:rPr lang="ar-SA" sz="4400" dirty="0" smtClean="0"/>
              <a:t>}، </a:t>
            </a:r>
            <a:r>
              <a:rPr lang="ar-SA" sz="4400" dirty="0"/>
              <a:t>{وَتَوَكَّلْ</a:t>
            </a:r>
            <a:r>
              <a:rPr lang="ar-SA" sz="4400" dirty="0" smtClean="0"/>
              <a:t>}</a:t>
            </a:r>
            <a:endParaRPr lang="ar-KW" sz="4400" dirty="0" smtClean="0"/>
          </a:p>
          <a:p>
            <a:r>
              <a:rPr lang="ar-KW" sz="4400" dirty="0"/>
              <a:t> </a:t>
            </a:r>
            <a:r>
              <a:rPr lang="ar-KW" sz="4400" dirty="0" smtClean="0"/>
              <a:t>حكمها الإظهار إلا مع اللام والراء   نحو </a:t>
            </a:r>
            <a:r>
              <a:rPr lang="ar-SA" sz="4400" dirty="0"/>
              <a:t>{قُلْ لا أَسْأَلُكُمْ} 7، {وَقُلْ رَبِّ</a:t>
            </a:r>
            <a:r>
              <a:rPr lang="ar-SA" sz="4400" dirty="0" smtClean="0"/>
              <a:t>}، </a:t>
            </a:r>
            <a:r>
              <a:rPr lang="ar-SA" sz="4400" dirty="0"/>
              <a:t>{وَيَجْعَلْ لَكُمْ جَنَّاتٍ</a:t>
            </a:r>
            <a:r>
              <a:rPr lang="ar-SA" sz="4400" dirty="0" smtClean="0"/>
              <a:t>}.</a:t>
            </a:r>
            <a:r>
              <a:rPr lang="ar-SA" sz="4400" dirty="0"/>
              <a:t/>
            </a:r>
            <a:br>
              <a:rPr lang="ar-SA" sz="4400" dirty="0"/>
            </a:br>
            <a:endParaRPr lang="ar-SA" sz="4400" dirty="0"/>
          </a:p>
        </p:txBody>
      </p:sp>
    </p:spTree>
    <p:extLst>
      <p:ext uri="{BB962C8B-B14F-4D97-AF65-F5344CB8AC3E}">
        <p14:creationId xmlns="" xmlns:p14="http://schemas.microsoft.com/office/powerpoint/2010/main" val="2095984829"/>
      </p:ext>
    </p:extLst>
  </p:cSld>
  <p:clrMapOvr>
    <a:masterClrMapping/>
  </p:clrMapOvr>
  <mc:AlternateContent xmlns:mc="http://schemas.openxmlformats.org/markup-compatibility/2006">
    <mc:Choice xmlns="" xmlns:p14="http://schemas.microsoft.com/office/powerpoint/2010/main" Requires="p14">
      <p:transition spd="slow" p14:dur="1200">
        <p14:flip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descr="003"/>
          <p:cNvSpPr>
            <a:spLocks noChangeArrowheads="1"/>
          </p:cNvSpPr>
          <p:nvPr/>
        </p:nvSpPr>
        <p:spPr bwMode="auto">
          <a:xfrm>
            <a:off x="0" y="0"/>
            <a:ext cx="9144000" cy="6858000"/>
          </a:xfrm>
          <a:prstGeom prst="rect">
            <a:avLst/>
          </a:prstGeom>
          <a:blipFill dpi="0" rotWithShape="1">
            <a:blip r:embed="rId2" cstate="print"/>
            <a:srcRect/>
            <a:stretch>
              <a:fillRect/>
            </a:stretch>
          </a:blip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ar-SA" dirty="0"/>
          </a:p>
        </p:txBody>
      </p:sp>
    </p:spTree>
    <p:extLst>
      <p:ext uri="{BB962C8B-B14F-4D97-AF65-F5344CB8AC3E}">
        <p14:creationId xmlns="" xmlns:p14="http://schemas.microsoft.com/office/powerpoint/2010/main" val="3124909064"/>
      </p:ext>
    </p:extLst>
  </p:cSld>
  <p:clrMapOvr>
    <a:masterClrMapping/>
  </p:clrMapOvr>
  <mc:AlternateContent xmlns:mc="http://schemas.openxmlformats.org/markup-compatibility/2006">
    <mc:Choice xmlns="" xmlns:p14="http://schemas.microsoft.com/office/powerpoint/2010/main" Requires="p14">
      <p:transition spd="slow" p14:dur="1600">
        <p14:gallery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0" y="0"/>
            <a:ext cx="9143999" cy="6858000"/>
          </a:xfrm>
        </p:spPr>
        <p:txBody>
          <a:bodyPr>
            <a:normAutofit/>
          </a:bodyPr>
          <a:lstStyle/>
          <a:p>
            <a:r>
              <a:rPr lang="ar-SA" sz="3200" dirty="0">
                <a:solidFill>
                  <a:srgbClr val="FFFF00"/>
                </a:solidFill>
              </a:rPr>
              <a:t>ثالثًا: حكمُ لامِ الحرفِ</a:t>
            </a:r>
            <a:r>
              <a:rPr lang="ar-SA" sz="3200" dirty="0"/>
              <a:t/>
            </a:r>
            <a:br>
              <a:rPr lang="ar-SA" sz="3200" dirty="0"/>
            </a:br>
            <a:r>
              <a:rPr lang="ar-SA" sz="3200" dirty="0"/>
              <a:t>وهي اللام الواقعة في حرف وذلك في "هل، بل" فقط ولا توجد غيرهما في القرآن.</a:t>
            </a:r>
            <a:br>
              <a:rPr lang="ar-SA" sz="3200" dirty="0"/>
            </a:br>
            <a:r>
              <a:rPr lang="ar-SA" sz="3200" dirty="0"/>
              <a:t>وحكم "بل" وجوب الإظهار نحو: {بَلْ هُمْ فِي شَكٍّ يَلْعَبُونَ} 1، ما لم يقع بعدها لام أو راء فتدغم في اللام للتماثل مثل: {بَلْ لَمَّا يَذُوقُوا عَذَابِ</a:t>
            </a:r>
            <a:r>
              <a:rPr lang="ar-SA" sz="3200" dirty="0" smtClean="0"/>
              <a:t>}، </a:t>
            </a:r>
            <a:r>
              <a:rPr lang="ar-SA" sz="3200" dirty="0"/>
              <a:t>وفي الراء للتقارب مثل: {بَلْ رَفَعَهُ اللَّهُ إِلَيْهِ</a:t>
            </a:r>
            <a:r>
              <a:rPr lang="ar-SA" sz="3200" dirty="0" smtClean="0"/>
              <a:t>}، </a:t>
            </a:r>
            <a:r>
              <a:rPr lang="ar-SA" sz="3200" dirty="0"/>
              <a:t>ويستثنى منها: {بَلْ رَانَ} </a:t>
            </a:r>
            <a:r>
              <a:rPr lang="ar-SA" sz="3200" dirty="0" smtClean="0"/>
              <a:t>وذلك </a:t>
            </a:r>
            <a:r>
              <a:rPr lang="ar-SA" sz="3200" dirty="0"/>
              <a:t>لوجوب السكت عليها، والسكت يمنع الإدغام.</a:t>
            </a:r>
            <a:br>
              <a:rPr lang="ar-SA" sz="3200" dirty="0"/>
            </a:br>
            <a:r>
              <a:rPr lang="ar-SA" sz="3200" dirty="0"/>
              <a:t>وأما حكم "هل" فيجب إظهار لامها دائمًا نحو: {هَلْ تَرَبَّصُونَ بِنَا</a:t>
            </a:r>
            <a:r>
              <a:rPr lang="ar-SA" sz="3200" dirty="0" smtClean="0"/>
              <a:t>}، إلا </a:t>
            </a:r>
            <a:r>
              <a:rPr lang="ar-SA" sz="3200" dirty="0"/>
              <a:t>إذا وقع بعدها لام فتدغم فيها للتماثل مثل: {فَقُلْ هَلْ لَكَ إِلَى أَنْ تَزَكَّى} </a:t>
            </a:r>
            <a:r>
              <a:rPr lang="ar-SA" sz="3200" dirty="0" smtClean="0"/>
              <a:t>أما </a:t>
            </a:r>
            <a:r>
              <a:rPr lang="ar-SA" sz="3200" dirty="0"/>
              <a:t>وقوع الراء بعدها فلم يوجد في القرآن.</a:t>
            </a:r>
            <a:br>
              <a:rPr lang="ar-SA" sz="3200" dirty="0"/>
            </a:br>
            <a:endParaRPr lang="ar-SA" sz="3200" dirty="0"/>
          </a:p>
        </p:txBody>
      </p:sp>
    </p:spTree>
    <p:extLst>
      <p:ext uri="{BB962C8B-B14F-4D97-AF65-F5344CB8AC3E}">
        <p14:creationId xmlns="" xmlns:p14="http://schemas.microsoft.com/office/powerpoint/2010/main" val="3114891963"/>
      </p:ext>
    </p:extLst>
  </p:cSld>
  <p:clrMapOvr>
    <a:masterClrMapping/>
  </p:clrMapOvr>
  <mc:AlternateContent xmlns:mc="http://schemas.openxmlformats.org/markup-compatibility/2006">
    <mc:Choice xmlns=""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كائن 3"/>
          <p:cNvGraphicFramePr>
            <a:graphicFrameLocks noChangeAspect="1"/>
          </p:cNvGraphicFramePr>
          <p:nvPr/>
        </p:nvGraphicFramePr>
        <p:xfrm>
          <a:off x="0" y="0"/>
          <a:ext cx="9144000" cy="6858000"/>
        </p:xfrm>
        <a:graphic>
          <a:graphicData uri="http://schemas.openxmlformats.org/presentationml/2006/ole">
            <p:oleObj spid="_x0000_s17457" name="Image" r:id="rId3" imgW="13003175" imgH="9752381" progId="">
              <p:embed/>
            </p:oleObj>
          </a:graphicData>
        </a:graphic>
      </p:graphicFrame>
    </p:spTree>
    <p:extLst>
      <p:ext uri="{BB962C8B-B14F-4D97-AF65-F5344CB8AC3E}">
        <p14:creationId xmlns="" xmlns:p14="http://schemas.microsoft.com/office/powerpoint/2010/main" val="641653077"/>
      </p:ext>
    </p:extLst>
  </p:cSld>
  <p:clrMapOvr>
    <a:masterClrMapping/>
  </p:clrMapOvr>
  <mc:AlternateContent xmlns:mc="http://schemas.openxmlformats.org/markup-compatibility/2006">
    <mc:Choice xmlns="" xmlns:p14="http://schemas.microsoft.com/office/powerpoint/2010/main" Requires="p14">
      <p:transition spd="slow" p14:dur="1600">
        <p14:prism dir="r"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0" y="0"/>
            <a:ext cx="9143999" cy="6858000"/>
          </a:xfrm>
        </p:spPr>
        <p:txBody>
          <a:bodyPr>
            <a:normAutofit/>
          </a:bodyPr>
          <a:lstStyle/>
          <a:p>
            <a:r>
              <a:rPr lang="ar-SA" sz="4800" dirty="0">
                <a:solidFill>
                  <a:srgbClr val="FFFF00"/>
                </a:solidFill>
              </a:rPr>
              <a:t>رابعًا: حكمُ لامِ الاسمِ</a:t>
            </a:r>
            <a:r>
              <a:rPr lang="ar-SA" sz="4800" dirty="0"/>
              <a:t/>
            </a:r>
            <a:br>
              <a:rPr lang="ar-SA" sz="4800" dirty="0"/>
            </a:br>
            <a:r>
              <a:rPr lang="ar-SA" sz="4800" dirty="0"/>
              <a:t>وهي اللام الواقعة في كلمة فيها إحدى علامات الاسم أو تقبل إحداها، وتكون دائمًا متوسطة وأصلية: أي من بنية الكلمة مثل: {أَلْسِنَتِكُمْ} </a:t>
            </a:r>
            <a:r>
              <a:rPr lang="ar-SA" sz="4800" dirty="0" smtClean="0"/>
              <a:t>{</a:t>
            </a:r>
            <a:r>
              <a:rPr lang="ar-SA" sz="4800" dirty="0"/>
              <a:t>وَأَلْوَانِكُمْ</a:t>
            </a:r>
            <a:r>
              <a:rPr lang="ar-SA" sz="4800" dirty="0" smtClean="0"/>
              <a:t>}، </a:t>
            </a:r>
            <a:r>
              <a:rPr lang="ar-SA" sz="4800" dirty="0"/>
              <a:t>{سَلْسَبِيلاً</a:t>
            </a:r>
            <a:r>
              <a:rPr lang="ar-SA" sz="4800" dirty="0" smtClean="0"/>
              <a:t>}، </a:t>
            </a:r>
            <a:r>
              <a:rPr lang="ar-SA" sz="4800" dirty="0"/>
              <a:t>{سُلْطَانٌ</a:t>
            </a:r>
            <a:r>
              <a:rPr lang="ar-SA" sz="4800" dirty="0" smtClean="0"/>
              <a:t>}.</a:t>
            </a:r>
            <a:endParaRPr lang="ar-KW" sz="4800" dirty="0" smtClean="0"/>
          </a:p>
          <a:p>
            <a:r>
              <a:rPr lang="ar-SA" sz="4800" dirty="0" smtClean="0"/>
              <a:t> </a:t>
            </a:r>
            <a:r>
              <a:rPr lang="ar-SA" sz="4800" dirty="0"/>
              <a:t>وحكمها وجوب الإظهار مطلقًا.</a:t>
            </a:r>
            <a:br>
              <a:rPr lang="ar-SA" sz="4800" dirty="0"/>
            </a:br>
            <a:endParaRPr lang="ar-SA" sz="4800" dirty="0"/>
          </a:p>
        </p:txBody>
      </p:sp>
    </p:spTree>
    <p:extLst>
      <p:ext uri="{BB962C8B-B14F-4D97-AF65-F5344CB8AC3E}">
        <p14:creationId xmlns="" xmlns:p14="http://schemas.microsoft.com/office/powerpoint/2010/main" val="600350813"/>
      </p:ext>
    </p:extLst>
  </p:cSld>
  <p:clrMapOvr>
    <a:masterClrMapping/>
  </p:clrMapOvr>
  <mc:AlternateContent xmlns:mc="http://schemas.openxmlformats.org/markup-compatibility/2006">
    <mc:Choice xmlns="" xmlns:p14="http://schemas.microsoft.com/office/powerpoint/2010/main" Requires="p14">
      <p:transition spd="slow" p14:dur="2000">
        <p14:ferris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descr="002"/>
          <p:cNvSpPr>
            <a:spLocks noChangeArrowheads="1"/>
          </p:cNvSpPr>
          <p:nvPr/>
        </p:nvSpPr>
        <p:spPr bwMode="auto">
          <a:xfrm>
            <a:off x="0" y="0"/>
            <a:ext cx="9144000" cy="6858000"/>
          </a:xfrm>
          <a:prstGeom prst="rect">
            <a:avLst/>
          </a:prstGeom>
          <a:blipFill dpi="0" rotWithShape="1">
            <a:blip r:embed="rId2" cstate="print"/>
            <a:srcRect/>
            <a:stretch>
              <a:fillRect/>
            </a:stretch>
          </a:blip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ar-SA" dirty="0"/>
          </a:p>
        </p:txBody>
      </p:sp>
    </p:spTree>
    <p:extLst>
      <p:ext uri="{BB962C8B-B14F-4D97-AF65-F5344CB8AC3E}">
        <p14:creationId xmlns="" xmlns:p14="http://schemas.microsoft.com/office/powerpoint/2010/main" val="4026896644"/>
      </p:ext>
    </p:extLst>
  </p:cSld>
  <p:clrMapOvr>
    <a:masterClrMapping/>
  </p:clrMapOvr>
  <mc:AlternateContent xmlns:mc="http://schemas.openxmlformats.org/markup-compatibility/2006">
    <mc:Choice xmlns=""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p:cNvSpPr>
            <a:spLocks noGrp="1"/>
          </p:cNvSpPr>
          <p:nvPr>
            <p:ph type="title"/>
          </p:nvPr>
        </p:nvSpPr>
        <p:spPr>
          <a:xfrm>
            <a:off x="0" y="0"/>
            <a:ext cx="9144000" cy="1988839"/>
          </a:xfrm>
        </p:spPr>
        <p:style>
          <a:lnRef idx="1">
            <a:schemeClr val="accent5"/>
          </a:lnRef>
          <a:fillRef idx="3">
            <a:schemeClr val="accent5"/>
          </a:fillRef>
          <a:effectRef idx="2">
            <a:schemeClr val="accent5"/>
          </a:effectRef>
          <a:fontRef idx="minor">
            <a:schemeClr val="lt1"/>
          </a:fontRef>
        </p:style>
        <p:txBody>
          <a:bodyPr/>
          <a:lstStyle/>
          <a:p>
            <a:pPr algn="ctr"/>
            <a:r>
              <a:rPr lang="ar-EG" sz="4000" dirty="0" smtClean="0">
                <a:latin typeface="Lotus Linotype" pitchFamily="2" charset="-78"/>
                <a:cs typeface="Lotus Linotype" pitchFamily="2" charset="-78"/>
              </a:rPr>
              <a:t/>
            </a:r>
            <a:br>
              <a:rPr lang="ar-EG" sz="4000" dirty="0" smtClean="0">
                <a:latin typeface="Lotus Linotype" pitchFamily="2" charset="-78"/>
                <a:cs typeface="Lotus Linotype" pitchFamily="2" charset="-78"/>
              </a:rPr>
            </a:br>
            <a:r>
              <a:rPr lang="ar-KW" sz="6000" dirty="0" smtClean="0">
                <a:solidFill>
                  <a:schemeClr val="accent1"/>
                </a:solidFill>
                <a:latin typeface="Lotus Linotype" pitchFamily="2" charset="-78"/>
                <a:cs typeface="Lotus Linotype" pitchFamily="2" charset="-78"/>
              </a:rPr>
              <a:t>التعريف بالمنظومة</a:t>
            </a:r>
            <a:br>
              <a:rPr lang="ar-KW" sz="6000" dirty="0" smtClean="0">
                <a:solidFill>
                  <a:schemeClr val="accent1"/>
                </a:solidFill>
                <a:latin typeface="Lotus Linotype" pitchFamily="2" charset="-78"/>
                <a:cs typeface="Lotus Linotype" pitchFamily="2" charset="-78"/>
              </a:rPr>
            </a:br>
            <a:r>
              <a:rPr lang="ar-KW" sz="4000" dirty="0" smtClean="0">
                <a:solidFill>
                  <a:srgbClr val="C00000"/>
                </a:solidFill>
                <a:latin typeface="Lotus Linotype" pitchFamily="2" charset="-78"/>
                <a:cs typeface="Lotus Linotype" pitchFamily="2" charset="-78"/>
              </a:rPr>
              <a:t>من حيث:</a:t>
            </a:r>
            <a:br>
              <a:rPr lang="ar-KW" sz="4000" dirty="0" smtClean="0">
                <a:solidFill>
                  <a:srgbClr val="C00000"/>
                </a:solidFill>
                <a:latin typeface="Lotus Linotype" pitchFamily="2" charset="-78"/>
                <a:cs typeface="Lotus Linotype" pitchFamily="2" charset="-78"/>
              </a:rPr>
            </a:br>
            <a:endParaRPr lang="ar-SA" sz="4000" dirty="0">
              <a:solidFill>
                <a:srgbClr val="C00000"/>
              </a:solidFill>
              <a:latin typeface="Lotus Linotype" pitchFamily="2" charset="-78"/>
              <a:cs typeface="Lotus Linotype" pitchFamily="2" charset="-78"/>
            </a:endParaRPr>
          </a:p>
        </p:txBody>
      </p:sp>
      <p:sp>
        <p:nvSpPr>
          <p:cNvPr id="8" name="عنصر نائب للمحتوى 7"/>
          <p:cNvSpPr>
            <a:spLocks noGrp="1"/>
          </p:cNvSpPr>
          <p:nvPr>
            <p:ph idx="1"/>
          </p:nvPr>
        </p:nvSpPr>
        <p:spPr>
          <a:xfrm>
            <a:off x="0" y="1988840"/>
            <a:ext cx="9144000" cy="5229200"/>
          </a:xfrm>
        </p:spPr>
        <p:style>
          <a:lnRef idx="0">
            <a:schemeClr val="accent6"/>
          </a:lnRef>
          <a:fillRef idx="3">
            <a:schemeClr val="accent6"/>
          </a:fillRef>
          <a:effectRef idx="3">
            <a:schemeClr val="accent6"/>
          </a:effectRef>
          <a:fontRef idx="minor">
            <a:schemeClr val="lt1"/>
          </a:fontRef>
        </p:style>
        <p:txBody>
          <a:bodyPr>
            <a:noAutofit/>
          </a:bodyPr>
          <a:lstStyle/>
          <a:p>
            <a:pPr>
              <a:buFont typeface="Arial" pitchFamily="34" charset="0"/>
              <a:buChar char="•"/>
            </a:pPr>
            <a:endParaRPr lang="en-US" sz="4800" dirty="0" smtClean="0">
              <a:solidFill>
                <a:srgbClr val="C00000"/>
              </a:solidFill>
              <a:effectLst>
                <a:outerShdw blurRad="38100" dist="38100" dir="2700000" algn="tl">
                  <a:srgbClr val="000000">
                    <a:alpha val="43137"/>
                  </a:srgbClr>
                </a:outerShdw>
              </a:effectLst>
              <a:latin typeface="Lotus Linotype" pitchFamily="2" charset="-78"/>
              <a:cs typeface="AL-Mateen" pitchFamily="2" charset="-78"/>
            </a:endParaRPr>
          </a:p>
          <a:p>
            <a:pPr lvl="1">
              <a:buFont typeface="Arial" pitchFamily="34" charset="0"/>
              <a:buChar char="•"/>
            </a:pPr>
            <a:endParaRPr lang="en-US" sz="4400" dirty="0" smtClean="0">
              <a:solidFill>
                <a:srgbClr val="C00000"/>
              </a:solidFill>
              <a:effectLst>
                <a:outerShdw blurRad="38100" dist="38100" dir="2700000" algn="tl">
                  <a:srgbClr val="000000">
                    <a:alpha val="43137"/>
                  </a:srgbClr>
                </a:outerShdw>
              </a:effectLst>
              <a:latin typeface="Lotus Linotype" pitchFamily="2" charset="-78"/>
              <a:cs typeface="AL-Mateen" pitchFamily="2" charset="-78"/>
            </a:endParaRPr>
          </a:p>
          <a:p>
            <a:pPr>
              <a:buFont typeface="Arial" pitchFamily="34" charset="0"/>
              <a:buChar char="•"/>
            </a:pPr>
            <a:r>
              <a:rPr lang="ar-KW" sz="4800" dirty="0" smtClean="0">
                <a:solidFill>
                  <a:srgbClr val="C00000"/>
                </a:solidFill>
                <a:effectLst>
                  <a:outerShdw blurRad="38100" dist="38100" dir="2700000" algn="tl">
                    <a:srgbClr val="000000">
                      <a:alpha val="43137"/>
                    </a:srgbClr>
                  </a:outerShdw>
                </a:effectLst>
                <a:latin typeface="Lotus Linotype" pitchFamily="2" charset="-78"/>
                <a:cs typeface="AL-Mateen" pitchFamily="2" charset="-78"/>
              </a:rPr>
              <a:t>اسمها</a:t>
            </a:r>
          </a:p>
          <a:p>
            <a:pPr>
              <a:buFont typeface="Arial" pitchFamily="34" charset="0"/>
              <a:buChar char="•"/>
            </a:pPr>
            <a:r>
              <a:rPr lang="ar-KW" sz="4800" dirty="0" smtClean="0">
                <a:solidFill>
                  <a:srgbClr val="C00000"/>
                </a:solidFill>
                <a:effectLst>
                  <a:outerShdw blurRad="38100" dist="38100" dir="2700000" algn="tl">
                    <a:srgbClr val="000000">
                      <a:alpha val="43137"/>
                    </a:srgbClr>
                  </a:outerShdw>
                </a:effectLst>
                <a:latin typeface="Lotus Linotype" pitchFamily="2" charset="-78"/>
                <a:cs typeface="AL-Mateen" pitchFamily="2" charset="-78"/>
              </a:rPr>
              <a:t>تاريخ نظمها</a:t>
            </a:r>
          </a:p>
          <a:p>
            <a:pPr>
              <a:buFont typeface="Arial" pitchFamily="34" charset="0"/>
              <a:buChar char="•"/>
            </a:pPr>
            <a:r>
              <a:rPr lang="ar-KW" sz="4800" dirty="0" smtClean="0">
                <a:solidFill>
                  <a:srgbClr val="C00000"/>
                </a:solidFill>
                <a:effectLst>
                  <a:outerShdw blurRad="38100" dist="38100" dir="2700000" algn="tl">
                    <a:srgbClr val="000000">
                      <a:alpha val="43137"/>
                    </a:srgbClr>
                  </a:outerShdw>
                </a:effectLst>
                <a:latin typeface="Lotus Linotype" pitchFamily="2" charset="-78"/>
                <a:cs typeface="AL-Mateen" pitchFamily="2" charset="-78"/>
              </a:rPr>
              <a:t>أسانيدها</a:t>
            </a:r>
          </a:p>
          <a:p>
            <a:pPr>
              <a:buFont typeface="Arial" pitchFamily="34" charset="0"/>
              <a:buChar char="•"/>
            </a:pPr>
            <a:r>
              <a:rPr lang="ar-KW" sz="4800" dirty="0" smtClean="0">
                <a:solidFill>
                  <a:srgbClr val="C00000"/>
                </a:solidFill>
                <a:effectLst>
                  <a:outerShdw blurRad="38100" dist="38100" dir="2700000" algn="tl">
                    <a:srgbClr val="000000">
                      <a:alpha val="43137"/>
                    </a:srgbClr>
                  </a:outerShdw>
                </a:effectLst>
                <a:latin typeface="Lotus Linotype" pitchFamily="2" charset="-78"/>
                <a:cs typeface="AL-Mateen" pitchFamily="2" charset="-78"/>
              </a:rPr>
              <a:t>الغرض من تأليفها </a:t>
            </a:r>
          </a:p>
          <a:p>
            <a:pPr>
              <a:buFont typeface="Arial" pitchFamily="34" charset="0"/>
              <a:buChar char="•"/>
            </a:pPr>
            <a:r>
              <a:rPr lang="ar-KW" sz="4800" dirty="0" smtClean="0">
                <a:solidFill>
                  <a:srgbClr val="C00000"/>
                </a:solidFill>
                <a:effectLst>
                  <a:outerShdw blurRad="38100" dist="38100" dir="2700000" algn="tl">
                    <a:srgbClr val="000000">
                      <a:alpha val="43137"/>
                    </a:srgbClr>
                  </a:outerShdw>
                </a:effectLst>
                <a:latin typeface="Lotus Linotype" pitchFamily="2" charset="-78"/>
                <a:cs typeface="AL-Mateen" pitchFamily="2" charset="-78"/>
              </a:rPr>
              <a:t>أشهر شروحها</a:t>
            </a:r>
          </a:p>
          <a:p>
            <a:pPr>
              <a:buFont typeface="Arial" pitchFamily="34" charset="0"/>
              <a:buChar char="•"/>
            </a:pPr>
            <a:endParaRPr lang="ar-KW" sz="6600" dirty="0" smtClean="0">
              <a:solidFill>
                <a:srgbClr val="C00000"/>
              </a:solidFill>
              <a:effectLst>
                <a:outerShdw blurRad="38100" dist="38100" dir="2700000" algn="tl">
                  <a:srgbClr val="000000">
                    <a:alpha val="43137"/>
                  </a:srgbClr>
                </a:outerShdw>
              </a:effectLst>
              <a:latin typeface="Lotus Linotype" pitchFamily="2" charset="-78"/>
              <a:cs typeface="AL-Mateen" pitchFamily="2" charset="-78"/>
            </a:endParaRPr>
          </a:p>
          <a:p>
            <a:pPr>
              <a:buFont typeface="Arial" pitchFamily="34" charset="0"/>
              <a:buChar char="•"/>
            </a:pPr>
            <a:endParaRPr lang="ar-SA" sz="6600" dirty="0">
              <a:solidFill>
                <a:schemeClr val="bg1"/>
              </a:solidFill>
              <a:effectLst>
                <a:outerShdw blurRad="38100" dist="38100" dir="2700000" algn="tl">
                  <a:srgbClr val="000000">
                    <a:alpha val="43137"/>
                  </a:srgbClr>
                </a:outerShdw>
              </a:effectLst>
              <a:latin typeface="Lotus Linotype" pitchFamily="2" charset="-78"/>
              <a:cs typeface="AL-Mateen" pitchFamily="2" charset="-78"/>
            </a:endParaRPr>
          </a:p>
        </p:txBody>
      </p:sp>
    </p:spTree>
    <p:extLst>
      <p:ext uri="{BB962C8B-B14F-4D97-AF65-F5344CB8AC3E}">
        <p14:creationId xmlns="" xmlns:p14="http://schemas.microsoft.com/office/powerpoint/2010/main" val="2517902449"/>
      </p:ext>
    </p:extLst>
  </p:cSld>
  <p:clrMapOvr>
    <a:masterClrMapping/>
  </p:clrMapOvr>
  <mc:AlternateContent xmlns:mc="http://schemas.openxmlformats.org/markup-compatibility/2006">
    <mc:Choice xmlns=""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
                                            <p:bg/>
                                          </p:spTgt>
                                        </p:tgtEl>
                                        <p:attrNameLst>
                                          <p:attrName>style.visibility</p:attrName>
                                        </p:attrNameLst>
                                      </p:cBhvr>
                                      <p:to>
                                        <p:strVal val="visible"/>
                                      </p:to>
                                    </p:set>
                                    <p:anim calcmode="lin" valueType="num">
                                      <p:cBhvr>
                                        <p:cTn id="15" dur="1000" fill="hold"/>
                                        <p:tgtEl>
                                          <p:spTgt spid="8">
                                            <p:bg/>
                                          </p:spTgt>
                                        </p:tgtEl>
                                        <p:attrNameLst>
                                          <p:attrName>ppt_w</p:attrName>
                                        </p:attrNameLst>
                                      </p:cBhvr>
                                      <p:tavLst>
                                        <p:tav tm="0">
                                          <p:val>
                                            <p:fltVal val="0"/>
                                          </p:val>
                                        </p:tav>
                                        <p:tav tm="100000">
                                          <p:val>
                                            <p:strVal val="#ppt_w"/>
                                          </p:val>
                                        </p:tav>
                                      </p:tavLst>
                                    </p:anim>
                                    <p:anim calcmode="lin" valueType="num">
                                      <p:cBhvr>
                                        <p:cTn id="16" dur="1000" fill="hold"/>
                                        <p:tgtEl>
                                          <p:spTgt spid="8">
                                            <p:bg/>
                                          </p:spTgt>
                                        </p:tgtEl>
                                        <p:attrNameLst>
                                          <p:attrName>ppt_h</p:attrName>
                                        </p:attrNameLst>
                                      </p:cBhvr>
                                      <p:tavLst>
                                        <p:tav tm="0">
                                          <p:val>
                                            <p:fltVal val="0"/>
                                          </p:val>
                                        </p:tav>
                                        <p:tav tm="100000">
                                          <p:val>
                                            <p:strVal val="#ppt_h"/>
                                          </p:val>
                                        </p:tav>
                                      </p:tavLst>
                                    </p:anim>
                                    <p:anim calcmode="lin" valueType="num">
                                      <p:cBhvr>
                                        <p:cTn id="17" dur="1000" fill="hold"/>
                                        <p:tgtEl>
                                          <p:spTgt spid="8">
                                            <p:bg/>
                                          </p:spTgt>
                                        </p:tgtEl>
                                        <p:attrNameLst>
                                          <p:attrName>style.rotation</p:attrName>
                                        </p:attrNameLst>
                                      </p:cBhvr>
                                      <p:tavLst>
                                        <p:tav tm="0">
                                          <p:val>
                                            <p:fltVal val="90"/>
                                          </p:val>
                                        </p:tav>
                                        <p:tav tm="100000">
                                          <p:val>
                                            <p:fltVal val="0"/>
                                          </p:val>
                                        </p:tav>
                                      </p:tavLst>
                                    </p:anim>
                                    <p:animEffect transition="in" filter="fade">
                                      <p:cBhvr>
                                        <p:cTn id="18" dur="1000"/>
                                        <p:tgtEl>
                                          <p:spTgt spid="8">
                                            <p:bg/>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 calcmode="lin" valueType="num">
                                      <p:cBhvr>
                                        <p:cTn id="23" dur="1000" fill="hold"/>
                                        <p:tgtEl>
                                          <p:spTgt spid="8">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8">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8">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8">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anim calcmode="lin" valueType="num">
                                      <p:cBhvr>
                                        <p:cTn id="31" dur="1000" fill="hold"/>
                                        <p:tgtEl>
                                          <p:spTgt spid="8">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8">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8">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8">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8">
                                            <p:txEl>
                                              <p:pRg st="4" end="4"/>
                                            </p:txEl>
                                          </p:spTgt>
                                        </p:tgtEl>
                                        <p:attrNameLst>
                                          <p:attrName>style.visibility</p:attrName>
                                        </p:attrNameLst>
                                      </p:cBhvr>
                                      <p:to>
                                        <p:strVal val="visible"/>
                                      </p:to>
                                    </p:set>
                                    <p:anim calcmode="lin" valueType="num">
                                      <p:cBhvr>
                                        <p:cTn id="39" dur="1000" fill="hold"/>
                                        <p:tgtEl>
                                          <p:spTgt spid="8">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8">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8">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8">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anim calcmode="lin" valueType="num">
                                      <p:cBhvr>
                                        <p:cTn id="47" dur="1000" fill="hold"/>
                                        <p:tgtEl>
                                          <p:spTgt spid="8">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8">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8">
                                            <p:txEl>
                                              <p:pRg st="5" end="5"/>
                                            </p:txEl>
                                          </p:spTgt>
                                        </p:tgtEl>
                                        <p:attrNameLst>
                                          <p:attrName>style.rotation</p:attrName>
                                        </p:attrNameLst>
                                      </p:cBhvr>
                                      <p:tavLst>
                                        <p:tav tm="0">
                                          <p:val>
                                            <p:fltVal val="90"/>
                                          </p:val>
                                        </p:tav>
                                        <p:tav tm="100000">
                                          <p:val>
                                            <p:fltVal val="0"/>
                                          </p:val>
                                        </p:tav>
                                      </p:tavLst>
                                    </p:anim>
                                    <p:animEffect transition="in" filter="fade">
                                      <p:cBhvr>
                                        <p:cTn id="50" dur="1000"/>
                                        <p:tgtEl>
                                          <p:spTgt spid="8">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8">
                                            <p:txEl>
                                              <p:pRg st="6" end="6"/>
                                            </p:txEl>
                                          </p:spTgt>
                                        </p:tgtEl>
                                        <p:attrNameLst>
                                          <p:attrName>style.visibility</p:attrName>
                                        </p:attrNameLst>
                                      </p:cBhvr>
                                      <p:to>
                                        <p:strVal val="visible"/>
                                      </p:to>
                                    </p:set>
                                    <p:anim calcmode="lin" valueType="num">
                                      <p:cBhvr>
                                        <p:cTn id="55" dur="1000" fill="hold"/>
                                        <p:tgtEl>
                                          <p:spTgt spid="8">
                                            <p:txEl>
                                              <p:pRg st="6" end="6"/>
                                            </p:txEl>
                                          </p:spTgt>
                                        </p:tgtEl>
                                        <p:attrNameLst>
                                          <p:attrName>ppt_w</p:attrName>
                                        </p:attrNameLst>
                                      </p:cBhvr>
                                      <p:tavLst>
                                        <p:tav tm="0">
                                          <p:val>
                                            <p:fltVal val="0"/>
                                          </p:val>
                                        </p:tav>
                                        <p:tav tm="100000">
                                          <p:val>
                                            <p:strVal val="#ppt_w"/>
                                          </p:val>
                                        </p:tav>
                                      </p:tavLst>
                                    </p:anim>
                                    <p:anim calcmode="lin" valueType="num">
                                      <p:cBhvr>
                                        <p:cTn id="56" dur="1000" fill="hold"/>
                                        <p:tgtEl>
                                          <p:spTgt spid="8">
                                            <p:txEl>
                                              <p:pRg st="6" end="6"/>
                                            </p:txEl>
                                          </p:spTgt>
                                        </p:tgtEl>
                                        <p:attrNameLst>
                                          <p:attrName>ppt_h</p:attrName>
                                        </p:attrNameLst>
                                      </p:cBhvr>
                                      <p:tavLst>
                                        <p:tav tm="0">
                                          <p:val>
                                            <p:fltVal val="0"/>
                                          </p:val>
                                        </p:tav>
                                        <p:tav tm="100000">
                                          <p:val>
                                            <p:strVal val="#ppt_h"/>
                                          </p:val>
                                        </p:tav>
                                      </p:tavLst>
                                    </p:anim>
                                    <p:anim calcmode="lin" valueType="num">
                                      <p:cBhvr>
                                        <p:cTn id="57" dur="1000" fill="hold"/>
                                        <p:tgtEl>
                                          <p:spTgt spid="8">
                                            <p:txEl>
                                              <p:pRg st="6" end="6"/>
                                            </p:txEl>
                                          </p:spTgt>
                                        </p:tgtEl>
                                        <p:attrNameLst>
                                          <p:attrName>style.rotation</p:attrName>
                                        </p:attrNameLst>
                                      </p:cBhvr>
                                      <p:tavLst>
                                        <p:tav tm="0">
                                          <p:val>
                                            <p:fltVal val="90"/>
                                          </p:val>
                                        </p:tav>
                                        <p:tav tm="100000">
                                          <p:val>
                                            <p:fltVal val="0"/>
                                          </p:val>
                                        </p:tav>
                                      </p:tavLst>
                                    </p:anim>
                                    <p:animEffect transition="in" filter="fade">
                                      <p:cBhvr>
                                        <p:cTn id="58" dur="10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build="p"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0" y="0"/>
            <a:ext cx="9143999" cy="6858000"/>
          </a:xfrm>
        </p:spPr>
        <p:txBody>
          <a:bodyPr>
            <a:normAutofit fontScale="92500" lnSpcReduction="10000"/>
          </a:bodyPr>
          <a:lstStyle/>
          <a:p>
            <a:r>
              <a:rPr lang="ar-SA" sz="4000" dirty="0">
                <a:solidFill>
                  <a:srgbClr val="FFFF00"/>
                </a:solidFill>
              </a:rPr>
              <a:t>خامسًا: حكمُ لامِ الأمرِ</a:t>
            </a:r>
            <a:r>
              <a:rPr lang="ar-SA" sz="4000" dirty="0"/>
              <a:t/>
            </a:r>
            <a:br>
              <a:rPr lang="ar-SA" sz="4000" dirty="0"/>
            </a:br>
            <a:r>
              <a:rPr lang="ar-SA" sz="4000" dirty="0"/>
              <a:t>وهي اللام الساكنة الزائدة عن بنية الكلمة والتي تدخل على الفعل المضارع فتحوله إلى صيغة الأمر وذلك بشرط أن تكون مسبوقة بثم أو الواو أو الفاء، ومثال المسبوقة بثم نحو: {ثُمَّ لْيَقْضُوا تَفَثَهُمْ} ، ومثال المسبوقة بالواو نحو: {وَلْيُوفُوا نُذُورَهُمْ} </a:t>
            </a:r>
            <a:r>
              <a:rPr lang="ar-SA" sz="4000" dirty="0" smtClean="0"/>
              <a:t>ومثال </a:t>
            </a:r>
            <a:r>
              <a:rPr lang="ar-SA" sz="4000" dirty="0"/>
              <a:t>المسبوقة بالفاء نحو: {فَلْيَمْدُدْ بِسَبَبٍ إِلَى السَّمَاءِ</a:t>
            </a:r>
            <a:r>
              <a:rPr lang="ar-SA" sz="4000" dirty="0" smtClean="0"/>
              <a:t>}.</a:t>
            </a:r>
            <a:r>
              <a:rPr lang="ar-SA" sz="4000" dirty="0"/>
              <a:t/>
            </a:r>
            <a:br>
              <a:rPr lang="ar-SA" sz="4000" dirty="0"/>
            </a:br>
            <a:r>
              <a:rPr lang="ar-SA" sz="4000" dirty="0"/>
              <a:t>وحكمها: وجوب الإظهار مطلقًا كلام الاسم</a:t>
            </a:r>
            <a:r>
              <a:rPr lang="ar-SA" sz="4000" dirty="0" smtClean="0"/>
              <a:t>.</a:t>
            </a:r>
            <a:endParaRPr lang="ar-KW" sz="4000" dirty="0" smtClean="0"/>
          </a:p>
          <a:p>
            <a:r>
              <a:rPr lang="ar-KW" sz="4000" dirty="0"/>
              <a:t> </a:t>
            </a:r>
            <a:r>
              <a:rPr lang="ar-KW" sz="4000" dirty="0" smtClean="0"/>
              <a:t>من الممكن أن لا تندرج لام الأمر في اللامات السواكن لأنها تتحرك إذا لم تسبق بحرف عطف  ( و، ف، ثم ) مثل ( لِينفق ذو سعة من سعته )</a:t>
            </a:r>
            <a:r>
              <a:rPr lang="ar-SA" sz="4000" dirty="0"/>
              <a:t/>
            </a:r>
            <a:br>
              <a:rPr lang="ar-SA" sz="4000" dirty="0"/>
            </a:br>
            <a:endParaRPr lang="ar-SA" sz="4000" dirty="0"/>
          </a:p>
        </p:txBody>
      </p:sp>
    </p:spTree>
    <p:extLst>
      <p:ext uri="{BB962C8B-B14F-4D97-AF65-F5344CB8AC3E}">
        <p14:creationId xmlns="" xmlns:p14="http://schemas.microsoft.com/office/powerpoint/2010/main" val="1299062318"/>
      </p:ext>
    </p:extLst>
  </p:cSld>
  <p:clrMapOvr>
    <a:masterClrMapping/>
  </p:clrMapOvr>
  <mc:AlternateContent xmlns:mc="http://schemas.openxmlformats.org/markup-compatibility/2006">
    <mc:Choice xmlns="" xmlns:p14="http://schemas.microsoft.com/office/powerpoint/2010/main" Requires="p14">
      <p:transition spd="slow" p14:dur="1600">
        <p14:prism dir="r"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7" name="Object 3"/>
          <p:cNvGraphicFramePr>
            <a:graphicFrameLocks noChangeAspect="1"/>
          </p:cNvGraphicFramePr>
          <p:nvPr/>
        </p:nvGraphicFramePr>
        <p:xfrm>
          <a:off x="0" y="0"/>
          <a:ext cx="9144000" cy="6858000"/>
        </p:xfrm>
        <a:graphic>
          <a:graphicData uri="http://schemas.openxmlformats.org/presentationml/2006/ole">
            <p:oleObj spid="_x0000_s18478" name="Image" r:id="rId4" imgW="13003175" imgH="9752381" progId="">
              <p:embed/>
            </p:oleObj>
          </a:graphicData>
        </a:graphic>
      </p:graphicFrame>
    </p:spTree>
    <p:extLst>
      <p:ext uri="{BB962C8B-B14F-4D97-AF65-F5344CB8AC3E}">
        <p14:creationId xmlns="" xmlns:p14="http://schemas.microsoft.com/office/powerpoint/2010/main" val="1152300326"/>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fade">
                                      <p:cBhvr>
                                        <p:cTn id="7" dur="1000"/>
                                        <p:tgtEl>
                                          <p:spTgt spid="16387"/>
                                        </p:tgtEl>
                                      </p:cBhvr>
                                    </p:animEffect>
                                    <p:anim calcmode="lin" valueType="num">
                                      <p:cBhvr>
                                        <p:cTn id="8" dur="1000" fill="hold"/>
                                        <p:tgtEl>
                                          <p:spTgt spid="16387"/>
                                        </p:tgtEl>
                                        <p:attrNameLst>
                                          <p:attrName>ppt_x</p:attrName>
                                        </p:attrNameLst>
                                      </p:cBhvr>
                                      <p:tavLst>
                                        <p:tav tm="0">
                                          <p:val>
                                            <p:strVal val="#ppt_x"/>
                                          </p:val>
                                        </p:tav>
                                        <p:tav tm="100000">
                                          <p:val>
                                            <p:strVal val="#ppt_x"/>
                                          </p:val>
                                        </p:tav>
                                      </p:tavLst>
                                    </p:anim>
                                    <p:anim calcmode="lin" valueType="num">
                                      <p:cBhvr>
                                        <p:cTn id="9" dur="1000" fill="hold"/>
                                        <p:tgtEl>
                                          <p:spTgt spid="163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043608" y="0"/>
            <a:ext cx="7125113" cy="924475"/>
          </a:xfrm>
        </p:spPr>
        <p:txBody>
          <a:bodyPr/>
          <a:lstStyle/>
          <a:p>
            <a:pPr algn="ctr"/>
            <a:r>
              <a:rPr lang="ar-KW" dirty="0" smtClean="0"/>
              <a:t>مقدمة للمثلين والمتقاربين والمتجانسين</a:t>
            </a:r>
            <a:endParaRPr lang="ar-SA" dirty="0"/>
          </a:p>
        </p:txBody>
      </p:sp>
      <p:pic>
        <p:nvPicPr>
          <p:cNvPr id="4" name="Picture 4" descr="1"/>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a:xfrm>
            <a:off x="683568" y="908720"/>
            <a:ext cx="7560840" cy="594927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1734348721"/>
      </p:ext>
    </p:extLst>
  </p:cSld>
  <p:clrMapOvr>
    <a:masterClrMapping/>
  </p:clrMapOvr>
  <mc:AlternateContent xmlns:mc="http://schemas.openxmlformats.org/markup-compatibility/2006">
    <mc:Choice xmlns="" xmlns:p14="http://schemas.microsoft.com/office/powerpoint/2010/main" Requires="p14">
      <p:transition spd="slow" p14:dur="2000">
        <p14:ferris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sz="half" idx="1"/>
          </p:nvPr>
        </p:nvSpPr>
        <p:spPr>
          <a:xfrm>
            <a:off x="1" y="4725144"/>
            <a:ext cx="9144000" cy="1944216"/>
          </a:xfrm>
        </p:spPr>
        <p:txBody>
          <a:bodyPr/>
          <a:lstStyle/>
          <a:p>
            <a:r>
              <a:rPr lang="ar-KW" b="1" dirty="0">
                <a:solidFill>
                  <a:srgbClr val="FFFF00"/>
                </a:solidFill>
                <a:latin typeface="Times New Roman"/>
                <a:ea typeface="Times New Roman"/>
              </a:rPr>
              <a:t>متقاربين</a:t>
            </a:r>
            <a:r>
              <a:rPr lang="ar-KW" dirty="0"/>
              <a:t> :    بسكون التاء أو حذفها للوزن</a:t>
            </a:r>
          </a:p>
          <a:p>
            <a:r>
              <a:rPr lang="ar-SA" b="1" dirty="0">
                <a:solidFill>
                  <a:srgbClr val="FFFF00"/>
                </a:solidFill>
                <a:latin typeface="Times New Roman"/>
                <a:ea typeface="Times New Roman"/>
              </a:rPr>
              <a:t>فَالصَّغِيرَ</a:t>
            </a:r>
            <a:r>
              <a:rPr lang="ar-SA" b="1" dirty="0">
                <a:latin typeface="Times New Roman"/>
                <a:ea typeface="Times New Roman"/>
              </a:rPr>
              <a:t> </a:t>
            </a:r>
            <a:r>
              <a:rPr lang="ar-KW" b="1" dirty="0">
                <a:latin typeface="Times New Roman"/>
                <a:ea typeface="Times New Roman"/>
              </a:rPr>
              <a:t> مفعول به مقدم</a:t>
            </a:r>
          </a:p>
          <a:p>
            <a:r>
              <a:rPr lang="ar-SA" b="1" dirty="0">
                <a:solidFill>
                  <a:srgbClr val="FFFF00"/>
                </a:solidFill>
                <a:latin typeface="Times New Roman"/>
                <a:ea typeface="Times New Roman"/>
              </a:rPr>
              <a:t>بِالْـمُثُلْ</a:t>
            </a:r>
            <a:r>
              <a:rPr lang="ar-SA" b="1" dirty="0">
                <a:latin typeface="Times New Roman"/>
                <a:ea typeface="Times New Roman"/>
              </a:rPr>
              <a:t> </a:t>
            </a:r>
            <a:r>
              <a:rPr lang="ar-KW" b="1" dirty="0">
                <a:latin typeface="Times New Roman"/>
                <a:ea typeface="Times New Roman"/>
              </a:rPr>
              <a:t> أي </a:t>
            </a:r>
            <a:r>
              <a:rPr lang="ar-KW" b="1" dirty="0" smtClean="0">
                <a:latin typeface="Times New Roman"/>
                <a:ea typeface="Times New Roman"/>
              </a:rPr>
              <a:t>بالأمثلة</a:t>
            </a:r>
            <a:endParaRPr lang="ar-SA" dirty="0"/>
          </a:p>
          <a:p>
            <a:endParaRPr lang="ar-SA" dirty="0"/>
          </a:p>
        </p:txBody>
      </p:sp>
      <p:sp>
        <p:nvSpPr>
          <p:cNvPr id="5" name="عنوان 1"/>
          <p:cNvSpPr>
            <a:spLocks noGrp="1"/>
          </p:cNvSpPr>
          <p:nvPr>
            <p:ph type="title"/>
          </p:nvPr>
        </p:nvSpPr>
        <p:spPr>
          <a:xfrm>
            <a:off x="971600" y="6896"/>
            <a:ext cx="7123080" cy="924475"/>
          </a:xfrm>
          <a:solidFill>
            <a:schemeClr val="accent1">
              <a:lumMod val="60000"/>
              <a:lumOff val="40000"/>
            </a:schemeClr>
          </a:solidFill>
        </p:spPr>
        <p:txBody>
          <a:bodyPr/>
          <a:lstStyle/>
          <a:p>
            <a:pPr algn="ctr"/>
            <a:r>
              <a:rPr lang="ar-KW" sz="3600" dirty="0" smtClean="0">
                <a:cs typeface="+mn-cs"/>
              </a:rPr>
              <a:t>المثلان والمتقاربان والمتجانسان</a:t>
            </a:r>
            <a:endParaRPr lang="ar-SA" sz="3600" dirty="0">
              <a:cs typeface="+mn-cs"/>
            </a:endParaRPr>
          </a:p>
        </p:txBody>
      </p:sp>
      <p:pic>
        <p:nvPicPr>
          <p:cNvPr id="1026" name="Picture 2"/>
          <p:cNvPicPr>
            <a:picLocks noGrp="1" noChangeAspect="1" noChangeArrowheads="1"/>
          </p:cNvPicPr>
          <p:nvPr>
            <p:ph sz="half" idx="2"/>
          </p:nvPr>
        </p:nvPicPr>
        <p:blipFill>
          <a:blip r:embed="rId2">
            <a:extLst>
              <a:ext uri="{28A0092B-C50C-407E-A947-70E740481C1C}">
                <a14:useLocalDpi xmlns="" xmlns:a14="http://schemas.microsoft.com/office/drawing/2010/main" val="0"/>
              </a:ext>
            </a:extLst>
          </a:blip>
          <a:srcRect/>
          <a:stretch>
            <a:fillRect/>
          </a:stretch>
        </p:blipFill>
        <p:spPr bwMode="auto">
          <a:xfrm>
            <a:off x="395536" y="1124744"/>
            <a:ext cx="8496944" cy="3455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975178953"/>
      </p:ext>
    </p:extLst>
  </p:cSld>
  <p:clrMapOvr>
    <a:masterClrMapping/>
  </p:clrMapOvr>
  <mc:AlternateContent xmlns:mc="http://schemas.openxmlformats.org/markup-compatibility/2006">
    <mc:Choice xmlns=""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0"/>
                                        <p:tgtEl>
                                          <p:spTgt spid="3">
                                            <p:txEl>
                                              <p:pRg st="1" end="1"/>
                                            </p:txEl>
                                          </p:spTgt>
                                        </p:tgtEl>
                                      </p:cBhvr>
                                    </p:animEffect>
                                    <p:anim calcmode="lin" valueType="num">
                                      <p:cBhvr>
                                        <p:cTn id="2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1000"/>
                                        <p:tgtEl>
                                          <p:spTgt spid="3">
                                            <p:txEl>
                                              <p:pRg st="2" end="2"/>
                                            </p:txEl>
                                          </p:spTgt>
                                        </p:tgtEl>
                                      </p:cBhvr>
                                    </p:animEffect>
                                    <p:anim calcmode="lin" valueType="num">
                                      <p:cBhvr>
                                        <p:cTn id="3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أبو محمد مصطفى أبورية\دورة تحفة الأطفال\صور الدورة\New folder\صورة11.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77" y="283"/>
            <a:ext cx="9143245" cy="685743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 xmlns:p14="http://schemas.microsoft.com/office/powerpoint/2010/main" val="886463615"/>
      </p:ext>
    </p:extLst>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additive="base">
                                        <p:cTn id="7" dur="500" fill="hold"/>
                                        <p:tgtEl>
                                          <p:spTgt spid="11266"/>
                                        </p:tgtEl>
                                        <p:attrNameLst>
                                          <p:attrName>ppt_x</p:attrName>
                                        </p:attrNameLst>
                                      </p:cBhvr>
                                      <p:tavLst>
                                        <p:tav tm="0">
                                          <p:val>
                                            <p:strVal val="#ppt_x"/>
                                          </p:val>
                                        </p:tav>
                                        <p:tav tm="100000">
                                          <p:val>
                                            <p:strVal val="#ppt_x"/>
                                          </p:val>
                                        </p:tav>
                                      </p:tavLst>
                                    </p:anim>
                                    <p:anim calcmode="lin" valueType="num">
                                      <p:cBhvr additive="base">
                                        <p:cTn id="8"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043608" y="0"/>
            <a:ext cx="7125113" cy="924475"/>
          </a:xfrm>
        </p:spPr>
        <p:txBody>
          <a:bodyPr/>
          <a:lstStyle/>
          <a:p>
            <a:pPr algn="ctr"/>
            <a:r>
              <a:rPr lang="ar-KW" sz="5400" dirty="0" smtClean="0">
                <a:latin typeface="Lotus Linotype" pitchFamily="2" charset="-78"/>
                <a:cs typeface="Lotus Linotype" pitchFamily="2" charset="-78"/>
              </a:rPr>
              <a:t>المثلان</a:t>
            </a:r>
            <a:endParaRPr lang="ar-SA" sz="5400" dirty="0">
              <a:latin typeface="Lotus Linotype" pitchFamily="2" charset="-78"/>
              <a:cs typeface="Lotus Linotype" pitchFamily="2" charset="-78"/>
            </a:endParaRPr>
          </a:p>
        </p:txBody>
      </p:sp>
      <p:graphicFrame>
        <p:nvGraphicFramePr>
          <p:cNvPr id="4" name="عنصر نائب للمحتوى 3"/>
          <p:cNvGraphicFramePr>
            <a:graphicFrameLocks noGrp="1"/>
          </p:cNvGraphicFramePr>
          <p:nvPr>
            <p:ph idx="1"/>
            <p:extLst>
              <p:ext uri="{D42A27DB-BD31-4B8C-83A1-F6EECF244321}">
                <p14:modId xmlns="" xmlns:p14="http://schemas.microsoft.com/office/powerpoint/2010/main" val="1141700746"/>
              </p:ext>
            </p:extLst>
          </p:nvPr>
        </p:nvGraphicFramePr>
        <p:xfrm>
          <a:off x="0" y="764704"/>
          <a:ext cx="9144000" cy="6093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2105597694"/>
      </p:ext>
    </p:extLst>
  </p:cSld>
  <p:clrMapOvr>
    <a:masterClrMapping/>
  </p:clrMapOvr>
  <mc:AlternateContent xmlns:mc="http://schemas.openxmlformats.org/markup-compatibility/2006">
    <mc:Choice xmlns="" xmlns:p14="http://schemas.microsoft.com/office/powerpoint/2010/main" Requires="p14">
      <p:transition spd="slow" p14:dur="1600">
        <p14:conveyor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أبو محمد مصطفى أبورية\دورة تحفة الأطفال\صور الدورة\New folder\صورة18.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77" y="283"/>
            <a:ext cx="9143245" cy="685743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55624326"/>
      </p:ext>
    </p:extLst>
  </p:cSld>
  <p:clrMapOvr>
    <a:masterClrMapping/>
  </p:clrMapOvr>
  <mc:AlternateContent xmlns:mc="http://schemas.openxmlformats.org/markup-compatibility/2006">
    <mc:Choice xmlns=""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circle(in)">
                                      <p:cBhvr>
                                        <p:cTn id="7" dur="20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1124744"/>
          </a:xfrm>
          <a:solidFill>
            <a:schemeClr val="accent1">
              <a:lumMod val="40000"/>
              <a:lumOff val="60000"/>
            </a:schemeClr>
          </a:solidFill>
        </p:spPr>
        <p:txBody>
          <a:bodyPr/>
          <a:lstStyle/>
          <a:p>
            <a:pPr algn="ctr"/>
            <a:r>
              <a:rPr lang="ar-KW" sz="4800" dirty="0" smtClean="0"/>
              <a:t>المتقاربان</a:t>
            </a:r>
            <a:endParaRPr lang="ar-SA" sz="4800" dirty="0"/>
          </a:p>
        </p:txBody>
      </p:sp>
      <p:sp>
        <p:nvSpPr>
          <p:cNvPr id="3" name="عنصر نائب للمحتوى 2"/>
          <p:cNvSpPr>
            <a:spLocks noGrp="1"/>
          </p:cNvSpPr>
          <p:nvPr>
            <p:ph idx="1"/>
          </p:nvPr>
        </p:nvSpPr>
        <p:spPr>
          <a:xfrm>
            <a:off x="0" y="1124744"/>
            <a:ext cx="9144000" cy="5733256"/>
          </a:xfrm>
          <a:effectLst>
            <a:glow rad="63500">
              <a:schemeClr val="accent1">
                <a:satMod val="175000"/>
                <a:alpha val="40000"/>
              </a:schemeClr>
            </a:glow>
          </a:effectLst>
        </p:spPr>
        <p:txBody>
          <a:bodyPr>
            <a:normAutofit/>
          </a:bodyPr>
          <a:lstStyle/>
          <a:p>
            <a:pPr marL="0" indent="0">
              <a:buNone/>
            </a:pPr>
            <a:endParaRPr lang="ar-KW" sz="4000" dirty="0" smtClean="0"/>
          </a:p>
          <a:p>
            <a:pPr marL="0" indent="0">
              <a:buNone/>
            </a:pPr>
            <a:endParaRPr lang="ar-KW" sz="4000" dirty="0"/>
          </a:p>
          <a:p>
            <a:r>
              <a:rPr lang="ar-KW" sz="4000" dirty="0" smtClean="0"/>
              <a:t>هما الحرفان اللذان تقاربا مخرجا أو صفة أو مخرجا وصفة </a:t>
            </a:r>
          </a:p>
          <a:p>
            <a:r>
              <a:rPr lang="ar-KW" sz="4000" dirty="0" smtClean="0"/>
              <a:t>وكل قسم منها ينقسم إلى ثلاثة أقسام صغير وكبير ومطلق</a:t>
            </a:r>
          </a:p>
          <a:p>
            <a:r>
              <a:rPr lang="ar-KW" sz="4000" dirty="0"/>
              <a:t> </a:t>
            </a:r>
            <a:r>
              <a:rPr lang="ar-KW" sz="4000" dirty="0" smtClean="0"/>
              <a:t>أنسب الأقوال في معنى التقارب أنه نسبي لشموله ما ورد فيه الإدغام سواء كان من عضو واحد أو من عضوين</a:t>
            </a:r>
          </a:p>
          <a:p>
            <a:pPr marL="0" indent="0">
              <a:buNone/>
            </a:pPr>
            <a:endParaRPr lang="ar-SA" sz="4000" dirty="0"/>
          </a:p>
        </p:txBody>
      </p:sp>
      <p:sp>
        <p:nvSpPr>
          <p:cNvPr id="4" name="سهم للأسفل 3"/>
          <p:cNvSpPr/>
          <p:nvPr/>
        </p:nvSpPr>
        <p:spPr>
          <a:xfrm>
            <a:off x="4355976" y="1412776"/>
            <a:ext cx="484632" cy="14253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Tree>
    <p:extLst>
      <p:ext uri="{BB962C8B-B14F-4D97-AF65-F5344CB8AC3E}">
        <p14:creationId xmlns="" xmlns:p14="http://schemas.microsoft.com/office/powerpoint/2010/main" val="3074267072"/>
      </p:ext>
    </p:extLst>
  </p:cSld>
  <p:clrMapOvr>
    <a:masterClrMapping/>
  </p:clrMapOvr>
  <mc:AlternateContent xmlns:mc="http://schemas.openxmlformats.org/markup-compatibility/2006">
    <mc:Choice xmlns=""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P spid="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أبو محمد مصطفى أبورية\دورة تحفة الأطفال\صور الدورة\New folder\صورة19.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77" y="-27384"/>
            <a:ext cx="9143245" cy="685743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787995672"/>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wheel(1)">
                                      <p:cBhvr>
                                        <p:cTn id="7" dur="20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أبو محمد مصطفى أبورية\دورة تحفة الأطفال\صور الدورة\New folder\صورة13.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77" y="283"/>
            <a:ext cx="9143245" cy="685743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221015051"/>
      </p:ext>
    </p:extLst>
  </p:cSld>
  <p:clrMapOvr>
    <a:masterClrMapping/>
  </p:clrMapOvr>
  <mc:AlternateContent xmlns:mc="http://schemas.openxmlformats.org/markup-compatibility/2006">
    <mc:Choice xmlns="" xmlns:p14="http://schemas.microsoft.com/office/powerpoint/2010/main" Requires="p14">
      <p:transition spd="slow" p14:dur="1600">
        <p14:prism dir="r"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0" y="0"/>
            <a:ext cx="9144000" cy="6858000"/>
          </a:xfrm>
          <a:solidFill>
            <a:schemeClr val="bg2"/>
          </a:solidFill>
        </p:spPr>
        <p:txBody>
          <a:bodyPr>
            <a:normAutofit/>
          </a:bodyPr>
          <a:lstStyle/>
          <a:p>
            <a:r>
              <a:rPr lang="ar-KW" sz="4400" dirty="0" smtClean="0">
                <a:latin typeface="Lotus Linotype" pitchFamily="2" charset="-78"/>
                <a:cs typeface="Lotus Linotype" pitchFamily="2" charset="-78"/>
              </a:rPr>
              <a:t>التحفة من الإتحاف وهو التخصيص بالشيء الحسن جمعه تُحف.</a:t>
            </a:r>
          </a:p>
          <a:p>
            <a:r>
              <a:rPr lang="ar-KW" sz="4400" dirty="0" smtClean="0">
                <a:latin typeface="Lotus Linotype" pitchFamily="2" charset="-78"/>
                <a:cs typeface="Lotus Linotype" pitchFamily="2" charset="-78"/>
              </a:rPr>
              <a:t>هي منظومة تجويدية على بحر </a:t>
            </a:r>
            <a:r>
              <a:rPr lang="ar-KW" sz="4400" dirty="0" smtClean="0">
                <a:solidFill>
                  <a:srgbClr val="FFFF00"/>
                </a:solidFill>
                <a:latin typeface="Lotus Linotype" pitchFamily="2" charset="-78"/>
                <a:cs typeface="Lotus Linotype" pitchFamily="2" charset="-78"/>
              </a:rPr>
              <a:t>الرجز التام </a:t>
            </a:r>
            <a:r>
              <a:rPr lang="ar-EG" sz="4400" dirty="0" smtClean="0">
                <a:latin typeface="Lotus Linotype" pitchFamily="2" charset="-78"/>
                <a:cs typeface="Lotus Linotype" pitchFamily="2" charset="-78"/>
              </a:rPr>
              <a:t>في واحد وستين بيتا </a:t>
            </a:r>
            <a:r>
              <a:rPr lang="ar-KW" sz="4400" dirty="0" smtClean="0">
                <a:latin typeface="Lotus Linotype" pitchFamily="2" charset="-78"/>
                <a:cs typeface="Lotus Linotype" pitchFamily="2" charset="-78"/>
              </a:rPr>
              <a:t>جمعت أبواب التجويد الهامة باختصار كمدخل يسهل على الأطفال والغلمان وراغبي علم التجويد .</a:t>
            </a:r>
          </a:p>
          <a:p>
            <a:r>
              <a:rPr lang="ar-KW" sz="4400" dirty="0" smtClean="0">
                <a:latin typeface="Lotus Linotype" pitchFamily="2" charset="-78"/>
                <a:cs typeface="Lotus Linotype" pitchFamily="2" charset="-78"/>
              </a:rPr>
              <a:t>فرغ الناظم منها عام 1198هـ</a:t>
            </a:r>
          </a:p>
        </p:txBody>
      </p:sp>
    </p:spTree>
    <p:extLst>
      <p:ext uri="{BB962C8B-B14F-4D97-AF65-F5344CB8AC3E}">
        <p14:creationId xmlns="" xmlns:p14="http://schemas.microsoft.com/office/powerpoint/2010/main" val="1580896052"/>
      </p:ext>
    </p:extLst>
  </p:cSld>
  <p:clrMapOvr>
    <a:masterClrMapping/>
  </p:clrMapOvr>
  <mc:AlternateContent xmlns:mc="http://schemas.openxmlformats.org/markup-compatibility/2006">
    <mc:Choice xmlns=""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500" fill="hold"/>
                                        <p:tgtEl>
                                          <p:spTgt spid="3">
                                            <p:bg/>
                                          </p:spTgt>
                                        </p:tgtEl>
                                        <p:attrNameLst>
                                          <p:attrName>ppt_w</p:attrName>
                                        </p:attrNameLst>
                                      </p:cBhvr>
                                      <p:tavLst>
                                        <p:tav tm="0">
                                          <p:val>
                                            <p:fltVal val="0"/>
                                          </p:val>
                                        </p:tav>
                                        <p:tav tm="100000">
                                          <p:val>
                                            <p:strVal val="#ppt_w"/>
                                          </p:val>
                                        </p:tav>
                                      </p:tavLst>
                                    </p:anim>
                                    <p:anim calcmode="lin" valueType="num">
                                      <p:cBhvr>
                                        <p:cTn id="8" dur="500" fill="hold"/>
                                        <p:tgtEl>
                                          <p:spTgt spid="3">
                                            <p:bg/>
                                          </p:spTgt>
                                        </p:tgtEl>
                                        <p:attrNameLst>
                                          <p:attrName>ppt_h</p:attrName>
                                        </p:attrNameLst>
                                      </p:cBhvr>
                                      <p:tavLst>
                                        <p:tav tm="0">
                                          <p:val>
                                            <p:fltVal val="0"/>
                                          </p:val>
                                        </p:tav>
                                        <p:tav tm="100000">
                                          <p:val>
                                            <p:strVal val="#ppt_h"/>
                                          </p:val>
                                        </p:tav>
                                      </p:tavLst>
                                    </p:anim>
                                    <p:animEffect transition="in" filter="fade">
                                      <p:cBhvr>
                                        <p:cTn id="9" dur="500"/>
                                        <p:tgtEl>
                                          <p:spTgt spid="3">
                                            <p:bg/>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043608" y="0"/>
            <a:ext cx="7125113" cy="924475"/>
          </a:xfrm>
        </p:spPr>
        <p:txBody>
          <a:bodyPr/>
          <a:lstStyle/>
          <a:p>
            <a:pPr algn="ctr"/>
            <a:r>
              <a:rPr lang="ar-KW" sz="5400" dirty="0" smtClean="0">
                <a:latin typeface="Lotus Linotype" pitchFamily="2" charset="-78"/>
                <a:cs typeface="Lotus Linotype" pitchFamily="2" charset="-78"/>
              </a:rPr>
              <a:t>المتقاربان(مخرجا)</a:t>
            </a:r>
            <a:endParaRPr lang="ar-SA" sz="5400" dirty="0">
              <a:latin typeface="Lotus Linotype" pitchFamily="2" charset="-78"/>
              <a:cs typeface="Lotus Linotype" pitchFamily="2" charset="-78"/>
            </a:endParaRPr>
          </a:p>
        </p:txBody>
      </p:sp>
      <p:graphicFrame>
        <p:nvGraphicFramePr>
          <p:cNvPr id="4" name="عنصر نائب للمحتوى 3"/>
          <p:cNvGraphicFramePr>
            <a:graphicFrameLocks noGrp="1"/>
          </p:cNvGraphicFramePr>
          <p:nvPr>
            <p:ph idx="1"/>
            <p:extLst>
              <p:ext uri="{D42A27DB-BD31-4B8C-83A1-F6EECF244321}">
                <p14:modId xmlns="" xmlns:p14="http://schemas.microsoft.com/office/powerpoint/2010/main" val="2149983604"/>
              </p:ext>
            </p:extLst>
          </p:nvPr>
        </p:nvGraphicFramePr>
        <p:xfrm>
          <a:off x="0" y="764704"/>
          <a:ext cx="9144000" cy="6093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837247869"/>
      </p:ext>
    </p:extLst>
  </p:cSld>
  <p:clrMapOvr>
    <a:masterClrMapping/>
  </p:clrMapOvr>
  <mc:AlternateContent xmlns:mc="http://schemas.openxmlformats.org/markup-compatibility/2006">
    <mc:Choice xmlns="" xmlns:p14="http://schemas.microsoft.com/office/powerpoint/2010/main" Requires="p14">
      <p:transition spd="slow" p14:dur="1600">
        <p14:conveyor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043608" y="0"/>
            <a:ext cx="7125113" cy="924475"/>
          </a:xfrm>
        </p:spPr>
        <p:txBody>
          <a:bodyPr/>
          <a:lstStyle/>
          <a:p>
            <a:pPr algn="ctr"/>
            <a:r>
              <a:rPr lang="ar-KW" sz="5400" dirty="0" smtClean="0">
                <a:latin typeface="Lotus Linotype" pitchFamily="2" charset="-78"/>
                <a:cs typeface="Lotus Linotype" pitchFamily="2" charset="-78"/>
              </a:rPr>
              <a:t>المتقاربان(صفة)</a:t>
            </a:r>
            <a:endParaRPr lang="ar-SA" sz="5400" dirty="0">
              <a:latin typeface="Lotus Linotype" pitchFamily="2" charset="-78"/>
              <a:cs typeface="Lotus Linotype" pitchFamily="2" charset="-78"/>
            </a:endParaRPr>
          </a:p>
        </p:txBody>
      </p:sp>
      <p:graphicFrame>
        <p:nvGraphicFramePr>
          <p:cNvPr id="4" name="عنصر نائب للمحتوى 3"/>
          <p:cNvGraphicFramePr>
            <a:graphicFrameLocks noGrp="1"/>
          </p:cNvGraphicFramePr>
          <p:nvPr>
            <p:ph idx="1"/>
            <p:extLst>
              <p:ext uri="{D42A27DB-BD31-4B8C-83A1-F6EECF244321}">
                <p14:modId xmlns="" xmlns:p14="http://schemas.microsoft.com/office/powerpoint/2010/main" val="970248876"/>
              </p:ext>
            </p:extLst>
          </p:nvPr>
        </p:nvGraphicFramePr>
        <p:xfrm>
          <a:off x="0" y="764704"/>
          <a:ext cx="9144000" cy="60932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2636638956"/>
      </p:ext>
    </p:extLst>
  </p:cSld>
  <p:clrMapOvr>
    <a:masterClrMapping/>
  </p:clrMapOvr>
  <mc:AlternateContent xmlns:mc="http://schemas.openxmlformats.org/markup-compatibility/2006">
    <mc:Choice xmlns="" xmlns:p14="http://schemas.microsoft.com/office/powerpoint/2010/main" Requires="p14">
      <p:transition spd="slow" p14:dur="2000">
        <p14:ferris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043608" y="1"/>
            <a:ext cx="7125113" cy="764704"/>
          </a:xfrm>
        </p:spPr>
        <p:txBody>
          <a:bodyPr/>
          <a:lstStyle/>
          <a:p>
            <a:pPr algn="ctr"/>
            <a:r>
              <a:rPr lang="ar-KW" sz="5400" dirty="0" smtClean="0">
                <a:latin typeface="Lotus Linotype" pitchFamily="2" charset="-78"/>
                <a:cs typeface="Lotus Linotype" pitchFamily="2" charset="-78"/>
              </a:rPr>
              <a:t>المتقاربان(مخرجا وصفة)</a:t>
            </a:r>
            <a:endParaRPr lang="ar-SA" sz="5400" dirty="0">
              <a:latin typeface="Lotus Linotype" pitchFamily="2" charset="-78"/>
              <a:cs typeface="Lotus Linotype" pitchFamily="2" charset="-78"/>
            </a:endParaRPr>
          </a:p>
        </p:txBody>
      </p:sp>
      <p:graphicFrame>
        <p:nvGraphicFramePr>
          <p:cNvPr id="4" name="عنصر نائب للمحتوى 3"/>
          <p:cNvGraphicFramePr>
            <a:graphicFrameLocks noGrp="1"/>
          </p:cNvGraphicFramePr>
          <p:nvPr>
            <p:ph idx="1"/>
            <p:extLst>
              <p:ext uri="{D42A27DB-BD31-4B8C-83A1-F6EECF244321}">
                <p14:modId xmlns="" xmlns:p14="http://schemas.microsoft.com/office/powerpoint/2010/main" val="609514669"/>
              </p:ext>
            </p:extLst>
          </p:nvPr>
        </p:nvGraphicFramePr>
        <p:xfrm>
          <a:off x="0" y="764704"/>
          <a:ext cx="9144000" cy="6093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791261469"/>
      </p:ext>
    </p:extLst>
  </p:cSld>
  <p:clrMapOvr>
    <a:masterClrMapping/>
  </p:clrMapOvr>
  <mc:AlternateContent xmlns:mc="http://schemas.openxmlformats.org/markup-compatibility/2006">
    <mc:Choice xmlns=""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980728"/>
          </a:xfrm>
          <a:solidFill>
            <a:schemeClr val="bg2">
              <a:lumMod val="40000"/>
              <a:lumOff val="60000"/>
            </a:schemeClr>
          </a:solidFill>
        </p:spPr>
        <p:txBody>
          <a:bodyPr/>
          <a:lstStyle/>
          <a:p>
            <a:pPr algn="ctr"/>
            <a:r>
              <a:rPr lang="ar-KW" sz="4800" dirty="0" smtClean="0">
                <a:cs typeface="+mj-cs"/>
              </a:rPr>
              <a:t>خلاصة المتقاربين </a:t>
            </a:r>
            <a:endParaRPr lang="ar-SA" sz="4800" dirty="0">
              <a:cs typeface="+mj-cs"/>
            </a:endParaRPr>
          </a:p>
        </p:txBody>
      </p:sp>
      <p:sp>
        <p:nvSpPr>
          <p:cNvPr id="3" name="عنصر نائب للمحتوى 2"/>
          <p:cNvSpPr>
            <a:spLocks noGrp="1"/>
          </p:cNvSpPr>
          <p:nvPr>
            <p:ph idx="1"/>
          </p:nvPr>
        </p:nvSpPr>
        <p:spPr>
          <a:xfrm>
            <a:off x="0" y="980728"/>
            <a:ext cx="9143999" cy="5877272"/>
          </a:xfrm>
          <a:solidFill>
            <a:srgbClr val="00B050"/>
          </a:solidFill>
        </p:spPr>
        <p:txBody>
          <a:bodyPr>
            <a:normAutofit/>
          </a:bodyPr>
          <a:lstStyle/>
          <a:p>
            <a:r>
              <a:rPr lang="ar-KW" sz="4800" dirty="0" smtClean="0">
                <a:solidFill>
                  <a:srgbClr val="FFC000"/>
                </a:solidFill>
                <a:cs typeface="Kufi20 Normal" pitchFamily="2" charset="-78"/>
              </a:rPr>
              <a:t> الإظهار في المتقاربين الصغير عند حفص</a:t>
            </a:r>
          </a:p>
          <a:p>
            <a:r>
              <a:rPr lang="ar-KW" sz="3600" dirty="0" smtClean="0"/>
              <a:t>الحكم العام الغالب في الصغير منه (وهو المقصود )</a:t>
            </a:r>
            <a:r>
              <a:rPr lang="ar-KW" sz="3600" dirty="0" smtClean="0">
                <a:solidFill>
                  <a:srgbClr val="002060"/>
                </a:solidFill>
              </a:rPr>
              <a:t>الإظهار إلا في بعض المسائل  المبوبة في أبواب أخرى</a:t>
            </a:r>
            <a:r>
              <a:rPr lang="ar-KW" sz="3600" dirty="0" smtClean="0"/>
              <a:t>: منها النون الساكنة مع ( ي ، و ، ل ، ر ).</a:t>
            </a:r>
          </a:p>
          <a:p>
            <a:r>
              <a:rPr lang="ar-KW" sz="3600" dirty="0" smtClean="0"/>
              <a:t>اللام الشمسية مع حروفها عدا مع اللام فمن قبيل المثلين.</a:t>
            </a:r>
          </a:p>
          <a:p>
            <a:endParaRPr lang="ar-SA" sz="3600" dirty="0"/>
          </a:p>
        </p:txBody>
      </p:sp>
    </p:spTree>
    <p:extLst>
      <p:ext uri="{BB962C8B-B14F-4D97-AF65-F5344CB8AC3E}">
        <p14:creationId xmlns="" xmlns:p14="http://schemas.microsoft.com/office/powerpoint/2010/main" val="3925831881"/>
      </p:ext>
    </p:extLst>
  </p:cSld>
  <p:clrMapOvr>
    <a:masterClrMapping/>
  </p:clrMapOvr>
  <mc:AlternateContent xmlns:mc="http://schemas.openxmlformats.org/markup-compatibility/2006">
    <mc:Choice xmlns=""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bg/>
                                          </p:spTgt>
                                        </p:tgtEl>
                                        <p:attrNameLst>
                                          <p:attrName>style.visibility</p:attrName>
                                        </p:attrNameLst>
                                      </p:cBhvr>
                                      <p:to>
                                        <p:strVal val="visible"/>
                                      </p:to>
                                    </p:set>
                                    <p:anim calcmode="lin" valueType="num">
                                      <p:cBhvr>
                                        <p:cTn id="15" dur="1000" fill="hold"/>
                                        <p:tgtEl>
                                          <p:spTgt spid="3">
                                            <p:bg/>
                                          </p:spTgt>
                                        </p:tgtEl>
                                        <p:attrNameLst>
                                          <p:attrName>ppt_w</p:attrName>
                                        </p:attrNameLst>
                                      </p:cBhvr>
                                      <p:tavLst>
                                        <p:tav tm="0">
                                          <p:val>
                                            <p:fltVal val="0"/>
                                          </p:val>
                                        </p:tav>
                                        <p:tav tm="100000">
                                          <p:val>
                                            <p:strVal val="#ppt_w"/>
                                          </p:val>
                                        </p:tav>
                                      </p:tavLst>
                                    </p:anim>
                                    <p:anim calcmode="lin" valueType="num">
                                      <p:cBhvr>
                                        <p:cTn id="16" dur="1000" fill="hold"/>
                                        <p:tgtEl>
                                          <p:spTgt spid="3">
                                            <p:bg/>
                                          </p:spTgt>
                                        </p:tgtEl>
                                        <p:attrNameLst>
                                          <p:attrName>ppt_h</p:attrName>
                                        </p:attrNameLst>
                                      </p:cBhvr>
                                      <p:tavLst>
                                        <p:tav tm="0">
                                          <p:val>
                                            <p:fltVal val="0"/>
                                          </p:val>
                                        </p:tav>
                                        <p:tav tm="100000">
                                          <p:val>
                                            <p:strVal val="#ppt_h"/>
                                          </p:val>
                                        </p:tav>
                                      </p:tavLst>
                                    </p:anim>
                                    <p:anim calcmode="lin" valueType="num">
                                      <p:cBhvr>
                                        <p:cTn id="17" dur="1000" fill="hold"/>
                                        <p:tgtEl>
                                          <p:spTgt spid="3">
                                            <p:bg/>
                                          </p:spTgt>
                                        </p:tgtEl>
                                        <p:attrNameLst>
                                          <p:attrName>style.rotation</p:attrName>
                                        </p:attrNameLst>
                                      </p:cBhvr>
                                      <p:tavLst>
                                        <p:tav tm="0">
                                          <p:val>
                                            <p:fltVal val="90"/>
                                          </p:val>
                                        </p:tav>
                                        <p:tav tm="100000">
                                          <p:val>
                                            <p:fltVal val="0"/>
                                          </p:val>
                                        </p:tav>
                                      </p:tavLst>
                                    </p:anim>
                                    <p:animEffect transition="in" filter="fade">
                                      <p:cBhvr>
                                        <p:cTn id="18" dur="1000"/>
                                        <p:tgtEl>
                                          <p:spTgt spid="3">
                                            <p:bg/>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p:cTn id="23"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 calcmode="lin" valueType="num">
                                      <p:cBhvr>
                                        <p:cTn id="31"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 calcmode="lin" valueType="num">
                                      <p:cBhvr>
                                        <p:cTn id="39"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D:\أبو محمد مصطفى أبورية\دورة تحفة الأطفال\صور الدورة\New folder\صورة22.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296925755"/>
      </p:ext>
    </p:extLst>
  </p:cSld>
  <p:clrMapOvr>
    <a:masterClrMapping/>
  </p:clrMapOvr>
  <mc:AlternateContent xmlns:mc="http://schemas.openxmlformats.org/markup-compatibility/2006">
    <mc:Choice xmlns=""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 calcmode="lin" valueType="num">
                                      <p:cBhvr>
                                        <p:cTn id="7" dur="1000" fill="hold"/>
                                        <p:tgtEl>
                                          <p:spTgt spid="18434"/>
                                        </p:tgtEl>
                                        <p:attrNameLst>
                                          <p:attrName>ppt_w</p:attrName>
                                        </p:attrNameLst>
                                      </p:cBhvr>
                                      <p:tavLst>
                                        <p:tav tm="0">
                                          <p:val>
                                            <p:fltVal val="0"/>
                                          </p:val>
                                        </p:tav>
                                        <p:tav tm="100000">
                                          <p:val>
                                            <p:strVal val="#ppt_w"/>
                                          </p:val>
                                        </p:tav>
                                      </p:tavLst>
                                    </p:anim>
                                    <p:anim calcmode="lin" valueType="num">
                                      <p:cBhvr>
                                        <p:cTn id="8" dur="1000" fill="hold"/>
                                        <p:tgtEl>
                                          <p:spTgt spid="18434"/>
                                        </p:tgtEl>
                                        <p:attrNameLst>
                                          <p:attrName>ppt_h</p:attrName>
                                        </p:attrNameLst>
                                      </p:cBhvr>
                                      <p:tavLst>
                                        <p:tav tm="0">
                                          <p:val>
                                            <p:fltVal val="0"/>
                                          </p:val>
                                        </p:tav>
                                        <p:tav tm="100000">
                                          <p:val>
                                            <p:strVal val="#ppt_h"/>
                                          </p:val>
                                        </p:tav>
                                      </p:tavLst>
                                    </p:anim>
                                    <p:anim calcmode="lin" valueType="num">
                                      <p:cBhvr>
                                        <p:cTn id="9" dur="1000" fill="hold"/>
                                        <p:tgtEl>
                                          <p:spTgt spid="18434"/>
                                        </p:tgtEl>
                                        <p:attrNameLst>
                                          <p:attrName>style.rotation</p:attrName>
                                        </p:attrNameLst>
                                      </p:cBhvr>
                                      <p:tavLst>
                                        <p:tav tm="0">
                                          <p:val>
                                            <p:fltVal val="90"/>
                                          </p:val>
                                        </p:tav>
                                        <p:tav tm="100000">
                                          <p:val>
                                            <p:fltVal val="0"/>
                                          </p:val>
                                        </p:tav>
                                      </p:tavLst>
                                    </p:anim>
                                    <p:animEffect transition="in" filter="fade">
                                      <p:cBhvr>
                                        <p:cTn id="10" dur="10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043608" y="0"/>
            <a:ext cx="7125113" cy="924475"/>
          </a:xfrm>
        </p:spPr>
        <p:txBody>
          <a:bodyPr/>
          <a:lstStyle/>
          <a:p>
            <a:pPr algn="ctr"/>
            <a:r>
              <a:rPr lang="ar-KW" sz="5400" dirty="0" smtClean="0">
                <a:latin typeface="Lotus Linotype" pitchFamily="2" charset="-78"/>
                <a:cs typeface="Lotus Linotype" pitchFamily="2" charset="-78"/>
              </a:rPr>
              <a:t>المتجانسان</a:t>
            </a:r>
            <a:endParaRPr lang="ar-SA" sz="5400" dirty="0">
              <a:latin typeface="Lotus Linotype" pitchFamily="2" charset="-78"/>
              <a:cs typeface="Lotus Linotype" pitchFamily="2" charset="-78"/>
            </a:endParaRPr>
          </a:p>
        </p:txBody>
      </p:sp>
      <p:graphicFrame>
        <p:nvGraphicFramePr>
          <p:cNvPr id="4" name="عنصر نائب للمحتوى 3"/>
          <p:cNvGraphicFramePr>
            <a:graphicFrameLocks noGrp="1"/>
          </p:cNvGraphicFramePr>
          <p:nvPr>
            <p:ph idx="1"/>
            <p:extLst>
              <p:ext uri="{D42A27DB-BD31-4B8C-83A1-F6EECF244321}">
                <p14:modId xmlns="" xmlns:p14="http://schemas.microsoft.com/office/powerpoint/2010/main" val="2986621270"/>
              </p:ext>
            </p:extLst>
          </p:nvPr>
        </p:nvGraphicFramePr>
        <p:xfrm>
          <a:off x="0" y="764704"/>
          <a:ext cx="9144000" cy="6093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456778311"/>
      </p:ext>
    </p:extLst>
  </p:cSld>
  <p:clrMapOvr>
    <a:masterClrMapping/>
  </p:clrMapOvr>
  <mc:AlternateContent xmlns:mc="http://schemas.openxmlformats.org/markup-compatibility/2006">
    <mc:Choice xmlns=""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dirty="0"/>
          </a:p>
        </p:txBody>
      </p:sp>
      <p:sp>
        <p:nvSpPr>
          <p:cNvPr id="3" name="عنصر نائب للمحتوى 2"/>
          <p:cNvSpPr>
            <a:spLocks noGrp="1"/>
          </p:cNvSpPr>
          <p:nvPr>
            <p:ph idx="1"/>
          </p:nvPr>
        </p:nvSpPr>
        <p:spPr/>
        <p:txBody>
          <a:bodyPr/>
          <a:lstStyle/>
          <a:p>
            <a:endParaRPr lang="ar-SA" dirty="0"/>
          </a:p>
        </p:txBody>
      </p:sp>
      <p:pic>
        <p:nvPicPr>
          <p:cNvPr id="9218" name="Picture 2" descr="D:\أبو محمد مصطفى أبورية\دورة تحفة الأطفال\صور الدورة\New folder\صورة12.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77" y="283"/>
            <a:ext cx="9143245" cy="685743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045697323"/>
      </p:ext>
    </p:extLst>
  </p:cSld>
  <p:clrMapOvr>
    <a:masterClrMapping/>
  </p:clrMapOvr>
  <mc:AlternateContent xmlns:mc="http://schemas.openxmlformats.org/markup-compatibility/2006">
    <mc:Choice xmlns="" xmlns:p14="http://schemas.microsoft.com/office/powerpoint/2010/main" Requires="p14">
      <p:transition spd="slow" p14:dur="2000">
        <p14:ferris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randombar(horizontal)">
                                      <p:cBhvr>
                                        <p:cTn id="7"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637685"/>
            <a:ext cx="9144000" cy="924475"/>
          </a:xfrm>
          <a:solidFill>
            <a:schemeClr val="accent1">
              <a:lumMod val="40000"/>
              <a:lumOff val="60000"/>
            </a:schemeClr>
          </a:solidFill>
        </p:spPr>
        <p:txBody>
          <a:bodyPr/>
          <a:lstStyle/>
          <a:p>
            <a:pPr algn="ctr"/>
            <a:r>
              <a:rPr lang="ar-KW" sz="4000" dirty="0" smtClean="0">
                <a:cs typeface="+mj-cs"/>
              </a:rPr>
              <a:t>ما استثني من المتجانسين </a:t>
            </a:r>
            <a:endParaRPr lang="ar-SA" sz="4000" dirty="0">
              <a:cs typeface="+mj-cs"/>
            </a:endParaRPr>
          </a:p>
        </p:txBody>
      </p:sp>
      <p:sp>
        <p:nvSpPr>
          <p:cNvPr id="3" name="عنصر نائب للمحتوى 2"/>
          <p:cNvSpPr>
            <a:spLocks noGrp="1"/>
          </p:cNvSpPr>
          <p:nvPr>
            <p:ph idx="1"/>
          </p:nvPr>
        </p:nvSpPr>
        <p:spPr>
          <a:xfrm>
            <a:off x="0" y="1700808"/>
            <a:ext cx="9144000" cy="5157192"/>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ar-YE" sz="3200" dirty="0"/>
              <a:t>* الدال في التاء : مثال قوله تعالى:﴿قَ</a:t>
            </a:r>
            <a:r>
              <a:rPr lang="ar-YE" sz="3200" dirty="0">
                <a:solidFill>
                  <a:srgbClr val="FFFF00"/>
                </a:solidFill>
              </a:rPr>
              <a:t>د</a:t>
            </a:r>
            <a:r>
              <a:rPr lang="ar-YE" sz="3200" dirty="0"/>
              <a:t>ْ ت</a:t>
            </a:r>
            <a:r>
              <a:rPr lang="ar-YE" sz="3200" dirty="0">
                <a:solidFill>
                  <a:srgbClr val="FFFF00"/>
                </a:solidFill>
              </a:rPr>
              <a:t>َ</a:t>
            </a:r>
            <a:r>
              <a:rPr lang="ar-YE" sz="3200" dirty="0"/>
              <a:t>بَيَّنَ﴾.</a:t>
            </a:r>
            <a:endParaRPr lang="en-US" sz="3200" dirty="0"/>
          </a:p>
          <a:p>
            <a:r>
              <a:rPr lang="ar-YE" sz="3200" dirty="0"/>
              <a:t>* التاء في الدال : مثال قوله تعالى:﴿فَلَمَّا أَثْقَلَ</a:t>
            </a:r>
            <a:r>
              <a:rPr lang="ar-YE" sz="3200" dirty="0">
                <a:solidFill>
                  <a:srgbClr val="FFFF00"/>
                </a:solidFill>
              </a:rPr>
              <a:t>ت</a:t>
            </a:r>
            <a:r>
              <a:rPr lang="ar-YE" sz="3200" dirty="0"/>
              <a:t> </a:t>
            </a:r>
            <a:r>
              <a:rPr lang="ar-YE" sz="3200" dirty="0">
                <a:solidFill>
                  <a:srgbClr val="FFFF00"/>
                </a:solidFill>
              </a:rPr>
              <a:t>دّ</a:t>
            </a:r>
            <a:r>
              <a:rPr lang="ar-YE" sz="3200" dirty="0"/>
              <a:t>َعَوَا اللَّهَ﴾.</a:t>
            </a:r>
            <a:endParaRPr lang="en-US" sz="3200" dirty="0"/>
          </a:p>
          <a:p>
            <a:r>
              <a:rPr lang="ar-YE" sz="3200" dirty="0"/>
              <a:t>* التاء في الطاء : مثال قوله تعالى </a:t>
            </a:r>
            <a:r>
              <a:rPr lang="en-US" sz="3200" dirty="0"/>
              <a:t>:</a:t>
            </a:r>
            <a:r>
              <a:rPr lang="ar-YE" sz="3200" dirty="0"/>
              <a:t>إِذْ هَمَّ</a:t>
            </a:r>
            <a:r>
              <a:rPr lang="ar-YE" sz="3200" dirty="0">
                <a:solidFill>
                  <a:srgbClr val="FFFF00"/>
                </a:solidFill>
              </a:rPr>
              <a:t>ت</a:t>
            </a:r>
            <a:r>
              <a:rPr lang="ar-YE" sz="3200" dirty="0"/>
              <a:t> </a:t>
            </a:r>
            <a:r>
              <a:rPr lang="ar-YE" sz="3200" dirty="0">
                <a:solidFill>
                  <a:srgbClr val="FFFF00"/>
                </a:solidFill>
              </a:rPr>
              <a:t>ط</a:t>
            </a:r>
            <a:r>
              <a:rPr lang="ar-YE" sz="3200" dirty="0"/>
              <a:t>َّائِفَتَانِ﴾.</a:t>
            </a:r>
            <a:endParaRPr lang="en-US" sz="3200" dirty="0"/>
          </a:p>
          <a:p>
            <a:r>
              <a:rPr lang="ar-YE" sz="3200" dirty="0">
                <a:solidFill>
                  <a:schemeClr val="accent6">
                    <a:lumMod val="75000"/>
                  </a:schemeClr>
                </a:solidFill>
              </a:rPr>
              <a:t>* الطاء في التاء : مثال قوله تعالى:﴿أَحَطتُ</a:t>
            </a:r>
            <a:r>
              <a:rPr lang="ar-YE" sz="3200" dirty="0" smtClean="0">
                <a:solidFill>
                  <a:schemeClr val="accent6">
                    <a:lumMod val="75000"/>
                  </a:schemeClr>
                </a:solidFill>
              </a:rPr>
              <a:t>﴾</a:t>
            </a:r>
            <a:r>
              <a:rPr lang="ar-KW" sz="3200" dirty="0" smtClean="0">
                <a:solidFill>
                  <a:schemeClr val="accent6">
                    <a:lumMod val="75000"/>
                  </a:schemeClr>
                </a:solidFill>
              </a:rPr>
              <a:t> </a:t>
            </a:r>
            <a:r>
              <a:rPr lang="ar-YE" sz="3200" dirty="0" smtClean="0">
                <a:solidFill>
                  <a:schemeClr val="accent6">
                    <a:lumMod val="75000"/>
                  </a:schemeClr>
                </a:solidFill>
              </a:rPr>
              <a:t>وتدغم </a:t>
            </a:r>
            <a:r>
              <a:rPr lang="ar-YE" sz="3200" dirty="0">
                <a:solidFill>
                  <a:schemeClr val="accent6">
                    <a:lumMod val="75000"/>
                  </a:schemeClr>
                </a:solidFill>
              </a:rPr>
              <a:t>إدغاماً ناقصاً, أي تبقى صفة التفخيم.</a:t>
            </a:r>
            <a:endParaRPr lang="en-US" sz="3200" dirty="0">
              <a:solidFill>
                <a:schemeClr val="accent6">
                  <a:lumMod val="75000"/>
                </a:schemeClr>
              </a:solidFill>
            </a:endParaRPr>
          </a:p>
          <a:p>
            <a:r>
              <a:rPr lang="ar-YE" sz="3200" dirty="0"/>
              <a:t>* الذال في الظاء : مثال قوله تعالى:﴿إِ</a:t>
            </a:r>
            <a:r>
              <a:rPr lang="ar-YE" sz="3200" dirty="0">
                <a:solidFill>
                  <a:srgbClr val="FFFF00"/>
                </a:solidFill>
              </a:rPr>
              <a:t>ذ</a:t>
            </a:r>
            <a:r>
              <a:rPr lang="ar-YE" sz="3200" dirty="0"/>
              <a:t> </a:t>
            </a:r>
            <a:r>
              <a:rPr lang="ar-YE" sz="3200" dirty="0">
                <a:solidFill>
                  <a:srgbClr val="FFFF00"/>
                </a:solidFill>
              </a:rPr>
              <a:t>ظ</a:t>
            </a:r>
            <a:r>
              <a:rPr lang="ar-YE" sz="3200" dirty="0"/>
              <a:t>َلَمْتُمْ﴾.</a:t>
            </a:r>
            <a:endParaRPr lang="en-US" sz="3200" dirty="0"/>
          </a:p>
          <a:p>
            <a:r>
              <a:rPr lang="ar-YE" sz="3200" dirty="0"/>
              <a:t>* الثاء في الذال : </a:t>
            </a:r>
            <a:r>
              <a:rPr lang="ar-YE" sz="3200" dirty="0" smtClean="0"/>
              <a:t>مثال </a:t>
            </a:r>
            <a:r>
              <a:rPr lang="ar-YE" sz="3200" dirty="0"/>
              <a:t>قوله تعالى:﴿يَلْهَ</a:t>
            </a:r>
            <a:r>
              <a:rPr lang="ar-YE" sz="3200" dirty="0">
                <a:solidFill>
                  <a:srgbClr val="FFFF00"/>
                </a:solidFill>
              </a:rPr>
              <a:t>ث</a:t>
            </a:r>
            <a:r>
              <a:rPr lang="ar-YE" sz="3200" dirty="0"/>
              <a:t> </a:t>
            </a:r>
            <a:r>
              <a:rPr lang="ar-YE" sz="3200" dirty="0">
                <a:solidFill>
                  <a:srgbClr val="FFFF00"/>
                </a:solidFill>
              </a:rPr>
              <a:t>ذ</a:t>
            </a:r>
            <a:r>
              <a:rPr lang="ar-YE" sz="3200" dirty="0"/>
              <a:t>َّلِكَ﴾.</a:t>
            </a:r>
            <a:endParaRPr lang="en-US" sz="3200" dirty="0"/>
          </a:p>
          <a:p>
            <a:r>
              <a:rPr lang="ar-YE" sz="3200" dirty="0"/>
              <a:t>* الباء في الميم : مثال قوله تعالى:﴿ارْكَ</a:t>
            </a:r>
            <a:r>
              <a:rPr lang="ar-YE" sz="3200" dirty="0">
                <a:solidFill>
                  <a:srgbClr val="FFFF00"/>
                </a:solidFill>
              </a:rPr>
              <a:t>ب</a:t>
            </a:r>
            <a:r>
              <a:rPr lang="ar-YE" sz="3200" dirty="0"/>
              <a:t> </a:t>
            </a:r>
            <a:r>
              <a:rPr lang="ar-YE" sz="3200" dirty="0">
                <a:solidFill>
                  <a:srgbClr val="FFFF00"/>
                </a:solidFill>
              </a:rPr>
              <a:t>مّ</a:t>
            </a:r>
            <a:r>
              <a:rPr lang="ar-YE" sz="3200" dirty="0"/>
              <a:t>َعَنَا</a:t>
            </a:r>
            <a:r>
              <a:rPr lang="ar-YE" sz="3200" dirty="0" smtClean="0"/>
              <a:t>﴾.</a:t>
            </a:r>
            <a:endParaRPr lang="ar-KW" sz="3200" dirty="0" smtClean="0"/>
          </a:p>
        </p:txBody>
      </p:sp>
    </p:spTree>
    <p:extLst>
      <p:ext uri="{BB962C8B-B14F-4D97-AF65-F5344CB8AC3E}">
        <p14:creationId xmlns="" xmlns:p14="http://schemas.microsoft.com/office/powerpoint/2010/main" val="1167130258"/>
      </p:ext>
    </p:extLst>
  </p:cSld>
  <p:clrMapOvr>
    <a:masterClrMapping/>
  </p:clrMapOvr>
  <mc:AlternateContent xmlns:mc="http://schemas.openxmlformats.org/markup-compatibility/2006">
    <mc:Choice xmlns=""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bg/>
                                          </p:spTgt>
                                        </p:tgtEl>
                                        <p:attrNameLst>
                                          <p:attrName>style.visibility</p:attrName>
                                        </p:attrNameLst>
                                      </p:cBhvr>
                                      <p:to>
                                        <p:strVal val="visible"/>
                                      </p:to>
                                    </p:set>
                                    <p:anim calcmode="lin" valueType="num">
                                      <p:cBhvr additive="base">
                                        <p:cTn id="15"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6"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additive="base">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 calcmode="lin" valueType="num">
                                      <p:cBhvr additive="base">
                                        <p:cTn id="2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 calcmode="lin" valueType="num">
                                      <p:cBhvr additive="base">
                                        <p:cTn id="3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 calcmode="lin" valueType="num">
                                      <p:cBhvr additive="base">
                                        <p:cTn id="3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 calcmode="lin" valueType="num">
                                      <p:cBhvr additive="base">
                                        <p:cTn id="4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
                                            <p:txEl>
                                              <p:pRg st="5" end="5"/>
                                            </p:txEl>
                                          </p:spTgt>
                                        </p:tgtEl>
                                        <p:attrNameLst>
                                          <p:attrName>style.visibility</p:attrName>
                                        </p:attrNameLst>
                                      </p:cBhvr>
                                      <p:to>
                                        <p:strVal val="visible"/>
                                      </p:to>
                                    </p:set>
                                    <p:anim calcmode="lin" valueType="num">
                                      <p:cBhvr additive="base">
                                        <p:cTn id="5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
                                            <p:txEl>
                                              <p:pRg st="6" end="6"/>
                                            </p:txEl>
                                          </p:spTgt>
                                        </p:tgtEl>
                                        <p:attrNameLst>
                                          <p:attrName>style.visibility</p:attrName>
                                        </p:attrNameLst>
                                      </p:cBhvr>
                                      <p:to>
                                        <p:strVal val="visible"/>
                                      </p:to>
                                    </p:set>
                                    <p:anim calcmode="lin" valueType="num">
                                      <p:cBhvr additive="base">
                                        <p:cTn id="5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أبو محمد مصطفى أبورية\دورة تحفة الأطفال\صور الدورة\New folder\صورة20.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55" y="283"/>
            <a:ext cx="9143245" cy="685743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421581980"/>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أبو محمد مصطفى أبورية\دورة تحفة الأطفال\صور الدورة\New folder\صورة14.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86" y="215"/>
            <a:ext cx="9143427" cy="685757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233633021"/>
      </p:ext>
    </p:extLst>
  </p:cSld>
  <p:clrMapOvr>
    <a:masterClrMapping/>
  </p:clrMapOvr>
  <mc:AlternateContent xmlns:mc="http://schemas.openxmlformats.org/markup-compatibility/2006">
    <mc:Choice xmlns=""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p:cTn id="7" dur="500" fill="hold"/>
                                        <p:tgtEl>
                                          <p:spTgt spid="13314"/>
                                        </p:tgtEl>
                                        <p:attrNameLst>
                                          <p:attrName>ppt_w</p:attrName>
                                        </p:attrNameLst>
                                      </p:cBhvr>
                                      <p:tavLst>
                                        <p:tav tm="0">
                                          <p:val>
                                            <p:fltVal val="0"/>
                                          </p:val>
                                        </p:tav>
                                        <p:tav tm="100000">
                                          <p:val>
                                            <p:strVal val="#ppt_w"/>
                                          </p:val>
                                        </p:tav>
                                      </p:tavLst>
                                    </p:anim>
                                    <p:anim calcmode="lin" valueType="num">
                                      <p:cBhvr>
                                        <p:cTn id="8" dur="500" fill="hold"/>
                                        <p:tgtEl>
                                          <p:spTgt spid="13314"/>
                                        </p:tgtEl>
                                        <p:attrNameLst>
                                          <p:attrName>ppt_h</p:attrName>
                                        </p:attrNameLst>
                                      </p:cBhvr>
                                      <p:tavLst>
                                        <p:tav tm="0">
                                          <p:val>
                                            <p:fltVal val="0"/>
                                          </p:val>
                                        </p:tav>
                                        <p:tav tm="100000">
                                          <p:val>
                                            <p:strVal val="#ppt_h"/>
                                          </p:val>
                                        </p:tav>
                                      </p:tavLst>
                                    </p:anim>
                                    <p:animEffect transition="in" filter="fade">
                                      <p:cBhvr>
                                        <p:cTn id="9"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043608" y="116632"/>
            <a:ext cx="7125113" cy="924475"/>
          </a:xfrm>
          <a:solidFill>
            <a:schemeClr val="tx1">
              <a:lumMod val="75000"/>
            </a:schemeClr>
          </a:solidFill>
        </p:spPr>
        <p:txBody>
          <a:bodyPr/>
          <a:lstStyle/>
          <a:p>
            <a:pPr algn="ctr"/>
            <a:r>
              <a:rPr lang="ar-KW" dirty="0" smtClean="0">
                <a:latin typeface="Swis721 BlkCn BT" panose="020B0806030502040204" pitchFamily="34" charset="0"/>
              </a:rPr>
              <a:t>معنى بحر الرجز</a:t>
            </a:r>
            <a:endParaRPr lang="ar-SA" dirty="0">
              <a:latin typeface="Swis721 BlkCn BT" panose="020B0806030502040204" pitchFamily="34" charset="0"/>
            </a:endParaRPr>
          </a:p>
        </p:txBody>
      </p:sp>
      <p:sp>
        <p:nvSpPr>
          <p:cNvPr id="3" name="عنصر نائب للمحتوى 2"/>
          <p:cNvSpPr>
            <a:spLocks noGrp="1"/>
          </p:cNvSpPr>
          <p:nvPr>
            <p:ph idx="1"/>
          </p:nvPr>
        </p:nvSpPr>
        <p:spPr>
          <a:xfrm>
            <a:off x="0" y="1340768"/>
            <a:ext cx="9144000" cy="5517232"/>
          </a:xfrm>
          <a:solidFill>
            <a:schemeClr val="bg2">
              <a:lumMod val="40000"/>
              <a:lumOff val="60000"/>
            </a:schemeClr>
          </a:solidFill>
        </p:spPr>
        <p:txBody>
          <a:bodyPr/>
          <a:lstStyle/>
          <a:p>
            <a:r>
              <a:rPr lang="ar-SA" sz="2800" dirty="0"/>
              <a:t>و (التحفة) من بحر الرجز ، وهو من أسهل بحور الشعر ووزن هذا البحر</a:t>
            </a:r>
          </a:p>
          <a:p>
            <a:pPr marL="0" indent="0">
              <a:buNone/>
            </a:pPr>
            <a:r>
              <a:rPr lang="ar-SA" sz="2800" dirty="0"/>
              <a:t>هو: مستفعلن مستفعلن مستفعلن مستفعلن مستفعلن مستفعلن</a:t>
            </a:r>
          </a:p>
          <a:p>
            <a:r>
              <a:rPr lang="ar-SA" sz="2800" dirty="0"/>
              <a:t>وكما هو ملاحظ أن التفعيلة " مستفعلن" مكونة من حركة وسكون ثم حركة</a:t>
            </a:r>
          </a:p>
          <a:p>
            <a:pPr marL="0" indent="0">
              <a:buNone/>
            </a:pPr>
            <a:r>
              <a:rPr lang="ar-SA" sz="2800" dirty="0"/>
              <a:t>وسكون ثم حركتين وسكون، هكذا : مس/ تف/ علن ، فالأصل أن يكون البحر كله</a:t>
            </a:r>
          </a:p>
          <a:p>
            <a:r>
              <a:rPr lang="ar-SA" sz="2800" dirty="0"/>
              <a:t>على هذه الطريقة ، وبهذا يكون </a:t>
            </a:r>
            <a:r>
              <a:rPr lang="ar-SA" sz="2800" dirty="0" smtClean="0"/>
              <a:t>تاما</a:t>
            </a:r>
            <a:r>
              <a:rPr lang="ar-SA" sz="2800" dirty="0"/>
              <a:t>، والعروض والضرب صحيحتان،وإليكم </a:t>
            </a:r>
            <a:r>
              <a:rPr lang="ar-SA" sz="2800" dirty="0" smtClean="0"/>
              <a:t>هذا</a:t>
            </a:r>
            <a:r>
              <a:rPr lang="ar-KW" sz="2800" dirty="0" smtClean="0"/>
              <a:t> </a:t>
            </a:r>
            <a:r>
              <a:rPr lang="ar-SA" sz="2800" dirty="0" smtClean="0"/>
              <a:t>المثال </a:t>
            </a:r>
            <a:r>
              <a:rPr lang="ar-SA" sz="2800" dirty="0"/>
              <a:t>للتوضيح : قال الناظم - رحمه الله.: -</a:t>
            </a:r>
          </a:p>
          <a:p>
            <a:r>
              <a:rPr lang="ar-SA" sz="2800" dirty="0"/>
              <a:t>صف ذا ثنا / كم جاد شخ/صن قد سما دم طييبن / زد في تقن / ضع ظالما/</a:t>
            </a:r>
          </a:p>
          <a:p>
            <a:pPr marL="0" indent="0">
              <a:buNone/>
            </a:pPr>
            <a:r>
              <a:rPr lang="ar-KW" sz="2800" dirty="0" smtClean="0"/>
              <a:t>        </a:t>
            </a:r>
            <a:r>
              <a:rPr lang="ar-SA" sz="2800" dirty="0" smtClean="0"/>
              <a:t>مستفعلن </a:t>
            </a:r>
            <a:r>
              <a:rPr lang="ar-SA" sz="2800" dirty="0"/>
              <a:t>/ مستفعلن / مستفعلن </a:t>
            </a:r>
            <a:r>
              <a:rPr lang="ar-KW" sz="2800" dirty="0" smtClean="0"/>
              <a:t> </a:t>
            </a:r>
            <a:r>
              <a:rPr lang="ar-SA" sz="2800" dirty="0" smtClean="0"/>
              <a:t>مستفعلن </a:t>
            </a:r>
            <a:r>
              <a:rPr lang="ar-SA" sz="2800" dirty="0"/>
              <a:t>/ مستفعلن / مستفعلن</a:t>
            </a:r>
          </a:p>
        </p:txBody>
      </p:sp>
    </p:spTree>
    <p:extLst>
      <p:ext uri="{BB962C8B-B14F-4D97-AF65-F5344CB8AC3E}">
        <p14:creationId xmlns="" xmlns:p14="http://schemas.microsoft.com/office/powerpoint/2010/main" val="2865309023"/>
      </p:ext>
    </p:extLst>
  </p:cSld>
  <p:clrMapOvr>
    <a:masterClrMapping/>
  </p:clrMapOvr>
  <mc:AlternateContent xmlns:mc="http://schemas.openxmlformats.org/markup-compatibility/2006">
    <mc:Choice xmlns="" xmlns:p14="http://schemas.microsoft.com/office/powerpoint/2010/main" Requires="p14">
      <p:transition spd="slow" p14:dur="2000">
        <p14:ferris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 calcmode="lin" valueType="num">
                                      <p:cBhvr additive="base">
                                        <p:cTn id="13"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additive="base">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 calcmode="lin" valueType="num">
                                      <p:cBhvr additive="base">
                                        <p:cTn id="4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 calcmode="lin" valueType="num">
                                      <p:cBhvr additive="base">
                                        <p:cTn id="5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dirty="0"/>
          </a:p>
        </p:txBody>
      </p:sp>
      <p:sp>
        <p:nvSpPr>
          <p:cNvPr id="3" name="عنصر نائب للمحتوى 2"/>
          <p:cNvSpPr>
            <a:spLocks noGrp="1"/>
          </p:cNvSpPr>
          <p:nvPr>
            <p:ph idx="1"/>
          </p:nvPr>
        </p:nvSpPr>
        <p:spPr/>
        <p:txBody>
          <a:bodyPr/>
          <a:lstStyle/>
          <a:p>
            <a:endParaRPr lang="ar-SA" dirty="0"/>
          </a:p>
        </p:txBody>
      </p:sp>
      <p:pic>
        <p:nvPicPr>
          <p:cNvPr id="7170" name="Picture 2" descr="D:\أبو محمد مصطفى أبورية\دورة تحفة الأطفال\صور الدورة\New folder\صورة7.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77" y="283"/>
            <a:ext cx="9143245" cy="685743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521538723"/>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ipe(down)">
                                      <p:cBhvr>
                                        <p:cTn id="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أبو محمد مصطفى أبورية\دورة تحفة الأطفال\صور الدورة\New folder\صورة27.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757639129"/>
      </p:ext>
    </p:extLst>
  </p:cSld>
  <p:clrMapOvr>
    <a:masterClrMapping/>
  </p:clrMapOvr>
  <mc:AlternateContent xmlns:mc="http://schemas.openxmlformats.org/markup-compatibility/2006">
    <mc:Choice xmlns=""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7020"/>
            <a:ext cx="9144000" cy="924475"/>
          </a:xfrm>
          <a:solidFill>
            <a:schemeClr val="accent1">
              <a:lumMod val="40000"/>
              <a:lumOff val="60000"/>
            </a:schemeClr>
          </a:solidFill>
        </p:spPr>
        <p:txBody>
          <a:bodyPr/>
          <a:lstStyle/>
          <a:p>
            <a:pPr algn="ctr"/>
            <a:r>
              <a:rPr lang="ar-KW" sz="4000" dirty="0" smtClean="0">
                <a:cs typeface="+mj-cs"/>
              </a:rPr>
              <a:t>باب أقسام المد</a:t>
            </a:r>
            <a:endParaRPr lang="ar-SA" sz="4000" dirty="0">
              <a:cs typeface="+mj-cs"/>
            </a:endParaRPr>
          </a:p>
        </p:txBody>
      </p:sp>
      <p:graphicFrame>
        <p:nvGraphicFramePr>
          <p:cNvPr id="4" name="عنصر نائب للمحتوى 3"/>
          <p:cNvGraphicFramePr>
            <a:graphicFrameLocks noGrp="1"/>
          </p:cNvGraphicFramePr>
          <p:nvPr>
            <p:ph idx="1"/>
            <p:extLst>
              <p:ext uri="{D42A27DB-BD31-4B8C-83A1-F6EECF244321}">
                <p14:modId xmlns="" xmlns:p14="http://schemas.microsoft.com/office/powerpoint/2010/main" val="790351064"/>
              </p:ext>
            </p:extLst>
          </p:nvPr>
        </p:nvGraphicFramePr>
        <p:xfrm>
          <a:off x="215516" y="980728"/>
          <a:ext cx="8712967" cy="3312368"/>
        </p:xfrm>
        <a:graphic>
          <a:graphicData uri="http://schemas.openxmlformats.org/drawingml/2006/table">
            <a:tbl>
              <a:tblPr rtl="1" firstRow="1" firstCol="1" lastRow="1" lastCol="1" bandRow="1" bandCol="1"/>
              <a:tblGrid>
                <a:gridCol w="4137600"/>
                <a:gridCol w="305219"/>
                <a:gridCol w="4270148"/>
              </a:tblGrid>
              <a:tr h="1026834">
                <a:tc>
                  <a:txBody>
                    <a:bodyPr/>
                    <a:lstStyle/>
                    <a:p>
                      <a:pPr algn="justLow" rtl="1">
                        <a:lnSpc>
                          <a:spcPct val="115000"/>
                        </a:lnSpc>
                        <a:spcAft>
                          <a:spcPts val="0"/>
                        </a:spcAft>
                      </a:pPr>
                      <a:r>
                        <a:rPr lang="ar-SA" sz="1900" b="1" dirty="0">
                          <a:effectLst/>
                          <a:latin typeface="Times New Roman"/>
                          <a:ea typeface="Times New Roman"/>
                          <a:cs typeface="Lotus Linotype"/>
                        </a:rPr>
                        <a:t>وَالْـمَدُّ أَصْلِـيٌّ وَفَرْعِيٌّ لَـهُ</a:t>
                      </a:r>
                      <a:br>
                        <a:rPr lang="ar-SA" sz="1900" b="1" dirty="0">
                          <a:effectLst/>
                          <a:latin typeface="Times New Roman"/>
                          <a:ea typeface="Times New Roman"/>
                          <a:cs typeface="Lotus Linotype"/>
                        </a:rPr>
                      </a:br>
                      <a:endParaRPr lang="en-US" sz="1200" dirty="0">
                        <a:effectLst/>
                        <a:latin typeface="Times New Roman"/>
                        <a:ea typeface="Times New Roman"/>
                      </a:endParaRPr>
                    </a:p>
                  </a:txBody>
                  <a:tcPr marL="68580" marR="68580" marT="0" marB="0">
                    <a:lnL>
                      <a:noFill/>
                    </a:lnL>
                    <a:lnR>
                      <a:noFill/>
                    </a:lnR>
                    <a:lnT>
                      <a:noFill/>
                    </a:lnT>
                    <a:lnB>
                      <a:noFill/>
                    </a:lnB>
                  </a:tcPr>
                </a:tc>
                <a:tc>
                  <a:txBody>
                    <a:bodyPr/>
                    <a:lstStyle/>
                    <a:p>
                      <a:pPr algn="justLow" rtl="1">
                        <a:lnSpc>
                          <a:spcPct val="115000"/>
                        </a:lnSpc>
                        <a:spcAft>
                          <a:spcPts val="0"/>
                        </a:spcAft>
                      </a:pPr>
                      <a:r>
                        <a:rPr lang="ar-SA" sz="1900" b="1" dirty="0">
                          <a:effectLst/>
                          <a:latin typeface="Times New Roman"/>
                          <a:ea typeface="Times New Roman"/>
                          <a:cs typeface="Lotus Linotype"/>
                        </a:rPr>
                        <a:t> </a:t>
                      </a:r>
                      <a:endParaRPr lang="en-US" sz="1200" dirty="0">
                        <a:effectLst/>
                        <a:latin typeface="Times New Roman"/>
                        <a:ea typeface="Times New Roman"/>
                      </a:endParaRPr>
                    </a:p>
                  </a:txBody>
                  <a:tcPr marL="68580" marR="68580" marT="0" marB="0">
                    <a:lnL>
                      <a:noFill/>
                    </a:lnL>
                    <a:lnR>
                      <a:noFill/>
                    </a:lnR>
                    <a:lnT>
                      <a:noFill/>
                    </a:lnT>
                    <a:lnB>
                      <a:noFill/>
                    </a:lnB>
                  </a:tcPr>
                </a:tc>
                <a:tc>
                  <a:txBody>
                    <a:bodyPr/>
                    <a:lstStyle/>
                    <a:p>
                      <a:pPr algn="justLow" rtl="1">
                        <a:lnSpc>
                          <a:spcPct val="115000"/>
                        </a:lnSpc>
                        <a:spcAft>
                          <a:spcPts val="0"/>
                        </a:spcAft>
                      </a:pPr>
                      <a:r>
                        <a:rPr lang="ar-SA" sz="1900" b="1" dirty="0">
                          <a:effectLst/>
                          <a:latin typeface="Times New Roman"/>
                          <a:ea typeface="Times New Roman"/>
                          <a:cs typeface="Lotus Linotype"/>
                        </a:rPr>
                        <a:t>وَسَمِّ أَوَّلًا طَبِيعِيًّا وَهُو </a:t>
                      </a:r>
                      <a:br>
                        <a:rPr lang="ar-SA" sz="1900" b="1" dirty="0">
                          <a:effectLst/>
                          <a:latin typeface="Times New Roman"/>
                          <a:ea typeface="Times New Roman"/>
                          <a:cs typeface="Lotus Linotype"/>
                        </a:rPr>
                      </a:br>
                      <a:endParaRPr lang="en-US" sz="1200" dirty="0">
                        <a:effectLst/>
                        <a:latin typeface="Times New Roman"/>
                        <a:ea typeface="Times New Roman"/>
                      </a:endParaRPr>
                    </a:p>
                  </a:txBody>
                  <a:tcPr marL="68580" marR="68580" marT="0" marB="0">
                    <a:lnL>
                      <a:noFill/>
                    </a:lnL>
                    <a:lnR>
                      <a:noFill/>
                    </a:lnR>
                    <a:lnT>
                      <a:noFill/>
                    </a:lnT>
                    <a:lnB>
                      <a:noFill/>
                    </a:lnB>
                  </a:tcPr>
                </a:tc>
              </a:tr>
              <a:tr h="1026834">
                <a:tc>
                  <a:txBody>
                    <a:bodyPr/>
                    <a:lstStyle/>
                    <a:p>
                      <a:pPr algn="justLow" rtl="1">
                        <a:lnSpc>
                          <a:spcPct val="115000"/>
                        </a:lnSpc>
                        <a:spcAft>
                          <a:spcPts val="0"/>
                        </a:spcAft>
                      </a:pPr>
                      <a:r>
                        <a:rPr lang="ar-SA" sz="1900" b="1" dirty="0">
                          <a:effectLst/>
                          <a:latin typeface="Times New Roman"/>
                          <a:ea typeface="Times New Roman"/>
                          <a:cs typeface="Lotus Linotype"/>
                        </a:rPr>
                        <a:t>مَا لَا تَوَقُّفٌ لَـهُ عَلَى </a:t>
                      </a:r>
                      <a:r>
                        <a:rPr lang="ar-SA" sz="1900" b="1" dirty="0">
                          <a:solidFill>
                            <a:srgbClr val="FFFF00"/>
                          </a:solidFill>
                          <a:effectLst/>
                          <a:latin typeface="Times New Roman"/>
                          <a:ea typeface="Times New Roman"/>
                          <a:cs typeface="Lotus Linotype"/>
                        </a:rPr>
                        <a:t>سَبَبْ</a:t>
                      </a:r>
                      <a:r>
                        <a:rPr lang="ar-SA" sz="1900" b="1" dirty="0">
                          <a:effectLst/>
                          <a:latin typeface="Times New Roman"/>
                          <a:ea typeface="Times New Roman"/>
                          <a:cs typeface="Lotus Linotype"/>
                        </a:rPr>
                        <a:t/>
                      </a:r>
                      <a:br>
                        <a:rPr lang="ar-SA" sz="1900" b="1" dirty="0">
                          <a:effectLst/>
                          <a:latin typeface="Times New Roman"/>
                          <a:ea typeface="Times New Roman"/>
                          <a:cs typeface="Lotus Linotype"/>
                        </a:rPr>
                      </a:br>
                      <a:endParaRPr lang="en-US" sz="1200" dirty="0">
                        <a:effectLst/>
                        <a:latin typeface="Times New Roman"/>
                        <a:ea typeface="Times New Roman"/>
                      </a:endParaRPr>
                    </a:p>
                  </a:txBody>
                  <a:tcPr marL="68580" marR="68580" marT="0" marB="0">
                    <a:lnL>
                      <a:noFill/>
                    </a:lnL>
                    <a:lnR>
                      <a:noFill/>
                    </a:lnR>
                    <a:lnT>
                      <a:noFill/>
                    </a:lnT>
                    <a:lnB>
                      <a:noFill/>
                    </a:lnB>
                  </a:tcPr>
                </a:tc>
                <a:tc>
                  <a:txBody>
                    <a:bodyPr/>
                    <a:lstStyle/>
                    <a:p>
                      <a:pPr algn="justLow" rtl="1">
                        <a:lnSpc>
                          <a:spcPct val="115000"/>
                        </a:lnSpc>
                        <a:spcAft>
                          <a:spcPts val="0"/>
                        </a:spcAft>
                      </a:pPr>
                      <a:r>
                        <a:rPr lang="ar-SA" sz="1900" b="1" dirty="0">
                          <a:effectLst/>
                          <a:latin typeface="Times New Roman"/>
                          <a:ea typeface="Times New Roman"/>
                          <a:cs typeface="Lotus Linotype"/>
                        </a:rPr>
                        <a:t> </a:t>
                      </a:r>
                      <a:endParaRPr lang="en-US" sz="1200" dirty="0">
                        <a:effectLst/>
                        <a:latin typeface="Times New Roman"/>
                        <a:ea typeface="Times New Roman"/>
                      </a:endParaRPr>
                    </a:p>
                  </a:txBody>
                  <a:tcPr marL="68580" marR="68580" marT="0" marB="0">
                    <a:lnL>
                      <a:noFill/>
                    </a:lnL>
                    <a:lnR>
                      <a:noFill/>
                    </a:lnR>
                    <a:lnT>
                      <a:noFill/>
                    </a:lnT>
                    <a:lnB>
                      <a:noFill/>
                    </a:lnB>
                  </a:tcPr>
                </a:tc>
                <a:tc>
                  <a:txBody>
                    <a:bodyPr/>
                    <a:lstStyle/>
                    <a:p>
                      <a:pPr algn="justLow" rtl="1">
                        <a:lnSpc>
                          <a:spcPct val="115000"/>
                        </a:lnSpc>
                        <a:spcAft>
                          <a:spcPts val="0"/>
                        </a:spcAft>
                      </a:pPr>
                      <a:r>
                        <a:rPr lang="ar-SA" sz="1900" b="1" dirty="0" smtClean="0">
                          <a:effectLst/>
                          <a:latin typeface="Times New Roman"/>
                          <a:ea typeface="Times New Roman"/>
                          <a:cs typeface="Lotus Linotype"/>
                        </a:rPr>
                        <a:t>وَلَا </a:t>
                      </a:r>
                      <a:r>
                        <a:rPr lang="ar-SA" sz="1900" b="1" kern="1200" dirty="0" smtClean="0">
                          <a:solidFill>
                            <a:srgbClr val="FFFF00"/>
                          </a:solidFill>
                          <a:effectLst/>
                          <a:latin typeface="Times New Roman"/>
                          <a:ea typeface="Times New Roman"/>
                          <a:cs typeface="Lotus Linotype"/>
                        </a:rPr>
                        <a:t>بِدُونِهِ</a:t>
                      </a:r>
                      <a:r>
                        <a:rPr lang="ar-SA" sz="1900" b="1" dirty="0" smtClean="0">
                          <a:effectLst/>
                          <a:latin typeface="Times New Roman"/>
                          <a:ea typeface="Times New Roman"/>
                          <a:cs typeface="Lotus Linotype"/>
                        </a:rPr>
                        <a:t> الْـحُرُوفُ </a:t>
                      </a:r>
                      <a:r>
                        <a:rPr lang="ar-SA" sz="1900" b="1" dirty="0" smtClean="0">
                          <a:solidFill>
                            <a:srgbClr val="FFFF00"/>
                          </a:solidFill>
                          <a:effectLst/>
                          <a:latin typeface="Times New Roman"/>
                          <a:ea typeface="Times New Roman"/>
                          <a:cs typeface="Lotus Linotype"/>
                        </a:rPr>
                        <a:t>تُجْتَلَبْ</a:t>
                      </a:r>
                      <a:r>
                        <a:rPr lang="ar-SA" sz="1900" b="1" dirty="0" smtClean="0">
                          <a:effectLst/>
                          <a:latin typeface="Times New Roman"/>
                          <a:ea typeface="Times New Roman"/>
                          <a:cs typeface="Lotus Linotype"/>
                        </a:rPr>
                        <a:t/>
                      </a:r>
                      <a:br>
                        <a:rPr lang="ar-SA" sz="1900" b="1" dirty="0" smtClean="0">
                          <a:effectLst/>
                          <a:latin typeface="Times New Roman"/>
                          <a:ea typeface="Times New Roman"/>
                          <a:cs typeface="Lotus Linotype"/>
                        </a:rPr>
                      </a:br>
                      <a:endParaRPr lang="en-US" sz="1200" dirty="0">
                        <a:effectLst/>
                        <a:latin typeface="Times New Roman"/>
                        <a:ea typeface="Times New Roman"/>
                      </a:endParaRPr>
                    </a:p>
                  </a:txBody>
                  <a:tcPr marL="68580" marR="68580" marT="0" marB="0">
                    <a:lnL>
                      <a:noFill/>
                    </a:lnL>
                    <a:lnR>
                      <a:noFill/>
                    </a:lnR>
                    <a:lnT>
                      <a:noFill/>
                    </a:lnT>
                    <a:lnB>
                      <a:noFill/>
                    </a:lnB>
                  </a:tcPr>
                </a:tc>
              </a:tr>
              <a:tr h="1258700">
                <a:tc>
                  <a:txBody>
                    <a:bodyPr/>
                    <a:lstStyle/>
                    <a:p>
                      <a:pPr algn="justLow" rtl="1">
                        <a:lnSpc>
                          <a:spcPct val="115000"/>
                        </a:lnSpc>
                        <a:spcAft>
                          <a:spcPts val="0"/>
                        </a:spcAft>
                      </a:pPr>
                      <a:r>
                        <a:rPr lang="ar-SA" sz="1900" b="1" dirty="0">
                          <a:effectLst/>
                          <a:latin typeface="Times New Roman"/>
                          <a:ea typeface="Times New Roman"/>
                          <a:cs typeface="Lotus Linotype"/>
                        </a:rPr>
                        <a:t>بَلْ أَيُّ حَرْفٍ </a:t>
                      </a:r>
                      <a:r>
                        <a:rPr lang="ar-SA" sz="1900" b="1" kern="1200" dirty="0">
                          <a:solidFill>
                            <a:srgbClr val="FFFF00"/>
                          </a:solidFill>
                          <a:effectLst/>
                          <a:latin typeface="Times New Roman"/>
                          <a:ea typeface="Times New Roman"/>
                          <a:cs typeface="Lotus Linotype"/>
                        </a:rPr>
                        <a:t>غَيْرِ</a:t>
                      </a:r>
                      <a:r>
                        <a:rPr lang="ar-SA" sz="1900" b="1" dirty="0">
                          <a:effectLst/>
                          <a:latin typeface="Times New Roman"/>
                          <a:ea typeface="Times New Roman"/>
                          <a:cs typeface="Lotus Linotype"/>
                        </a:rPr>
                        <a:t> هَمْزٍ أَوْ سُكُونْ</a:t>
                      </a:r>
                      <a:br>
                        <a:rPr lang="ar-SA" sz="1900" b="1" dirty="0">
                          <a:effectLst/>
                          <a:latin typeface="Times New Roman"/>
                          <a:ea typeface="Times New Roman"/>
                          <a:cs typeface="Lotus Linotype"/>
                        </a:rPr>
                      </a:br>
                      <a:r>
                        <a:rPr lang="ar-SA" sz="1900" b="1" dirty="0">
                          <a:effectLst/>
                          <a:latin typeface="Times New Roman"/>
                          <a:ea typeface="Times New Roman"/>
                          <a:cs typeface="Lotus Linotype"/>
                        </a:rPr>
                        <a:t> </a:t>
                      </a:r>
                      <a:endParaRPr lang="en-US" sz="1200" dirty="0">
                        <a:effectLst/>
                        <a:latin typeface="Times New Roman"/>
                        <a:ea typeface="Times New Roman"/>
                      </a:endParaRPr>
                    </a:p>
                  </a:txBody>
                  <a:tcPr marL="68580" marR="68580" marT="0" marB="0">
                    <a:lnL>
                      <a:noFill/>
                    </a:lnL>
                    <a:lnR>
                      <a:noFill/>
                    </a:lnR>
                    <a:lnT>
                      <a:noFill/>
                    </a:lnT>
                    <a:lnB>
                      <a:noFill/>
                    </a:lnB>
                  </a:tcPr>
                </a:tc>
                <a:tc>
                  <a:txBody>
                    <a:bodyPr/>
                    <a:lstStyle/>
                    <a:p>
                      <a:pPr algn="justLow" rtl="1">
                        <a:lnSpc>
                          <a:spcPct val="115000"/>
                        </a:lnSpc>
                        <a:spcAft>
                          <a:spcPts val="0"/>
                        </a:spcAft>
                      </a:pPr>
                      <a:r>
                        <a:rPr lang="ar-SA" sz="1900" b="1" dirty="0">
                          <a:effectLst/>
                          <a:latin typeface="Times New Roman"/>
                          <a:ea typeface="Times New Roman"/>
                          <a:cs typeface="Lotus Linotype"/>
                        </a:rPr>
                        <a:t> </a:t>
                      </a:r>
                      <a:endParaRPr lang="en-US" sz="1200" dirty="0">
                        <a:effectLst/>
                        <a:latin typeface="Times New Roman"/>
                        <a:ea typeface="Times New Roman"/>
                      </a:endParaRPr>
                    </a:p>
                  </a:txBody>
                  <a:tcPr marL="68580" marR="68580" marT="0" marB="0">
                    <a:lnL>
                      <a:noFill/>
                    </a:lnL>
                    <a:lnR>
                      <a:noFill/>
                    </a:lnR>
                    <a:lnT>
                      <a:noFill/>
                    </a:lnT>
                    <a:lnB>
                      <a:noFill/>
                    </a:lnB>
                  </a:tcPr>
                </a:tc>
                <a:tc>
                  <a:txBody>
                    <a:bodyPr/>
                    <a:lstStyle/>
                    <a:p>
                      <a:pPr algn="justLow" rtl="1">
                        <a:lnSpc>
                          <a:spcPct val="115000"/>
                        </a:lnSpc>
                        <a:spcAft>
                          <a:spcPts val="0"/>
                        </a:spcAft>
                      </a:pPr>
                      <a:r>
                        <a:rPr lang="ar-SA" sz="1900" b="1" dirty="0" smtClean="0">
                          <a:effectLst/>
                          <a:latin typeface="Times New Roman"/>
                          <a:ea typeface="Times New Roman"/>
                          <a:cs typeface="Lotus Linotype"/>
                        </a:rPr>
                        <a:t>جَا بَعْدَ مَدٍّ </a:t>
                      </a:r>
                      <a:r>
                        <a:rPr lang="ar-SA" sz="1900" b="1" dirty="0" smtClean="0">
                          <a:solidFill>
                            <a:srgbClr val="FFFF00"/>
                          </a:solidFill>
                          <a:effectLst/>
                          <a:latin typeface="Times New Roman"/>
                          <a:ea typeface="Times New Roman"/>
                          <a:cs typeface="Lotus Linotype"/>
                        </a:rPr>
                        <a:t>فَالطَّبِيعِيَّ</a:t>
                      </a:r>
                      <a:r>
                        <a:rPr lang="ar-SA" sz="1900" b="1" dirty="0" smtClean="0">
                          <a:effectLst/>
                          <a:latin typeface="Times New Roman"/>
                          <a:ea typeface="Times New Roman"/>
                          <a:cs typeface="Lotus Linotype"/>
                        </a:rPr>
                        <a:t> يَكُونْ</a:t>
                      </a:r>
                      <a:br>
                        <a:rPr lang="ar-SA" sz="1900" b="1" dirty="0" smtClean="0">
                          <a:effectLst/>
                          <a:latin typeface="Times New Roman"/>
                          <a:ea typeface="Times New Roman"/>
                          <a:cs typeface="Lotus Linotype"/>
                        </a:rPr>
                      </a:br>
                      <a:endParaRPr lang="en-US" sz="1200" dirty="0">
                        <a:effectLst/>
                        <a:latin typeface="Times New Roman"/>
                        <a:ea typeface="Times New Roman"/>
                      </a:endParaRPr>
                    </a:p>
                  </a:txBody>
                  <a:tcPr marL="68580" marR="68580" marT="0" marB="0">
                    <a:lnL>
                      <a:noFill/>
                    </a:lnL>
                    <a:lnR>
                      <a:noFill/>
                    </a:lnR>
                    <a:lnT>
                      <a:noFill/>
                    </a:lnT>
                    <a:lnB>
                      <a:noFill/>
                    </a:lnB>
                  </a:tcPr>
                </a:tc>
              </a:tr>
            </a:tbl>
          </a:graphicData>
        </a:graphic>
      </p:graphicFrame>
      <p:sp>
        <p:nvSpPr>
          <p:cNvPr id="7" name="مربع نص 6"/>
          <p:cNvSpPr txBox="1"/>
          <p:nvPr/>
        </p:nvSpPr>
        <p:spPr>
          <a:xfrm>
            <a:off x="0" y="3789040"/>
            <a:ext cx="9144000" cy="3046988"/>
          </a:xfrm>
          <a:prstGeom prst="rect">
            <a:avLst/>
          </a:prstGeom>
          <a:noFill/>
        </p:spPr>
        <p:txBody>
          <a:bodyPr wrap="square" rtlCol="1">
            <a:spAutoFit/>
          </a:bodyPr>
          <a:lstStyle/>
          <a:p>
            <a:r>
              <a:rPr lang="ar-KW" sz="2400" b="1" dirty="0">
                <a:solidFill>
                  <a:srgbClr val="FFFF00"/>
                </a:solidFill>
                <a:latin typeface="Times New Roman"/>
                <a:ea typeface="Times New Roman"/>
                <a:cs typeface="Lotus Linotype"/>
              </a:rPr>
              <a:t>سبب</a:t>
            </a:r>
            <a:r>
              <a:rPr lang="ar-KW" sz="2400" dirty="0" smtClean="0"/>
              <a:t> : بإسكان الباء للوزن وهي في الأصل مكسورة</a:t>
            </a:r>
          </a:p>
          <a:p>
            <a:r>
              <a:rPr lang="ar-KW" sz="2400" b="1" dirty="0">
                <a:solidFill>
                  <a:srgbClr val="FFFF00"/>
                </a:solidFill>
                <a:latin typeface="Times New Roman"/>
                <a:ea typeface="Times New Roman"/>
                <a:cs typeface="Lotus Linotype"/>
              </a:rPr>
              <a:t>بدونه</a:t>
            </a:r>
            <a:r>
              <a:rPr lang="ar-KW" sz="2400" dirty="0" smtClean="0"/>
              <a:t>: ولا يجيز من النحويين الجر في ( دون ) بالباء  إلا الأخفش والباقون يجرونها بـ  ( من ) </a:t>
            </a:r>
          </a:p>
          <a:p>
            <a:r>
              <a:rPr lang="ar-KW" sz="2400" b="1" dirty="0" smtClean="0">
                <a:solidFill>
                  <a:srgbClr val="FFFF00"/>
                </a:solidFill>
                <a:latin typeface="Times New Roman"/>
                <a:ea typeface="Times New Roman"/>
                <a:cs typeface="Lotus Linotype"/>
              </a:rPr>
              <a:t>تجتلب: </a:t>
            </a:r>
            <a:r>
              <a:rPr lang="ar-KW" sz="2400" dirty="0" smtClean="0"/>
              <a:t>  تنطق ويجلب نطقها بسهولة</a:t>
            </a:r>
          </a:p>
          <a:p>
            <a:r>
              <a:rPr lang="ar-KW" sz="2400" b="1" dirty="0" smtClean="0">
                <a:solidFill>
                  <a:srgbClr val="FFFF00"/>
                </a:solidFill>
                <a:latin typeface="Times New Roman"/>
                <a:ea typeface="Times New Roman"/>
                <a:cs typeface="Lotus Linotype"/>
              </a:rPr>
              <a:t>غير:</a:t>
            </a:r>
            <a:r>
              <a:rPr lang="ar-KW" sz="2400" dirty="0" smtClean="0"/>
              <a:t> بالحركات الثلاث</a:t>
            </a:r>
          </a:p>
          <a:p>
            <a:r>
              <a:rPr lang="ar-KW" sz="2400" b="1" dirty="0" smtClean="0">
                <a:solidFill>
                  <a:srgbClr val="FFFF00"/>
                </a:solidFill>
                <a:latin typeface="Times New Roman"/>
                <a:ea typeface="Times New Roman"/>
                <a:cs typeface="Lotus Linotype"/>
              </a:rPr>
              <a:t>فالطبيعي: </a:t>
            </a:r>
            <a:r>
              <a:rPr lang="ar-KW" sz="2400" dirty="0" smtClean="0"/>
              <a:t> بالنصب خبر كان مقدم     </a:t>
            </a:r>
          </a:p>
          <a:p>
            <a:r>
              <a:rPr lang="ar-KW" sz="2400" dirty="0" smtClean="0"/>
              <a:t>ويلاحظ انتهاء شطرتي البيت بساكنين وهذا يسمى التذييل في العروض وهو زيادة ساكن على ما آخره وتد مجموع ( حركتان وسكون) وهو شاذ في الرجز خصوصا المجزوء منه والتذييل لا يطرد بكثرة إلا في مجزوء البسيط والكامل.</a:t>
            </a:r>
          </a:p>
        </p:txBody>
      </p:sp>
    </p:spTree>
    <p:extLst>
      <p:ext uri="{BB962C8B-B14F-4D97-AF65-F5344CB8AC3E}">
        <p14:creationId xmlns="" xmlns:p14="http://schemas.microsoft.com/office/powerpoint/2010/main" val="2037587766"/>
      </p:ext>
    </p:extLst>
  </p:cSld>
  <p:clrMapOvr>
    <a:masterClrMapping/>
  </p:clrMapOvr>
  <mc:AlternateContent xmlns:mc="http://schemas.openxmlformats.org/markup-compatibility/2006">
    <mc:Choice xmlns=""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style.rotation</p:attrName>
                                        </p:attrNameLst>
                                      </p:cBhvr>
                                      <p:tavLst>
                                        <p:tav tm="0">
                                          <p:val>
                                            <p:fltVal val="90"/>
                                          </p:val>
                                        </p:tav>
                                        <p:tav tm="100000">
                                          <p:val>
                                            <p:fltVal val="0"/>
                                          </p:val>
                                        </p:tav>
                                      </p:tavLst>
                                    </p:anim>
                                    <p:animEffect transition="in" filter="fade">
                                      <p:cBhvr>
                                        <p:cTn id="2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924475"/>
          </a:xfrm>
          <a:solidFill>
            <a:schemeClr val="tx2">
              <a:lumMod val="50000"/>
            </a:schemeClr>
          </a:solidFill>
        </p:spPr>
        <p:txBody>
          <a:bodyPr/>
          <a:lstStyle/>
          <a:p>
            <a:pPr algn="ctr"/>
            <a:r>
              <a:rPr lang="ar-EG" sz="5400" dirty="0" smtClean="0">
                <a:latin typeface="+mn-lt"/>
                <a:cs typeface="+mj-cs"/>
              </a:rPr>
              <a:t>المــــــد </a:t>
            </a:r>
            <a:endParaRPr lang="ar-EG" sz="5400" dirty="0">
              <a:latin typeface="+mn-lt"/>
              <a:cs typeface="+mj-cs"/>
            </a:endParaRPr>
          </a:p>
        </p:txBody>
      </p:sp>
      <p:sp>
        <p:nvSpPr>
          <p:cNvPr id="3" name="عنصر نائب للمحتوى 2"/>
          <p:cNvSpPr>
            <a:spLocks noGrp="1"/>
          </p:cNvSpPr>
          <p:nvPr>
            <p:ph idx="1"/>
          </p:nvPr>
        </p:nvSpPr>
        <p:spPr>
          <a:xfrm>
            <a:off x="0" y="980728"/>
            <a:ext cx="9143999" cy="5877272"/>
          </a:xfrm>
          <a:solidFill>
            <a:schemeClr val="bg2">
              <a:lumMod val="40000"/>
              <a:lumOff val="60000"/>
            </a:schemeClr>
          </a:solidFill>
        </p:spPr>
        <p:txBody>
          <a:bodyPr>
            <a:normAutofit fontScale="70000" lnSpcReduction="20000"/>
          </a:bodyPr>
          <a:lstStyle/>
          <a:p>
            <a:pPr marL="0" indent="0">
              <a:buNone/>
            </a:pPr>
            <a:endParaRPr lang="ar-KW" sz="4400" dirty="0" smtClean="0"/>
          </a:p>
          <a:p>
            <a:r>
              <a:rPr lang="ar-EG" sz="4400" dirty="0" smtClean="0">
                <a:solidFill>
                  <a:schemeClr val="accent1">
                    <a:lumMod val="75000"/>
                  </a:schemeClr>
                </a:solidFill>
              </a:rPr>
              <a:t>تعريف المد والقصر</a:t>
            </a:r>
            <a:endParaRPr lang="ar-KW" sz="4400" dirty="0" smtClean="0">
              <a:solidFill>
                <a:schemeClr val="accent1">
                  <a:lumMod val="75000"/>
                </a:schemeClr>
              </a:solidFill>
            </a:endParaRPr>
          </a:p>
          <a:p>
            <a:r>
              <a:rPr lang="ar-SA" sz="4000" dirty="0"/>
              <a:t>والمدُّ معناه لغةً: الزيادة، ومنه قوله تعالى: {وَيُمْدِدْكُمْ بِأَمْوَالٍ وَبَنِينَ} </a:t>
            </a:r>
            <a:r>
              <a:rPr lang="ar-SA" sz="4000" dirty="0" smtClean="0"/>
              <a:t>أي </a:t>
            </a:r>
            <a:r>
              <a:rPr lang="ar-SA" sz="4000" dirty="0"/>
              <a:t>يزيدكم</a:t>
            </a:r>
            <a:r>
              <a:rPr lang="ar-SA" sz="4000" dirty="0" smtClean="0"/>
              <a:t>.</a:t>
            </a:r>
            <a:endParaRPr lang="ar-KW" sz="4000" dirty="0"/>
          </a:p>
          <a:p>
            <a:pPr marL="0" indent="0">
              <a:buNone/>
            </a:pPr>
            <a:r>
              <a:rPr lang="ar-SA" sz="4000" dirty="0"/>
              <a:t/>
            </a:r>
            <a:br>
              <a:rPr lang="ar-SA" sz="4000" dirty="0"/>
            </a:br>
            <a:r>
              <a:rPr lang="ar-SA" sz="4000" dirty="0"/>
              <a:t>واصطلاحًا: إطالة الصوت بحرف المد أو اللِّين عند وجود السبب.</a:t>
            </a:r>
            <a:br>
              <a:rPr lang="ar-SA" sz="4000" dirty="0"/>
            </a:br>
            <a:r>
              <a:rPr lang="ar-SA" sz="4000" dirty="0"/>
              <a:t>وضدُّه </a:t>
            </a:r>
            <a:r>
              <a:rPr lang="ar-SA" sz="4000" dirty="0" smtClean="0"/>
              <a:t>القَصْرُ</a:t>
            </a:r>
            <a:r>
              <a:rPr lang="ar-SA" sz="4000" dirty="0"/>
              <a:t/>
            </a:r>
            <a:br>
              <a:rPr lang="ar-SA" sz="4000" dirty="0"/>
            </a:br>
            <a:r>
              <a:rPr lang="ar-SA" sz="4000" dirty="0"/>
              <a:t>والقصر لغة: الحبس والمنع، ومنه قوله تعالى: {حُورٌ مَقْصُورَاتٌ فِي الْخِيَامِ} </a:t>
            </a:r>
            <a:r>
              <a:rPr lang="ar-SA" sz="4000" dirty="0" smtClean="0"/>
              <a:t>أي </a:t>
            </a:r>
            <a:r>
              <a:rPr lang="ar-SA" sz="4000" dirty="0"/>
              <a:t>محبوسات فيها، وقوله تعالى: {فِيهِنَّ قَاصِرَاتُ الطَّرْفِ</a:t>
            </a:r>
            <a:r>
              <a:rPr lang="ar-SA" sz="4000" dirty="0" smtClean="0"/>
              <a:t>}</a:t>
            </a:r>
            <a:r>
              <a:rPr lang="ar-SA" sz="4400" dirty="0"/>
              <a:t/>
            </a:r>
            <a:br>
              <a:rPr lang="ar-SA" sz="4400" dirty="0"/>
            </a:br>
            <a:endParaRPr lang="ar-EG" sz="4200" dirty="0">
              <a:solidFill>
                <a:schemeClr val="accent1">
                  <a:lumMod val="75000"/>
                </a:schemeClr>
              </a:solidFill>
            </a:endParaRPr>
          </a:p>
          <a:p>
            <a:r>
              <a:rPr lang="ar-EG" sz="4200" dirty="0">
                <a:solidFill>
                  <a:schemeClr val="accent1">
                    <a:lumMod val="75000"/>
                  </a:schemeClr>
                </a:solidFill>
              </a:rPr>
              <a:t>أسماء حروف المد ( مدية ، جوفية ، هوائية ، خفية )</a:t>
            </a:r>
          </a:p>
          <a:p>
            <a:r>
              <a:rPr lang="ar-EG" sz="4400" dirty="0">
                <a:solidFill>
                  <a:schemeClr val="accent1">
                    <a:lumMod val="75000"/>
                  </a:schemeClr>
                </a:solidFill>
              </a:rPr>
              <a:t> </a:t>
            </a:r>
            <a:r>
              <a:rPr lang="ar-EG" sz="4200" dirty="0">
                <a:solidFill>
                  <a:schemeClr val="accent1">
                    <a:lumMod val="75000"/>
                  </a:schemeClr>
                </a:solidFill>
              </a:rPr>
              <a:t>المقصود</a:t>
            </a:r>
            <a:r>
              <a:rPr lang="ar-EG" sz="4200" dirty="0" smtClean="0">
                <a:solidFill>
                  <a:schemeClr val="accent1">
                    <a:lumMod val="75000"/>
                  </a:schemeClr>
                </a:solidFill>
              </a:rPr>
              <a:t> بالسبب المذكور في النظم </a:t>
            </a:r>
            <a:r>
              <a:rPr lang="ar-KW" sz="4200" dirty="0" smtClean="0">
                <a:solidFill>
                  <a:schemeClr val="accent1">
                    <a:lumMod val="75000"/>
                  </a:schemeClr>
                </a:solidFill>
              </a:rPr>
              <a:t>( السبب اللفظي والمعنوي) اللفظي   ( الهمز والسكون ) والمعنوي (المبالغة في التعظيم والنفي ) وهو يلحق بالمد الفرعي كما سيأتي إن شاء الله.</a:t>
            </a:r>
          </a:p>
        </p:txBody>
      </p:sp>
    </p:spTree>
    <p:extLst>
      <p:ext uri="{BB962C8B-B14F-4D97-AF65-F5344CB8AC3E}">
        <p14:creationId xmlns="" xmlns:p14="http://schemas.microsoft.com/office/powerpoint/2010/main" val="918278493"/>
      </p:ext>
    </p:extLst>
  </p:cSld>
  <p:clrMapOvr>
    <a:masterClrMapping/>
  </p:clrMapOvr>
  <mc:AlternateContent xmlns:mc="http://schemas.openxmlformats.org/markup-compatibility/2006">
    <mc:Choice xmlns=""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 calcmode="lin" valueType="num">
                                      <p:cBhvr additive="base">
                                        <p:cTn id="13"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043608" y="0"/>
            <a:ext cx="7125113" cy="924475"/>
          </a:xfrm>
        </p:spPr>
        <p:txBody>
          <a:bodyPr/>
          <a:lstStyle/>
          <a:p>
            <a:pPr algn="ctr"/>
            <a:r>
              <a:rPr lang="ar-KW" sz="4800" dirty="0" smtClean="0">
                <a:solidFill>
                  <a:srgbClr val="FFFF00"/>
                </a:solidFill>
              </a:rPr>
              <a:t>ملخص شروط حروف المد</a:t>
            </a:r>
            <a:endParaRPr lang="ar-SA" sz="4800" dirty="0">
              <a:solidFill>
                <a:srgbClr val="FFFF00"/>
              </a:solidFill>
            </a:endParaRPr>
          </a:p>
        </p:txBody>
      </p:sp>
      <p:sp>
        <p:nvSpPr>
          <p:cNvPr id="3" name="عنصر نائب للمحتوى 2"/>
          <p:cNvSpPr>
            <a:spLocks noGrp="1"/>
          </p:cNvSpPr>
          <p:nvPr>
            <p:ph idx="1"/>
          </p:nvPr>
        </p:nvSpPr>
        <p:spPr>
          <a:xfrm>
            <a:off x="0" y="1268760"/>
            <a:ext cx="9144000" cy="5589240"/>
          </a:xfrm>
        </p:spPr>
        <p:style>
          <a:lnRef idx="2">
            <a:schemeClr val="accent5">
              <a:shade val="50000"/>
            </a:schemeClr>
          </a:lnRef>
          <a:fillRef idx="1">
            <a:schemeClr val="accent5"/>
          </a:fillRef>
          <a:effectRef idx="0">
            <a:schemeClr val="accent5"/>
          </a:effectRef>
          <a:fontRef idx="minor">
            <a:schemeClr val="lt1"/>
          </a:fontRef>
        </p:style>
        <p:txBody>
          <a:bodyPr>
            <a:noAutofit/>
          </a:bodyPr>
          <a:lstStyle/>
          <a:p>
            <a:endParaRPr lang="ar-KW" sz="3200" dirty="0" smtClean="0"/>
          </a:p>
          <a:p>
            <a:r>
              <a:rPr lang="ar-SA" sz="3200" dirty="0" smtClean="0">
                <a:solidFill>
                  <a:schemeClr val="accent6">
                    <a:lumMod val="60000"/>
                    <a:lumOff val="40000"/>
                  </a:schemeClr>
                </a:solidFill>
              </a:rPr>
              <a:t>الألف </a:t>
            </a:r>
            <a:r>
              <a:rPr lang="ar-SA" sz="3200" dirty="0">
                <a:solidFill>
                  <a:schemeClr val="accent6">
                    <a:lumMod val="60000"/>
                    <a:lumOff val="40000"/>
                  </a:schemeClr>
                </a:solidFill>
              </a:rPr>
              <a:t>لا تكون إلا حرف مد ولين، وأما الواو والياء فلهما ثلاثة أحوال:</a:t>
            </a:r>
            <a:br>
              <a:rPr lang="ar-SA" sz="3200" dirty="0">
                <a:solidFill>
                  <a:schemeClr val="accent6">
                    <a:lumMod val="60000"/>
                    <a:lumOff val="40000"/>
                  </a:schemeClr>
                </a:solidFill>
              </a:rPr>
            </a:br>
            <a:r>
              <a:rPr lang="ar-SA" sz="3200" dirty="0" smtClean="0">
                <a:solidFill>
                  <a:schemeClr val="accent6">
                    <a:lumMod val="60000"/>
                    <a:lumOff val="40000"/>
                  </a:schemeClr>
                </a:solidFill>
              </a:rPr>
              <a:t>1- أن تكونا حرف مد ولين، وهذا إذا سكنتا وضم ما قبل الواو، وكسر ما قبل الياء.</a:t>
            </a:r>
            <a:endParaRPr lang="ar-KW" sz="3200" dirty="0" smtClean="0">
              <a:solidFill>
                <a:schemeClr val="accent6">
                  <a:lumMod val="60000"/>
                  <a:lumOff val="40000"/>
                </a:schemeClr>
              </a:solidFill>
            </a:endParaRPr>
          </a:p>
          <a:p>
            <a:pPr marL="0" indent="0">
              <a:buNone/>
            </a:pPr>
            <a:r>
              <a:rPr lang="ar-KW" sz="3200" dirty="0" smtClean="0"/>
              <a:t>2</a:t>
            </a:r>
            <a:r>
              <a:rPr lang="ar-SA" sz="3200" dirty="0" smtClean="0"/>
              <a:t>- </a:t>
            </a:r>
            <a:r>
              <a:rPr lang="ar-SA" sz="3200" dirty="0">
                <a:solidFill>
                  <a:schemeClr val="accent1">
                    <a:lumMod val="50000"/>
                  </a:schemeClr>
                </a:solidFill>
              </a:rPr>
              <a:t>أن تكونا حرفي لين فقط، وهذا إذا سكنتا وانفتح ما قبلهما كما سبق.</a:t>
            </a:r>
            <a:br>
              <a:rPr lang="ar-SA" sz="3200" dirty="0">
                <a:solidFill>
                  <a:schemeClr val="accent1">
                    <a:lumMod val="50000"/>
                  </a:schemeClr>
                </a:solidFill>
              </a:rPr>
            </a:br>
            <a:r>
              <a:rPr lang="ar-SA" sz="3200" dirty="0"/>
              <a:t>3- </a:t>
            </a:r>
            <a:r>
              <a:rPr lang="ar-SA" sz="3200" dirty="0">
                <a:solidFill>
                  <a:schemeClr val="accent6">
                    <a:lumMod val="50000"/>
                  </a:schemeClr>
                </a:solidFill>
              </a:rPr>
              <a:t>أن تكونا حرفي علة فقط، وذلك إذا تحركتا بأي حركة كانت، وأمثلة ذلك غير خافية.</a:t>
            </a:r>
            <a:br>
              <a:rPr lang="ar-SA" sz="3200" dirty="0">
                <a:solidFill>
                  <a:schemeClr val="accent6">
                    <a:lumMod val="50000"/>
                  </a:schemeClr>
                </a:solidFill>
              </a:rPr>
            </a:br>
            <a:r>
              <a:rPr lang="ar-SA" sz="3200" dirty="0"/>
              <a:t>وقد أشار صاحب التُّحفة إلى حروف المد واللِّين فقال:</a:t>
            </a:r>
            <a:br>
              <a:rPr lang="ar-SA" sz="3200" dirty="0"/>
            </a:br>
            <a:r>
              <a:rPr lang="ar-SA" sz="3200" dirty="0">
                <a:solidFill>
                  <a:srgbClr val="FFFF00"/>
                </a:solidFill>
              </a:rPr>
              <a:t>حروفُه ثلاثةٌ فَعِيهَا ... من لَفْظِ "واي" وهْيَ في نوحيها</a:t>
            </a:r>
            <a:br>
              <a:rPr lang="ar-SA" sz="3200" dirty="0">
                <a:solidFill>
                  <a:srgbClr val="FFFF00"/>
                </a:solidFill>
              </a:rPr>
            </a:br>
            <a:r>
              <a:rPr lang="ar-SA" sz="3200" dirty="0">
                <a:solidFill>
                  <a:srgbClr val="FFFF00"/>
                </a:solidFill>
              </a:rPr>
              <a:t>والكسرُ قبل اليَا وقبل الواوِ ضَمْ ... شرطٌ وفتح قبل ألف يلتزم</a:t>
            </a:r>
            <a:br>
              <a:rPr lang="ar-SA" sz="3200" dirty="0">
                <a:solidFill>
                  <a:srgbClr val="FFFF00"/>
                </a:solidFill>
              </a:rPr>
            </a:br>
            <a:r>
              <a:rPr lang="ar-SA" sz="3200" dirty="0">
                <a:solidFill>
                  <a:srgbClr val="FFFF00"/>
                </a:solidFill>
              </a:rPr>
              <a:t>واللِّين منها اليا وواو سُكِّنا ... إن انفتاح قبل كلٍّ أُعلنا</a:t>
            </a:r>
            <a:br>
              <a:rPr lang="ar-SA" sz="3200" dirty="0">
                <a:solidFill>
                  <a:srgbClr val="FFFF00"/>
                </a:solidFill>
              </a:rPr>
            </a:br>
            <a:r>
              <a:rPr lang="ar-SA" sz="3200" dirty="0">
                <a:solidFill>
                  <a:srgbClr val="FFFF00"/>
                </a:solidFill>
              </a:rPr>
              <a:t/>
            </a:r>
            <a:br>
              <a:rPr lang="ar-SA" sz="3200" dirty="0">
                <a:solidFill>
                  <a:srgbClr val="FFFF00"/>
                </a:solidFill>
              </a:rPr>
            </a:br>
            <a:endParaRPr lang="ar-SA" sz="3200" dirty="0">
              <a:solidFill>
                <a:srgbClr val="FFFF00"/>
              </a:solidFill>
            </a:endParaRPr>
          </a:p>
        </p:txBody>
      </p:sp>
    </p:spTree>
    <p:extLst>
      <p:ext uri="{BB962C8B-B14F-4D97-AF65-F5344CB8AC3E}">
        <p14:creationId xmlns="" xmlns:p14="http://schemas.microsoft.com/office/powerpoint/2010/main" val="1597341505"/>
      </p:ext>
    </p:extLst>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 calcmode="lin" valueType="num">
                                      <p:cBhvr additive="base">
                                        <p:cTn id="13"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1524000" y="1397000"/>
            <a:ext cx="6096000" cy="4064000"/>
          </a:xfrm>
          <a:prstGeom prst="rect">
            <a:avLst/>
          </a:prstGeom>
        </p:spPr>
        <p:txBody>
          <a:bodyPr/>
          <a:lstStyle/>
          <a:p>
            <a:pPr lvl="0" rtl="1">
              <a:buChar char="•"/>
            </a:pPr>
            <a:endParaRPr lang="ar-EG" dirty="0"/>
          </a:p>
          <a:p>
            <a:pPr lvl="1" rtl="1">
              <a:buChar char="•"/>
            </a:pPr>
            <a:endParaRPr lang="ar-EG" dirty="0"/>
          </a:p>
          <a:p>
            <a:pPr lvl="1" rtl="1">
              <a:buChar char="•"/>
            </a:pPr>
            <a:endParaRPr lang="ar-EG" dirty="0"/>
          </a:p>
          <a:p>
            <a:pPr lvl="0" rtl="1">
              <a:buChar char="•"/>
            </a:pPr>
            <a:endParaRPr lang="ar-EG" dirty="0"/>
          </a:p>
          <a:p>
            <a:pPr lvl="1" rtl="1">
              <a:buChar char="•"/>
            </a:pPr>
            <a:endParaRPr lang="ar-EG" dirty="0"/>
          </a:p>
          <a:p>
            <a:pPr lvl="1" rtl="1">
              <a:buChar char="•"/>
            </a:pPr>
            <a:endParaRPr lang="ar-EG" dirty="0"/>
          </a:p>
          <a:p>
            <a:pPr lvl="0" rtl="1">
              <a:buChar char="•"/>
            </a:pPr>
            <a:endParaRPr lang="ar-EG" dirty="0"/>
          </a:p>
          <a:p>
            <a:pPr lvl="1" rtl="1">
              <a:buChar char="•"/>
            </a:pPr>
            <a:endParaRPr lang="ar-EG" dirty="0"/>
          </a:p>
          <a:p>
            <a:pPr lvl="1" rtl="1">
              <a:buChar char="•"/>
            </a:pPr>
            <a:endParaRPr lang="ar-EG" dirty="0"/>
          </a:p>
        </p:txBody>
      </p:sp>
      <p:graphicFrame>
        <p:nvGraphicFramePr>
          <p:cNvPr id="4" name="رسم تخطيطي 3"/>
          <p:cNvGraphicFramePr/>
          <p:nvPr>
            <p:extLst>
              <p:ext uri="{D42A27DB-BD31-4B8C-83A1-F6EECF244321}">
                <p14:modId xmlns="" xmlns:p14="http://schemas.microsoft.com/office/powerpoint/2010/main" val="330118357"/>
              </p:ext>
            </p:extLst>
          </p:nvPr>
        </p:nvGraphicFramePr>
        <p:xfrm>
          <a:off x="0" y="0"/>
          <a:ext cx="9144000" cy="67413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392046307"/>
      </p:ext>
    </p:extLst>
  </p:cSld>
  <p:clrMapOvr>
    <a:masterClrMapping/>
  </p:clrMapOvr>
  <mc:AlternateContent xmlns:mc="http://schemas.openxmlformats.org/markup-compatibility/2006">
    <mc:Choice xmlns="" xmlns:p14="http://schemas.microsoft.com/office/powerpoint/2010/main" Requires="p14">
      <p:transition spd="slow" p14:dur="3400">
        <p14:reveal thruBlk="1"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444"/>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a:xfrm>
            <a:off x="0" y="0"/>
            <a:ext cx="9144000" cy="685958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481593284"/>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كائن 1"/>
          <p:cNvGraphicFramePr>
            <a:graphicFrameLocks noChangeAspect="1"/>
          </p:cNvGraphicFramePr>
          <p:nvPr/>
        </p:nvGraphicFramePr>
        <p:xfrm>
          <a:off x="0" y="0"/>
          <a:ext cx="9144000" cy="6858000"/>
        </p:xfrm>
        <a:graphic>
          <a:graphicData uri="http://schemas.openxmlformats.org/presentationml/2006/ole">
            <p:oleObj spid="_x0000_s19501" name="Image" r:id="rId3" imgW="13003175" imgH="9752381" progId="">
              <p:embed/>
            </p:oleObj>
          </a:graphicData>
        </a:graphic>
      </p:graphicFrame>
    </p:spTree>
    <p:extLst>
      <p:ext uri="{BB962C8B-B14F-4D97-AF65-F5344CB8AC3E}">
        <p14:creationId xmlns="" xmlns:p14="http://schemas.microsoft.com/office/powerpoint/2010/main" val="25578420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كائن 1"/>
          <p:cNvGraphicFramePr>
            <a:graphicFrameLocks noChangeAspect="1"/>
          </p:cNvGraphicFramePr>
          <p:nvPr/>
        </p:nvGraphicFramePr>
        <p:xfrm>
          <a:off x="0" y="0"/>
          <a:ext cx="9144000" cy="6858000"/>
        </p:xfrm>
        <a:graphic>
          <a:graphicData uri="http://schemas.openxmlformats.org/presentationml/2006/ole">
            <p:oleObj spid="_x0000_s20525" name="Image" r:id="rId3" imgW="13003175" imgH="9752381" progId="">
              <p:embed/>
            </p:oleObj>
          </a:graphicData>
        </a:graphic>
      </p:graphicFrame>
    </p:spTree>
    <p:extLst>
      <p:ext uri="{BB962C8B-B14F-4D97-AF65-F5344CB8AC3E}">
        <p14:creationId xmlns="" xmlns:p14="http://schemas.microsoft.com/office/powerpoint/2010/main" val="79871058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كائن 1"/>
          <p:cNvGraphicFramePr>
            <a:graphicFrameLocks noChangeAspect="1"/>
          </p:cNvGraphicFramePr>
          <p:nvPr/>
        </p:nvGraphicFramePr>
        <p:xfrm>
          <a:off x="0" y="0"/>
          <a:ext cx="9144000" cy="6858000"/>
        </p:xfrm>
        <a:graphic>
          <a:graphicData uri="http://schemas.openxmlformats.org/presentationml/2006/ole">
            <p:oleObj spid="_x0000_s21549" name="Image" r:id="rId3" imgW="13003175" imgH="9752381" progId="">
              <p:embed/>
            </p:oleObj>
          </a:graphicData>
        </a:graphic>
      </p:graphicFrame>
    </p:spTree>
    <p:extLst>
      <p:ext uri="{BB962C8B-B14F-4D97-AF65-F5344CB8AC3E}">
        <p14:creationId xmlns="" xmlns:p14="http://schemas.microsoft.com/office/powerpoint/2010/main" val="2503046447"/>
      </p:ext>
    </p:extLst>
  </p:cSld>
  <p:clrMapOvr>
    <a:masterClrMapping/>
  </p:clrMapOvr>
  <mc:AlternateContent xmlns:mc="http://schemas.openxmlformats.org/markup-compatibility/2006">
    <mc:Choice xmlns=""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ummer_TP10249917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مخصص 1">
      <a:majorFont>
        <a:latin typeface="Lotus Linotype"/>
        <a:ea typeface=""/>
        <a:cs typeface="Lotus Linotype"/>
      </a:majorFont>
      <a:minorFont>
        <a:latin typeface="Lotus Linotype"/>
        <a:ea typeface=""/>
        <a:cs typeface="Lotus Linotype"/>
      </a:minorFont>
    </a:fontScheme>
    <a:fmtScheme name="انقلاب">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97000"/>
                <a:shade val="80000"/>
                <a:hueMod val="110000"/>
                <a:satMod val="120000"/>
              </a:schemeClr>
            </a:gs>
            <a:gs pos="100000">
              <a:schemeClr val="phClr">
                <a:shade val="60000"/>
                <a:hueMod val="40000"/>
                <a:satMod val="120000"/>
                <a:lumMod val="103000"/>
              </a:schemeClr>
            </a:gs>
          </a:gsLst>
          <a:lin ang="5400000" scaled="1"/>
        </a:gradFill>
        <a:gradFill rotWithShape="1">
          <a:gsLst>
            <a:gs pos="0">
              <a:schemeClr val="phClr">
                <a:tint val="97000"/>
                <a:shade val="80000"/>
                <a:hueMod val="110000"/>
                <a:satMod val="130000"/>
                <a:lumMod val="100000"/>
              </a:schemeClr>
            </a:gs>
            <a:gs pos="100000">
              <a:schemeClr val="phClr">
                <a:shade val="60000"/>
                <a:hueMod val="40000"/>
                <a:satMod val="120000"/>
                <a:lumMod val="103000"/>
              </a:schemeClr>
            </a:gs>
          </a:gsLst>
          <a:path path="circle">
            <a:fillToRect l="50000" t="50000" r="100000" b="100000"/>
          </a:path>
        </a:gradFill>
      </a:bgFillStyleLst>
    </a:fmtScheme>
  </a:themeElements>
  <a:objectDefaults/>
  <a:extraClrScheme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9344</TotalTime>
  <Words>3823</Words>
  <Application>Microsoft Office PowerPoint</Application>
  <PresentationFormat>عرض على الشاشة (3:4)‏</PresentationFormat>
  <Paragraphs>679</Paragraphs>
  <Slides>132</Slides>
  <Notes>13</Notes>
  <HiddenSlides>0</HiddenSlides>
  <MMClips>0</MMClips>
  <ScaleCrop>false</ScaleCrop>
  <HeadingPairs>
    <vt:vector size="8" baseType="variant">
      <vt:variant>
        <vt:lpstr>الخطوط المستخدمة</vt:lpstr>
      </vt:variant>
      <vt:variant>
        <vt:i4>15</vt:i4>
      </vt:variant>
      <vt:variant>
        <vt:lpstr>سمة</vt:lpstr>
      </vt:variant>
      <vt:variant>
        <vt:i4>1</vt:i4>
      </vt:variant>
      <vt:variant>
        <vt:lpstr>خوادم OLE مضمنة</vt:lpstr>
      </vt:variant>
      <vt:variant>
        <vt:i4>1</vt:i4>
      </vt:variant>
      <vt:variant>
        <vt:lpstr>عناوين الشرائح</vt:lpstr>
      </vt:variant>
      <vt:variant>
        <vt:i4>132</vt:i4>
      </vt:variant>
    </vt:vector>
  </HeadingPairs>
  <TitlesOfParts>
    <vt:vector size="149" baseType="lpstr">
      <vt:lpstr>Arial</vt:lpstr>
      <vt:lpstr>Times New Roman</vt:lpstr>
      <vt:lpstr>Tahoma</vt:lpstr>
      <vt:lpstr>Lotus Linotype</vt:lpstr>
      <vt:lpstr>Trebuchet MS</vt:lpstr>
      <vt:lpstr>Kufi08 Zukhruf</vt:lpstr>
      <vt:lpstr>Wingdings 2</vt:lpstr>
      <vt:lpstr>AL-Mateen</vt:lpstr>
      <vt:lpstr>Swis721 BlkCn BT</vt:lpstr>
      <vt:lpstr>AF_Diwani</vt:lpstr>
      <vt:lpstr>Kufi20 Normal</vt:lpstr>
      <vt:lpstr>Almagro</vt:lpstr>
      <vt:lpstr>Alawi Kufi</vt:lpstr>
      <vt:lpstr>Calibri</vt:lpstr>
      <vt:lpstr>Courier New</vt:lpstr>
      <vt:lpstr>Summer_TP102499175</vt:lpstr>
      <vt:lpstr>Image</vt:lpstr>
      <vt:lpstr>الشريحة 1</vt:lpstr>
      <vt:lpstr>الشريحة 2</vt:lpstr>
      <vt:lpstr>الشريحة 3</vt:lpstr>
      <vt:lpstr>اليوم الأول</vt:lpstr>
      <vt:lpstr>اليوم الثاني</vt:lpstr>
      <vt:lpstr>اليوم الثالث</vt:lpstr>
      <vt:lpstr> التعريف بالمنظومة من حيث: </vt:lpstr>
      <vt:lpstr>الشريحة 8</vt:lpstr>
      <vt:lpstr>معنى بحر الرجز</vt:lpstr>
      <vt:lpstr>الغرض من تأليفها : التيسير والتسهيل على طالبي علم التجويد والتدرج في أخذ العلوم كما هو معهود</vt:lpstr>
      <vt:lpstr>ترجمة الناظم رحمه الله</vt:lpstr>
      <vt:lpstr>مصنفات الناظم رحمه الله</vt:lpstr>
      <vt:lpstr>المنهج المتبع في الشرح</vt:lpstr>
      <vt:lpstr>مخطوطة منظومة تحفة الأطفال</vt:lpstr>
      <vt:lpstr>مخطوطة كتاب فتح الأقفال </vt:lpstr>
      <vt:lpstr>الشريحة 16</vt:lpstr>
      <vt:lpstr>الشريحة 17</vt:lpstr>
      <vt:lpstr>الشريحة 18</vt:lpstr>
      <vt:lpstr>باب أحكام النون الساكنة والتنوين أولا الإظهار الحلقي </vt:lpstr>
      <vt:lpstr>الشريحة 20</vt:lpstr>
      <vt:lpstr>الشريحة 21</vt:lpstr>
      <vt:lpstr>الشريحة 22</vt:lpstr>
      <vt:lpstr>الشريحة 23</vt:lpstr>
      <vt:lpstr>الشريحة 24</vt:lpstr>
      <vt:lpstr>الشريحة 25</vt:lpstr>
      <vt:lpstr>1- الإظهار الحلقي</vt:lpstr>
      <vt:lpstr>الشريحة 27</vt:lpstr>
      <vt:lpstr>الشريحة 28</vt:lpstr>
      <vt:lpstr>الشريحة 29</vt:lpstr>
      <vt:lpstr>2-  الإدغام بنوعيه</vt:lpstr>
      <vt:lpstr> تتمات الإدغام</vt:lpstr>
      <vt:lpstr>الشريحة 32</vt:lpstr>
      <vt:lpstr>الشريحة 33</vt:lpstr>
      <vt:lpstr>3-  القلب أو الإقلاب </vt:lpstr>
      <vt:lpstr>الشريحة 35</vt:lpstr>
      <vt:lpstr>4- الإخفاء الحقيقي</vt:lpstr>
      <vt:lpstr>الشريحة 37</vt:lpstr>
      <vt:lpstr>الشريحة 38</vt:lpstr>
      <vt:lpstr>ما هي مراتب الإخفاء الحقيقي؟؟</vt:lpstr>
      <vt:lpstr>الشريحة 40</vt:lpstr>
      <vt:lpstr>الشريحة 41</vt:lpstr>
      <vt:lpstr>الشريحة 42</vt:lpstr>
      <vt:lpstr>الشريحة 43</vt:lpstr>
      <vt:lpstr>حكم النون والميم المشددتين</vt:lpstr>
      <vt:lpstr>الشريحة 45</vt:lpstr>
      <vt:lpstr>باب أحكام الميم الساكنة</vt:lpstr>
      <vt:lpstr>الشريحة 47</vt:lpstr>
      <vt:lpstr>الشريحة 48</vt:lpstr>
      <vt:lpstr>تتمة في ميم الجمع</vt:lpstr>
      <vt:lpstr>* أولا الإخفاء الشفوي</vt:lpstr>
      <vt:lpstr>الشريحة 51</vt:lpstr>
      <vt:lpstr>ما الفرق بين الإقلاب والإخفاء الشفوي؟؟</vt:lpstr>
      <vt:lpstr>الشريحة 53</vt:lpstr>
      <vt:lpstr>الشريحة 54</vt:lpstr>
      <vt:lpstr>الشريحة 55</vt:lpstr>
      <vt:lpstr>الشريحة 56</vt:lpstr>
      <vt:lpstr>الشريحة 57</vt:lpstr>
      <vt:lpstr>الشريحة 58</vt:lpstr>
      <vt:lpstr>الشريحة 59</vt:lpstr>
      <vt:lpstr>الشريحة 60</vt:lpstr>
      <vt:lpstr>الشريحة 61</vt:lpstr>
      <vt:lpstr>الشريحة 62</vt:lpstr>
      <vt:lpstr>الشريحة 63</vt:lpstr>
      <vt:lpstr>الشريحة 64</vt:lpstr>
      <vt:lpstr>الشريحة 65</vt:lpstr>
      <vt:lpstr>الشريحة 66</vt:lpstr>
      <vt:lpstr>الشريحة 67</vt:lpstr>
      <vt:lpstr>الشريحة 68</vt:lpstr>
      <vt:lpstr>الشريحة 69</vt:lpstr>
      <vt:lpstr>الشريحة 70</vt:lpstr>
      <vt:lpstr>الشريحة 71</vt:lpstr>
      <vt:lpstr>مقدمة للمثلين والمتقاربين والمتجانسين</vt:lpstr>
      <vt:lpstr>المثلان والمتقاربان والمتجانسان</vt:lpstr>
      <vt:lpstr>الشريحة 74</vt:lpstr>
      <vt:lpstr>المثلان</vt:lpstr>
      <vt:lpstr>الشريحة 76</vt:lpstr>
      <vt:lpstr>المتقاربان</vt:lpstr>
      <vt:lpstr>الشريحة 78</vt:lpstr>
      <vt:lpstr>الشريحة 79</vt:lpstr>
      <vt:lpstr>المتقاربان(مخرجا)</vt:lpstr>
      <vt:lpstr>المتقاربان(صفة)</vt:lpstr>
      <vt:lpstr>المتقاربان(مخرجا وصفة)</vt:lpstr>
      <vt:lpstr>خلاصة المتقاربين </vt:lpstr>
      <vt:lpstr>الشريحة 84</vt:lpstr>
      <vt:lpstr>المتجانسان</vt:lpstr>
      <vt:lpstr>الشريحة 86</vt:lpstr>
      <vt:lpstr>ما استثني من المتجانسين </vt:lpstr>
      <vt:lpstr>الشريحة 88</vt:lpstr>
      <vt:lpstr>الشريحة 89</vt:lpstr>
      <vt:lpstr>الشريحة 90</vt:lpstr>
      <vt:lpstr>الشريحة 91</vt:lpstr>
      <vt:lpstr>باب أقسام المد</vt:lpstr>
      <vt:lpstr>المــــــد </vt:lpstr>
      <vt:lpstr>ملخص شروط حروف المد</vt:lpstr>
      <vt:lpstr>الشريحة 95</vt:lpstr>
      <vt:lpstr>الشريحة 96</vt:lpstr>
      <vt:lpstr>الشريحة 97</vt:lpstr>
      <vt:lpstr>الشريحة 98</vt:lpstr>
      <vt:lpstr>الشريحة 99</vt:lpstr>
      <vt:lpstr>الشريحة 100</vt:lpstr>
      <vt:lpstr>الشريحة 101</vt:lpstr>
      <vt:lpstr>الشريحة 102</vt:lpstr>
      <vt:lpstr>أقسام المد</vt:lpstr>
      <vt:lpstr>اليوم الثالث بسم الله الرحمن الرحيم</vt:lpstr>
      <vt:lpstr>باب أحكام المد</vt:lpstr>
      <vt:lpstr>الشريحة 106</vt:lpstr>
      <vt:lpstr>الشريحة 107</vt:lpstr>
      <vt:lpstr>الشريحة 108</vt:lpstr>
      <vt:lpstr>الشريحة 109</vt:lpstr>
      <vt:lpstr>الشريحة 110</vt:lpstr>
      <vt:lpstr>الشريحة 111</vt:lpstr>
      <vt:lpstr>الشريحة 112</vt:lpstr>
      <vt:lpstr>باب أحكام المد</vt:lpstr>
      <vt:lpstr>المدود من حيث القوة والضعف</vt:lpstr>
      <vt:lpstr>الشريحة 115</vt:lpstr>
      <vt:lpstr>علة المد اللازم وشرطه</vt:lpstr>
      <vt:lpstr>باب أقسام المد اللازم </vt:lpstr>
      <vt:lpstr>أقسام المد اللازم </vt:lpstr>
      <vt:lpstr>ما معنى اللف والنشر في اللغة</vt:lpstr>
      <vt:lpstr>أمثلة اللف والنشر في القرآن الكريم</vt:lpstr>
      <vt:lpstr>المد اللازم الحرفي</vt:lpstr>
      <vt:lpstr>المد اللازم الحرفي</vt:lpstr>
      <vt:lpstr>الشريحة 123</vt:lpstr>
      <vt:lpstr>يمكن تقسيم اللازم الحرفي إلى أربعة أقسام</vt:lpstr>
      <vt:lpstr>الفواتح الأربع عشر </vt:lpstr>
      <vt:lpstr>الشريحة 126</vt:lpstr>
      <vt:lpstr>خاتمة التحفة( نسأل الله أن يحسن ختامنا)</vt:lpstr>
      <vt:lpstr>الشريحة 128</vt:lpstr>
      <vt:lpstr>الشريحة 129</vt:lpstr>
      <vt:lpstr>فوائد عملية</vt:lpstr>
      <vt:lpstr>توصيات لي ولإخواني من حملة كتاب الله تعالى </vt:lpstr>
      <vt:lpstr>الشريحة 132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awqaf</dc:creator>
  <cp:lastModifiedBy>USER</cp:lastModifiedBy>
  <cp:revision>1148</cp:revision>
  <dcterms:created xsi:type="dcterms:W3CDTF">2013-06-03T06:51:18Z</dcterms:created>
  <dcterms:modified xsi:type="dcterms:W3CDTF">2015-06-13T05:29:23Z</dcterms:modified>
</cp:coreProperties>
</file>